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6" r:id="rId3"/>
    <p:sldId id="301" r:id="rId4"/>
    <p:sldId id="257" r:id="rId5"/>
    <p:sldId id="295" r:id="rId6"/>
    <p:sldId id="297" r:id="rId7"/>
    <p:sldId id="298" r:id="rId8"/>
    <p:sldId id="299" r:id="rId9"/>
    <p:sldId id="300" r:id="rId10"/>
    <p:sldId id="302" r:id="rId11"/>
    <p:sldId id="303" r:id="rId12"/>
    <p:sldId id="304" r:id="rId13"/>
    <p:sldId id="305" r:id="rId14"/>
    <p:sldId id="306" r:id="rId15"/>
    <p:sldId id="307" r:id="rId16"/>
    <p:sldId id="308" r:id="rId17"/>
    <p:sldId id="315" r:id="rId18"/>
    <p:sldId id="309" r:id="rId19"/>
    <p:sldId id="310" r:id="rId20"/>
    <p:sldId id="311" r:id="rId21"/>
    <p:sldId id="312" r:id="rId22"/>
    <p:sldId id="313" r:id="rId23"/>
    <p:sldId id="314"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706"/>
    <p:restoredTop sz="96327"/>
  </p:normalViewPr>
  <p:slideViewPr>
    <p:cSldViewPr snapToGrid="0">
      <p:cViewPr varScale="1">
        <p:scale>
          <a:sx n="94" d="100"/>
          <a:sy n="94" d="100"/>
        </p:scale>
        <p:origin x="216" y="2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EBF7-047D-DCCC-84C5-A432612662C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E02955AD-B0E6-25F6-DE9A-42EDED1147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084070B3-2F8B-4BE7-0B4F-1645FD5B39C1}"/>
              </a:ext>
            </a:extLst>
          </p:cNvPr>
          <p:cNvSpPr>
            <a:spLocks noGrp="1"/>
          </p:cNvSpPr>
          <p:nvPr>
            <p:ph type="dt" sz="half" idx="10"/>
          </p:nvPr>
        </p:nvSpPr>
        <p:spPr/>
        <p:txBody>
          <a:bodyPr/>
          <a:lstStyle/>
          <a:p>
            <a:fld id="{CAC8569B-45E4-5245-8BD7-CBA65CFB441C}" type="datetimeFigureOut">
              <a:rPr lang="en-CH" smtClean="0"/>
              <a:t>10.01.2024</a:t>
            </a:fld>
            <a:endParaRPr lang="en-CH"/>
          </a:p>
        </p:txBody>
      </p:sp>
      <p:sp>
        <p:nvSpPr>
          <p:cNvPr id="5" name="Footer Placeholder 4">
            <a:extLst>
              <a:ext uri="{FF2B5EF4-FFF2-40B4-BE49-F238E27FC236}">
                <a16:creationId xmlns:a16="http://schemas.microsoft.com/office/drawing/2014/main" id="{C5403AAB-694D-87E6-7F75-A0D55F38CED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CC01E11-F69D-1BDF-050D-AA827F201A82}"/>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2666780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022C-07C3-29D2-BE1B-0AEE25E36941}"/>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4B9522B7-D997-7672-5594-73F6EC7B6C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DBFEA98-923D-1168-5A2E-C9748B0C569F}"/>
              </a:ext>
            </a:extLst>
          </p:cNvPr>
          <p:cNvSpPr>
            <a:spLocks noGrp="1"/>
          </p:cNvSpPr>
          <p:nvPr>
            <p:ph type="dt" sz="half" idx="10"/>
          </p:nvPr>
        </p:nvSpPr>
        <p:spPr/>
        <p:txBody>
          <a:bodyPr/>
          <a:lstStyle/>
          <a:p>
            <a:fld id="{CAC8569B-45E4-5245-8BD7-CBA65CFB441C}" type="datetimeFigureOut">
              <a:rPr lang="en-CH" smtClean="0"/>
              <a:t>10.01.2024</a:t>
            </a:fld>
            <a:endParaRPr lang="en-CH"/>
          </a:p>
        </p:txBody>
      </p:sp>
      <p:sp>
        <p:nvSpPr>
          <p:cNvPr id="5" name="Footer Placeholder 4">
            <a:extLst>
              <a:ext uri="{FF2B5EF4-FFF2-40B4-BE49-F238E27FC236}">
                <a16:creationId xmlns:a16="http://schemas.microsoft.com/office/drawing/2014/main" id="{A058635D-22EE-5F15-6F6D-54EEC1AF23F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F4B2435-9CF4-308C-12C3-8B2B1AF7E745}"/>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420508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9B80D1-4C13-0251-3E11-AFA630DEDB9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2A432547-045B-9B31-E299-D9B92AC1A5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AC6269D-6AC5-5DD9-B0CD-F1A973CA0EA2}"/>
              </a:ext>
            </a:extLst>
          </p:cNvPr>
          <p:cNvSpPr>
            <a:spLocks noGrp="1"/>
          </p:cNvSpPr>
          <p:nvPr>
            <p:ph type="dt" sz="half" idx="10"/>
          </p:nvPr>
        </p:nvSpPr>
        <p:spPr/>
        <p:txBody>
          <a:bodyPr/>
          <a:lstStyle/>
          <a:p>
            <a:fld id="{CAC8569B-45E4-5245-8BD7-CBA65CFB441C}" type="datetimeFigureOut">
              <a:rPr lang="en-CH" smtClean="0"/>
              <a:t>10.01.2024</a:t>
            </a:fld>
            <a:endParaRPr lang="en-CH"/>
          </a:p>
        </p:txBody>
      </p:sp>
      <p:sp>
        <p:nvSpPr>
          <p:cNvPr id="5" name="Footer Placeholder 4">
            <a:extLst>
              <a:ext uri="{FF2B5EF4-FFF2-40B4-BE49-F238E27FC236}">
                <a16:creationId xmlns:a16="http://schemas.microsoft.com/office/drawing/2014/main" id="{28F8AAE4-638F-CD27-F9E2-84075DEA4F0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55DEF3B-36EE-6C70-7038-ECCFCF8D8365}"/>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3683852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508B-8305-D376-40A5-CFDB63C6B7D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7F8609E1-C6CA-5FBF-7A08-1869DDFEABA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05C30D1-4B67-A45A-349B-FDBEC4B0F431}"/>
              </a:ext>
            </a:extLst>
          </p:cNvPr>
          <p:cNvSpPr>
            <a:spLocks noGrp="1"/>
          </p:cNvSpPr>
          <p:nvPr>
            <p:ph type="dt" sz="half" idx="10"/>
          </p:nvPr>
        </p:nvSpPr>
        <p:spPr/>
        <p:txBody>
          <a:bodyPr/>
          <a:lstStyle/>
          <a:p>
            <a:fld id="{CAC8569B-45E4-5245-8BD7-CBA65CFB441C}" type="datetimeFigureOut">
              <a:rPr lang="en-CH" smtClean="0"/>
              <a:t>10.01.2024</a:t>
            </a:fld>
            <a:endParaRPr lang="en-CH"/>
          </a:p>
        </p:txBody>
      </p:sp>
      <p:sp>
        <p:nvSpPr>
          <p:cNvPr id="5" name="Footer Placeholder 4">
            <a:extLst>
              <a:ext uri="{FF2B5EF4-FFF2-40B4-BE49-F238E27FC236}">
                <a16:creationId xmlns:a16="http://schemas.microsoft.com/office/drawing/2014/main" id="{176D924D-66AF-412E-1E66-45AC23F6866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B5A32DB-9B6D-5401-152A-4E74920E22F2}"/>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175105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4E257-07FF-5CBA-1A56-3FBC414D235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679D2435-DAE2-DE1E-3659-F9940332D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07361E8-0ADB-8F92-5715-079852D43533}"/>
              </a:ext>
            </a:extLst>
          </p:cNvPr>
          <p:cNvSpPr>
            <a:spLocks noGrp="1"/>
          </p:cNvSpPr>
          <p:nvPr>
            <p:ph type="dt" sz="half" idx="10"/>
          </p:nvPr>
        </p:nvSpPr>
        <p:spPr/>
        <p:txBody>
          <a:bodyPr/>
          <a:lstStyle/>
          <a:p>
            <a:fld id="{CAC8569B-45E4-5245-8BD7-CBA65CFB441C}" type="datetimeFigureOut">
              <a:rPr lang="en-CH" smtClean="0"/>
              <a:t>10.01.2024</a:t>
            </a:fld>
            <a:endParaRPr lang="en-CH"/>
          </a:p>
        </p:txBody>
      </p:sp>
      <p:sp>
        <p:nvSpPr>
          <p:cNvPr id="5" name="Footer Placeholder 4">
            <a:extLst>
              <a:ext uri="{FF2B5EF4-FFF2-40B4-BE49-F238E27FC236}">
                <a16:creationId xmlns:a16="http://schemas.microsoft.com/office/drawing/2014/main" id="{30507630-DB80-E20F-4E81-19F91DD48BE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C18970E-BA13-70B5-6709-277FC34A01A7}"/>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73433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91FBC-E156-D94F-BF68-805A16987B27}"/>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95D3D9F-84AC-F58E-34F7-1DB92F62D2F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9758CFD3-4603-4D65-B61D-0D5274E40E8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B68A4562-BA63-32E4-3055-96C7BDB17A6C}"/>
              </a:ext>
            </a:extLst>
          </p:cNvPr>
          <p:cNvSpPr>
            <a:spLocks noGrp="1"/>
          </p:cNvSpPr>
          <p:nvPr>
            <p:ph type="dt" sz="half" idx="10"/>
          </p:nvPr>
        </p:nvSpPr>
        <p:spPr/>
        <p:txBody>
          <a:bodyPr/>
          <a:lstStyle/>
          <a:p>
            <a:fld id="{CAC8569B-45E4-5245-8BD7-CBA65CFB441C}" type="datetimeFigureOut">
              <a:rPr lang="en-CH" smtClean="0"/>
              <a:t>10.01.2024</a:t>
            </a:fld>
            <a:endParaRPr lang="en-CH"/>
          </a:p>
        </p:txBody>
      </p:sp>
      <p:sp>
        <p:nvSpPr>
          <p:cNvPr id="6" name="Footer Placeholder 5">
            <a:extLst>
              <a:ext uri="{FF2B5EF4-FFF2-40B4-BE49-F238E27FC236}">
                <a16:creationId xmlns:a16="http://schemas.microsoft.com/office/drawing/2014/main" id="{5E287591-944C-79FF-5A07-C122CD55EDC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0B0C467-1312-6189-1B02-8FBE34749526}"/>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338235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5FEF-C092-A113-8862-CE8C9738EA0A}"/>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FC3A686D-7BE3-BD1C-0451-E5B299C82E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9393EA1-9F65-C2FF-8C42-85FB8083C45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6A3FAA8-AC8D-44D2-E5D0-C352648C1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05C51F3-92B2-A743-6A10-70D023D2FA7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C001DDE-7DCA-677D-C460-55815EF13363}"/>
              </a:ext>
            </a:extLst>
          </p:cNvPr>
          <p:cNvSpPr>
            <a:spLocks noGrp="1"/>
          </p:cNvSpPr>
          <p:nvPr>
            <p:ph type="dt" sz="half" idx="10"/>
          </p:nvPr>
        </p:nvSpPr>
        <p:spPr/>
        <p:txBody>
          <a:bodyPr/>
          <a:lstStyle/>
          <a:p>
            <a:fld id="{CAC8569B-45E4-5245-8BD7-CBA65CFB441C}" type="datetimeFigureOut">
              <a:rPr lang="en-CH" smtClean="0"/>
              <a:t>10.01.2024</a:t>
            </a:fld>
            <a:endParaRPr lang="en-CH"/>
          </a:p>
        </p:txBody>
      </p:sp>
      <p:sp>
        <p:nvSpPr>
          <p:cNvPr id="8" name="Footer Placeholder 7">
            <a:extLst>
              <a:ext uri="{FF2B5EF4-FFF2-40B4-BE49-F238E27FC236}">
                <a16:creationId xmlns:a16="http://schemas.microsoft.com/office/drawing/2014/main" id="{AB121771-B22F-2B0B-B8C1-59FB1E7028A3}"/>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98722CAA-89E5-2AF1-6FEF-C60180085BFB}"/>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131014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4029-F2CB-15E2-E6AC-3F4CCE100251}"/>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6BEFD587-ED49-CE03-C7E8-C0BE68722CD3}"/>
              </a:ext>
            </a:extLst>
          </p:cNvPr>
          <p:cNvSpPr>
            <a:spLocks noGrp="1"/>
          </p:cNvSpPr>
          <p:nvPr>
            <p:ph type="dt" sz="half" idx="10"/>
          </p:nvPr>
        </p:nvSpPr>
        <p:spPr/>
        <p:txBody>
          <a:bodyPr/>
          <a:lstStyle/>
          <a:p>
            <a:fld id="{CAC8569B-45E4-5245-8BD7-CBA65CFB441C}" type="datetimeFigureOut">
              <a:rPr lang="en-CH" smtClean="0"/>
              <a:t>10.01.2024</a:t>
            </a:fld>
            <a:endParaRPr lang="en-CH"/>
          </a:p>
        </p:txBody>
      </p:sp>
      <p:sp>
        <p:nvSpPr>
          <p:cNvPr id="4" name="Footer Placeholder 3">
            <a:extLst>
              <a:ext uri="{FF2B5EF4-FFF2-40B4-BE49-F238E27FC236}">
                <a16:creationId xmlns:a16="http://schemas.microsoft.com/office/drawing/2014/main" id="{200DF6FA-2F2D-6E6F-C394-89195B9206B4}"/>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A5FE6A32-F38E-86A4-0E88-A13BFE8513AB}"/>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485415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9F868C-7493-6629-249A-4076F0B801F1}"/>
              </a:ext>
            </a:extLst>
          </p:cNvPr>
          <p:cNvSpPr>
            <a:spLocks noGrp="1"/>
          </p:cNvSpPr>
          <p:nvPr>
            <p:ph type="dt" sz="half" idx="10"/>
          </p:nvPr>
        </p:nvSpPr>
        <p:spPr/>
        <p:txBody>
          <a:bodyPr/>
          <a:lstStyle/>
          <a:p>
            <a:fld id="{CAC8569B-45E4-5245-8BD7-CBA65CFB441C}" type="datetimeFigureOut">
              <a:rPr lang="en-CH" smtClean="0"/>
              <a:t>10.01.2024</a:t>
            </a:fld>
            <a:endParaRPr lang="en-CH"/>
          </a:p>
        </p:txBody>
      </p:sp>
      <p:sp>
        <p:nvSpPr>
          <p:cNvPr id="3" name="Footer Placeholder 2">
            <a:extLst>
              <a:ext uri="{FF2B5EF4-FFF2-40B4-BE49-F238E27FC236}">
                <a16:creationId xmlns:a16="http://schemas.microsoft.com/office/drawing/2014/main" id="{F2FF3B14-D872-097F-B397-4DB22E700B0C}"/>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E801012-D650-079B-5E7B-C86CF57A8FF2}"/>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268513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5AF2D-2221-B266-562E-FF1E0043B7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B85E51B1-9264-85D8-55B4-6545245817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261FC70-0208-E288-1EC1-155B0553C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52463B-D72E-E8EE-A138-E9E5F5F6D783}"/>
              </a:ext>
            </a:extLst>
          </p:cNvPr>
          <p:cNvSpPr>
            <a:spLocks noGrp="1"/>
          </p:cNvSpPr>
          <p:nvPr>
            <p:ph type="dt" sz="half" idx="10"/>
          </p:nvPr>
        </p:nvSpPr>
        <p:spPr/>
        <p:txBody>
          <a:bodyPr/>
          <a:lstStyle/>
          <a:p>
            <a:fld id="{CAC8569B-45E4-5245-8BD7-CBA65CFB441C}" type="datetimeFigureOut">
              <a:rPr lang="en-CH" smtClean="0"/>
              <a:t>10.01.2024</a:t>
            </a:fld>
            <a:endParaRPr lang="en-CH"/>
          </a:p>
        </p:txBody>
      </p:sp>
      <p:sp>
        <p:nvSpPr>
          <p:cNvPr id="6" name="Footer Placeholder 5">
            <a:extLst>
              <a:ext uri="{FF2B5EF4-FFF2-40B4-BE49-F238E27FC236}">
                <a16:creationId xmlns:a16="http://schemas.microsoft.com/office/drawing/2014/main" id="{6526DFBC-7E92-2A09-AD25-1650BD5CE76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35CE035B-675B-BD82-72D0-B3EAEAB068D7}"/>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2329175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CA98-1B93-8539-3D78-45871755FA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02B447B5-23BE-01B8-3368-717BF3AE7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3927581-8160-BD1A-F147-5E2A1220A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EB9F5F-E55A-5A59-8728-DBFD5F210E64}"/>
              </a:ext>
            </a:extLst>
          </p:cNvPr>
          <p:cNvSpPr>
            <a:spLocks noGrp="1"/>
          </p:cNvSpPr>
          <p:nvPr>
            <p:ph type="dt" sz="half" idx="10"/>
          </p:nvPr>
        </p:nvSpPr>
        <p:spPr/>
        <p:txBody>
          <a:bodyPr/>
          <a:lstStyle/>
          <a:p>
            <a:fld id="{CAC8569B-45E4-5245-8BD7-CBA65CFB441C}" type="datetimeFigureOut">
              <a:rPr lang="en-CH" smtClean="0"/>
              <a:t>10.01.2024</a:t>
            </a:fld>
            <a:endParaRPr lang="en-CH"/>
          </a:p>
        </p:txBody>
      </p:sp>
      <p:sp>
        <p:nvSpPr>
          <p:cNvPr id="6" name="Footer Placeholder 5">
            <a:extLst>
              <a:ext uri="{FF2B5EF4-FFF2-40B4-BE49-F238E27FC236}">
                <a16:creationId xmlns:a16="http://schemas.microsoft.com/office/drawing/2014/main" id="{E65272AA-8A8A-0041-F62C-E22963DE47A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434CDAC-87CC-065D-EBAB-7E7B16440A00}"/>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97687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3EAE22-A668-0DCF-800B-9FE820C6A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CH" dirty="0"/>
          </a:p>
        </p:txBody>
      </p:sp>
      <p:sp>
        <p:nvSpPr>
          <p:cNvPr id="3" name="Text Placeholder 2">
            <a:extLst>
              <a:ext uri="{FF2B5EF4-FFF2-40B4-BE49-F238E27FC236}">
                <a16:creationId xmlns:a16="http://schemas.microsoft.com/office/drawing/2014/main" id="{B05AF731-B203-9633-3D70-131B7C34D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sp>
        <p:nvSpPr>
          <p:cNvPr id="4" name="Date Placeholder 3">
            <a:extLst>
              <a:ext uri="{FF2B5EF4-FFF2-40B4-BE49-F238E27FC236}">
                <a16:creationId xmlns:a16="http://schemas.microsoft.com/office/drawing/2014/main" id="{12F03158-413A-CFF7-D36C-4F0267C50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defRPr>
            </a:lvl1pPr>
          </a:lstStyle>
          <a:p>
            <a:fld id="{CAC8569B-45E4-5245-8BD7-CBA65CFB441C}" type="datetimeFigureOut">
              <a:rPr lang="en-CH" smtClean="0"/>
              <a:pPr/>
              <a:t>10.01.2024</a:t>
            </a:fld>
            <a:endParaRPr lang="en-CH" dirty="0"/>
          </a:p>
        </p:txBody>
      </p:sp>
      <p:sp>
        <p:nvSpPr>
          <p:cNvPr id="5" name="Footer Placeholder 4">
            <a:extLst>
              <a:ext uri="{FF2B5EF4-FFF2-40B4-BE49-F238E27FC236}">
                <a16:creationId xmlns:a16="http://schemas.microsoft.com/office/drawing/2014/main" id="{50B030CA-60D9-60C9-9EBA-15EE02039E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defRPr>
            </a:lvl1pPr>
          </a:lstStyle>
          <a:p>
            <a:endParaRPr lang="en-CH" dirty="0"/>
          </a:p>
        </p:txBody>
      </p:sp>
      <p:sp>
        <p:nvSpPr>
          <p:cNvPr id="6" name="Slide Number Placeholder 5">
            <a:extLst>
              <a:ext uri="{FF2B5EF4-FFF2-40B4-BE49-F238E27FC236}">
                <a16:creationId xmlns:a16="http://schemas.microsoft.com/office/drawing/2014/main" id="{DAECDC4A-7361-D227-57BF-5672B516AC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rial" panose="020B0604020202020204" pitchFamily="34" charset="0"/>
              </a:defRPr>
            </a:lvl1pPr>
          </a:lstStyle>
          <a:p>
            <a:fld id="{2F460ED5-A1F9-AD4B-B603-7F5FB0F4C053}" type="slidenum">
              <a:rPr lang="en-CH" smtClean="0"/>
              <a:pPr/>
              <a:t>‹#›</a:t>
            </a:fld>
            <a:endParaRPr lang="en-CH" dirty="0"/>
          </a:p>
        </p:txBody>
      </p:sp>
    </p:spTree>
    <p:extLst>
      <p:ext uri="{BB962C8B-B14F-4D97-AF65-F5344CB8AC3E}">
        <p14:creationId xmlns:p14="http://schemas.microsoft.com/office/powerpoint/2010/main" val="620990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umberto.michelucci@toelt.a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150D-2BE2-09DB-71FD-188EE56A77C9}"/>
              </a:ext>
            </a:extLst>
          </p:cNvPr>
          <p:cNvSpPr>
            <a:spLocks noGrp="1"/>
          </p:cNvSpPr>
          <p:nvPr>
            <p:ph type="ctrTitle"/>
          </p:nvPr>
        </p:nvSpPr>
        <p:spPr/>
        <p:txBody>
          <a:bodyPr/>
          <a:lstStyle/>
          <a:p>
            <a:r>
              <a:rPr lang="en-CH" dirty="0"/>
              <a:t>Regularisation</a:t>
            </a:r>
          </a:p>
        </p:txBody>
      </p:sp>
      <p:sp>
        <p:nvSpPr>
          <p:cNvPr id="3" name="Subtitle 2">
            <a:extLst>
              <a:ext uri="{FF2B5EF4-FFF2-40B4-BE49-F238E27FC236}">
                <a16:creationId xmlns:a16="http://schemas.microsoft.com/office/drawing/2014/main" id="{7B45B64D-0A8B-9956-1658-D6E51997264D}"/>
              </a:ext>
            </a:extLst>
          </p:cNvPr>
          <p:cNvSpPr>
            <a:spLocks noGrp="1"/>
          </p:cNvSpPr>
          <p:nvPr>
            <p:ph type="subTitle" idx="1"/>
          </p:nvPr>
        </p:nvSpPr>
        <p:spPr/>
        <p:txBody>
          <a:bodyPr/>
          <a:lstStyle/>
          <a:p>
            <a:r>
              <a:rPr lang="en-CH" dirty="0"/>
              <a:t>Dr. Umberto Michelucci</a:t>
            </a:r>
          </a:p>
          <a:p>
            <a:r>
              <a:rPr lang="en-GB" dirty="0">
                <a:hlinkClick r:id="rId2"/>
              </a:rPr>
              <a:t>u</a:t>
            </a:r>
            <a:r>
              <a:rPr lang="en-CH" dirty="0">
                <a:hlinkClick r:id="rId2"/>
              </a:rPr>
              <a:t>mberto.michelucci@toelt.ai</a:t>
            </a:r>
            <a:r>
              <a:rPr lang="en-CH" dirty="0"/>
              <a:t> </a:t>
            </a:r>
          </a:p>
        </p:txBody>
      </p:sp>
    </p:spTree>
    <p:extLst>
      <p:ext uri="{BB962C8B-B14F-4D97-AF65-F5344CB8AC3E}">
        <p14:creationId xmlns:p14="http://schemas.microsoft.com/office/powerpoint/2010/main" val="408028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FB1FC105-FAAD-B32E-A537-356E8A94A910}"/>
                  </a:ext>
                </a:extLst>
              </p:cNvPr>
              <p:cNvSpPr>
                <a:spLocks noGrp="1"/>
              </p:cNvSpPr>
              <p:nvPr>
                <p:ph type="title"/>
              </p:nvPr>
            </p:nvSpPr>
            <p:spPr/>
            <p:txBody>
              <a:bodyPr/>
              <a:lstStyle/>
              <a:p>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en-CH" i="1" smtClean="0">
                            <a:latin typeface="Cambria Math" panose="02040503050406030204" pitchFamily="18" charset="0"/>
                            <a:ea typeface="Cambria Math" panose="02040503050406030204" pitchFamily="18" charset="0"/>
                          </a:rPr>
                          <m:t>ℓ</m:t>
                        </m:r>
                      </m:e>
                      <m:sub>
                        <m:r>
                          <a:rPr lang="de-DE" b="0" i="1" smtClean="0">
                            <a:latin typeface="Cambria Math" panose="02040503050406030204" pitchFamily="18" charset="0"/>
                            <a:ea typeface="Cambria Math" panose="02040503050406030204" pitchFamily="18" charset="0"/>
                          </a:rPr>
                          <m:t>2</m:t>
                        </m:r>
                      </m:sub>
                    </m:sSub>
                  </m:oMath>
                </a14:m>
                <a:r>
                  <a:rPr lang="en-CH" dirty="0"/>
                  <a:t> Regularisation</a:t>
                </a:r>
              </a:p>
            </p:txBody>
          </p:sp>
        </mc:Choice>
        <mc:Fallback>
          <p:sp>
            <p:nvSpPr>
              <p:cNvPr id="2" name="Title 1">
                <a:extLst>
                  <a:ext uri="{FF2B5EF4-FFF2-40B4-BE49-F238E27FC236}">
                    <a16:creationId xmlns:a16="http://schemas.microsoft.com/office/drawing/2014/main" id="{FB1FC105-FAAD-B32E-A537-356E8A94A910}"/>
                  </a:ext>
                </a:extLst>
              </p:cNvPr>
              <p:cNvSpPr>
                <a:spLocks noGrp="1" noRot="1" noChangeAspect="1" noMove="1" noResize="1" noEditPoints="1" noAdjustHandles="1" noChangeArrowheads="1" noChangeShapeType="1" noTextEdit="1"/>
              </p:cNvSpPr>
              <p:nvPr>
                <p:ph type="title"/>
              </p:nvPr>
            </p:nvSpPr>
            <p:spPr>
              <a:blipFill>
                <a:blip r:embed="rId2"/>
                <a:stretch>
                  <a:fillRect l="-1086"/>
                </a:stretch>
              </a:blipFill>
            </p:spPr>
            <p:txBody>
              <a:bodyPr/>
              <a:lstStyle/>
              <a:p>
                <a:r>
                  <a:rPr lang="en-CH">
                    <a:noFill/>
                  </a:rPr>
                  <a:t> </a:t>
                </a:r>
              </a:p>
            </p:txBody>
          </p:sp>
        </mc:Fallback>
      </mc:AlternateContent>
      <p:sp>
        <p:nvSpPr>
          <p:cNvPr id="3" name="Content Placeholder 2">
            <a:extLst>
              <a:ext uri="{FF2B5EF4-FFF2-40B4-BE49-F238E27FC236}">
                <a16:creationId xmlns:a16="http://schemas.microsoft.com/office/drawing/2014/main" id="{4CB5586B-3588-3AE8-9E51-67BCC2A4A1F7}"/>
              </a:ext>
            </a:extLst>
          </p:cNvPr>
          <p:cNvSpPr>
            <a:spLocks noGrp="1"/>
          </p:cNvSpPr>
          <p:nvPr>
            <p:ph idx="1"/>
          </p:nvPr>
        </p:nvSpPr>
        <p:spPr/>
        <p:txBody>
          <a:bodyPr/>
          <a:lstStyle/>
          <a:p>
            <a:pPr marL="0" indent="0">
              <a:buNone/>
            </a:pPr>
            <a:r>
              <a:rPr lang="en-GB" dirty="0"/>
              <a:t>It consists of adding a term to the cost function that has the goal of effectively reducing the capacity of the network to adapt to complex datasets.</a:t>
            </a:r>
          </a:p>
          <a:p>
            <a:pPr marL="0" indent="0">
              <a:buNone/>
            </a:pPr>
            <a:r>
              <a:rPr lang="en-GB" dirty="0"/>
              <a:t>Let us consider an example</a:t>
            </a:r>
          </a:p>
          <a:p>
            <a:pPr marL="0" indent="0">
              <a:buNone/>
            </a:pPr>
            <a:endParaRPr lang="en-GB" dirty="0"/>
          </a:p>
          <a:p>
            <a:pPr marL="0" indent="0">
              <a:buNone/>
            </a:pPr>
            <a:r>
              <a:rPr lang="en-GB" dirty="0"/>
              <a:t>The </a:t>
            </a:r>
            <a:r>
              <a:rPr lang="en-GB" i="1" dirty="0"/>
              <a:t>regularised</a:t>
            </a:r>
            <a:r>
              <a:rPr lang="en-GB" dirty="0"/>
              <a:t> loss function will be</a:t>
            </a:r>
          </a:p>
          <a:p>
            <a:endParaRPr lang="en-CH" dirty="0"/>
          </a:p>
        </p:txBody>
      </p:sp>
      <p:pic>
        <p:nvPicPr>
          <p:cNvPr id="4" name="Picture 3">
            <a:extLst>
              <a:ext uri="{FF2B5EF4-FFF2-40B4-BE49-F238E27FC236}">
                <a16:creationId xmlns:a16="http://schemas.microsoft.com/office/drawing/2014/main" id="{C8DFA14B-9E67-627D-3E30-FA10A6467ED6}"/>
              </a:ext>
            </a:extLst>
          </p:cNvPr>
          <p:cNvPicPr>
            <a:picLocks noChangeAspect="1"/>
          </p:cNvPicPr>
          <p:nvPr/>
        </p:nvPicPr>
        <p:blipFill>
          <a:blip r:embed="rId3"/>
          <a:stretch>
            <a:fillRect/>
          </a:stretch>
        </p:blipFill>
        <p:spPr>
          <a:xfrm>
            <a:off x="5473700" y="2698750"/>
            <a:ext cx="4235450" cy="1460500"/>
          </a:xfrm>
          <a:prstGeom prst="rect">
            <a:avLst/>
          </a:prstGeom>
        </p:spPr>
      </p:pic>
      <p:pic>
        <p:nvPicPr>
          <p:cNvPr id="5" name="Picture 4">
            <a:extLst>
              <a:ext uri="{FF2B5EF4-FFF2-40B4-BE49-F238E27FC236}">
                <a16:creationId xmlns:a16="http://schemas.microsoft.com/office/drawing/2014/main" id="{3A9955C6-02A2-6544-56F8-527AD03A6B09}"/>
              </a:ext>
            </a:extLst>
          </p:cNvPr>
          <p:cNvPicPr>
            <a:picLocks noChangeAspect="1"/>
          </p:cNvPicPr>
          <p:nvPr/>
        </p:nvPicPr>
        <p:blipFill>
          <a:blip r:embed="rId4"/>
          <a:stretch>
            <a:fillRect/>
          </a:stretch>
        </p:blipFill>
        <p:spPr>
          <a:xfrm>
            <a:off x="5819210" y="4622800"/>
            <a:ext cx="3889940" cy="1250950"/>
          </a:xfrm>
          <a:prstGeom prst="rect">
            <a:avLst/>
          </a:prstGeom>
        </p:spPr>
      </p:pic>
      <p:sp>
        <p:nvSpPr>
          <p:cNvPr id="6" name="TextBox 5">
            <a:extLst>
              <a:ext uri="{FF2B5EF4-FFF2-40B4-BE49-F238E27FC236}">
                <a16:creationId xmlns:a16="http://schemas.microsoft.com/office/drawing/2014/main" id="{31864358-8640-2B85-939C-0E01C404A7E3}"/>
              </a:ext>
            </a:extLst>
          </p:cNvPr>
          <p:cNvSpPr txBox="1"/>
          <p:nvPr/>
        </p:nvSpPr>
        <p:spPr>
          <a:xfrm>
            <a:off x="7648338" y="5871369"/>
            <a:ext cx="2231701" cy="369332"/>
          </a:xfrm>
          <a:prstGeom prst="rect">
            <a:avLst/>
          </a:prstGeom>
          <a:noFill/>
        </p:spPr>
        <p:txBody>
          <a:bodyPr wrap="none" rtlCol="0">
            <a:spAutoFit/>
          </a:bodyPr>
          <a:lstStyle/>
          <a:p>
            <a:r>
              <a:rPr lang="en-CH" dirty="0">
                <a:latin typeface="Arial" panose="020B0604020202020204" pitchFamily="34" charset="0"/>
                <a:cs typeface="Arial" panose="020B0604020202020204" pitchFamily="34" charset="0"/>
              </a:rPr>
              <a:t>Regularisation Term</a:t>
            </a:r>
          </a:p>
        </p:txBody>
      </p:sp>
      <p:sp>
        <p:nvSpPr>
          <p:cNvPr id="7" name="TextBox 6">
            <a:extLst>
              <a:ext uri="{FF2B5EF4-FFF2-40B4-BE49-F238E27FC236}">
                <a16:creationId xmlns:a16="http://schemas.microsoft.com/office/drawing/2014/main" id="{A887B85E-5577-F716-139B-00BE5B0F7B1A}"/>
              </a:ext>
            </a:extLst>
          </p:cNvPr>
          <p:cNvSpPr txBox="1"/>
          <p:nvPr/>
        </p:nvSpPr>
        <p:spPr>
          <a:xfrm>
            <a:off x="9131092" y="4001294"/>
            <a:ext cx="2800767" cy="369332"/>
          </a:xfrm>
          <a:prstGeom prst="rect">
            <a:avLst/>
          </a:prstGeom>
          <a:noFill/>
        </p:spPr>
        <p:txBody>
          <a:bodyPr wrap="none" rtlCol="0">
            <a:spAutoFit/>
          </a:bodyPr>
          <a:lstStyle/>
          <a:p>
            <a:r>
              <a:rPr lang="en-CH" dirty="0">
                <a:latin typeface="Arial" panose="020B0604020202020204" pitchFamily="34" charset="0"/>
                <a:cs typeface="Arial" panose="020B0604020202020204" pitchFamily="34" charset="0"/>
              </a:rPr>
              <a:t>Regularisation Parameter</a:t>
            </a:r>
          </a:p>
        </p:txBody>
      </p:sp>
      <p:cxnSp>
        <p:nvCxnSpPr>
          <p:cNvPr id="9" name="Straight Arrow Connector 8">
            <a:extLst>
              <a:ext uri="{FF2B5EF4-FFF2-40B4-BE49-F238E27FC236}">
                <a16:creationId xmlns:a16="http://schemas.microsoft.com/office/drawing/2014/main" id="{D848A4DC-2EF0-6912-7C37-511323E1B067}"/>
              </a:ext>
            </a:extLst>
          </p:cNvPr>
          <p:cNvCxnSpPr/>
          <p:nvPr/>
        </p:nvCxnSpPr>
        <p:spPr>
          <a:xfrm flipH="1">
            <a:off x="8597900" y="4395390"/>
            <a:ext cx="1003300" cy="5880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ight Brace 9">
            <a:extLst>
              <a:ext uri="{FF2B5EF4-FFF2-40B4-BE49-F238E27FC236}">
                <a16:creationId xmlns:a16="http://schemas.microsoft.com/office/drawing/2014/main" id="{86916A87-3CC5-3884-9AEB-CBEC1B59B92E}"/>
              </a:ext>
            </a:extLst>
          </p:cNvPr>
          <p:cNvSpPr/>
          <p:nvPr/>
        </p:nvSpPr>
        <p:spPr>
          <a:xfrm rot="5400000">
            <a:off x="8579524" y="5085320"/>
            <a:ext cx="369331" cy="129301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pic>
        <p:nvPicPr>
          <p:cNvPr id="11" name="Picture 10">
            <a:extLst>
              <a:ext uri="{FF2B5EF4-FFF2-40B4-BE49-F238E27FC236}">
                <a16:creationId xmlns:a16="http://schemas.microsoft.com/office/drawing/2014/main" id="{9E1F677E-FA78-E899-DBBD-149F879C9E90}"/>
              </a:ext>
            </a:extLst>
          </p:cNvPr>
          <p:cNvPicPr>
            <a:picLocks noChangeAspect="1"/>
          </p:cNvPicPr>
          <p:nvPr/>
        </p:nvPicPr>
        <p:blipFill>
          <a:blip r:embed="rId5"/>
          <a:stretch>
            <a:fillRect/>
          </a:stretch>
        </p:blipFill>
        <p:spPr>
          <a:xfrm>
            <a:off x="46829" y="5649939"/>
            <a:ext cx="7601509" cy="1144206"/>
          </a:xfrm>
          <a:prstGeom prst="rect">
            <a:avLst/>
          </a:prstGeom>
        </p:spPr>
      </p:pic>
    </p:spTree>
    <p:extLst>
      <p:ext uri="{BB962C8B-B14F-4D97-AF65-F5344CB8AC3E}">
        <p14:creationId xmlns:p14="http://schemas.microsoft.com/office/powerpoint/2010/main" val="2779987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FB1FC105-FAAD-B32E-A537-356E8A94A910}"/>
                  </a:ext>
                </a:extLst>
              </p:cNvPr>
              <p:cNvSpPr>
                <a:spLocks noGrp="1"/>
              </p:cNvSpPr>
              <p:nvPr>
                <p:ph type="title"/>
              </p:nvPr>
            </p:nvSpPr>
            <p:spPr/>
            <p:txBody>
              <a:bodyPr/>
              <a:lstStyle/>
              <a:p>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en-CH" i="1" smtClean="0">
                            <a:latin typeface="Cambria Math" panose="02040503050406030204" pitchFamily="18" charset="0"/>
                            <a:ea typeface="Cambria Math" panose="02040503050406030204" pitchFamily="18" charset="0"/>
                          </a:rPr>
                          <m:t>ℓ</m:t>
                        </m:r>
                      </m:e>
                      <m:sub>
                        <m:r>
                          <a:rPr lang="de-DE" b="0" i="1" smtClean="0">
                            <a:latin typeface="Cambria Math" panose="02040503050406030204" pitchFamily="18" charset="0"/>
                            <a:ea typeface="Cambria Math" panose="02040503050406030204" pitchFamily="18" charset="0"/>
                          </a:rPr>
                          <m:t>2</m:t>
                        </m:r>
                      </m:sub>
                    </m:sSub>
                  </m:oMath>
                </a14:m>
                <a:r>
                  <a:rPr lang="en-CH" dirty="0"/>
                  <a:t> Regularisation</a:t>
                </a:r>
              </a:p>
            </p:txBody>
          </p:sp>
        </mc:Choice>
        <mc:Fallback>
          <p:sp>
            <p:nvSpPr>
              <p:cNvPr id="2" name="Title 1">
                <a:extLst>
                  <a:ext uri="{FF2B5EF4-FFF2-40B4-BE49-F238E27FC236}">
                    <a16:creationId xmlns:a16="http://schemas.microsoft.com/office/drawing/2014/main" id="{FB1FC105-FAAD-B32E-A537-356E8A94A910}"/>
                  </a:ext>
                </a:extLst>
              </p:cNvPr>
              <p:cNvSpPr>
                <a:spLocks noGrp="1" noRot="1" noChangeAspect="1" noMove="1" noResize="1" noEditPoints="1" noAdjustHandles="1" noChangeArrowheads="1" noChangeShapeType="1" noTextEdit="1"/>
              </p:cNvSpPr>
              <p:nvPr>
                <p:ph type="title"/>
              </p:nvPr>
            </p:nvSpPr>
            <p:spPr>
              <a:blipFill>
                <a:blip r:embed="rId2"/>
                <a:stretch>
                  <a:fillRect l="-1086"/>
                </a:stretch>
              </a:blipFill>
            </p:spPr>
            <p:txBody>
              <a:bodyPr/>
              <a:lstStyle/>
              <a:p>
                <a:r>
                  <a:rPr lang="en-CH">
                    <a:noFill/>
                  </a:rPr>
                  <a:t> </a:t>
                </a:r>
              </a:p>
            </p:txBody>
          </p:sp>
        </mc:Fallback>
      </mc:AlternateContent>
      <p:sp>
        <p:nvSpPr>
          <p:cNvPr id="13" name="TextBox 12">
            <a:extLst>
              <a:ext uri="{FF2B5EF4-FFF2-40B4-BE49-F238E27FC236}">
                <a16:creationId xmlns:a16="http://schemas.microsoft.com/office/drawing/2014/main" id="{C87BAA50-9E02-D3C1-EA74-7E87274B7BBA}"/>
              </a:ext>
            </a:extLst>
          </p:cNvPr>
          <p:cNvSpPr txBox="1"/>
          <p:nvPr/>
        </p:nvSpPr>
        <p:spPr>
          <a:xfrm>
            <a:off x="825500" y="1790700"/>
            <a:ext cx="10502900" cy="2031325"/>
          </a:xfrm>
          <a:prstGeom prst="rect">
            <a:avLst/>
          </a:prstGeom>
          <a:noFill/>
        </p:spPr>
        <p:txBody>
          <a:bodyPr wrap="square" rtlCol="0">
            <a:spAutoFit/>
          </a:bodyPr>
          <a:lstStyle/>
          <a:p>
            <a:r>
              <a:rPr lang="en-CH" dirty="0">
                <a:latin typeface="Arial" panose="020B0604020202020204" pitchFamily="34" charset="0"/>
                <a:cs typeface="Arial" panose="020B0604020202020204" pitchFamily="34" charset="0"/>
              </a:rPr>
              <a:t>Let us consider the gradient descent algorithm</a:t>
            </a:r>
          </a:p>
          <a:p>
            <a:endParaRPr lang="en-CH" dirty="0">
              <a:latin typeface="Arial" panose="020B0604020202020204" pitchFamily="34" charset="0"/>
              <a:cs typeface="Arial" panose="020B0604020202020204" pitchFamily="34" charset="0"/>
            </a:endParaRPr>
          </a:p>
          <a:p>
            <a:endParaRPr lang="en-CH" dirty="0">
              <a:latin typeface="Arial" panose="020B0604020202020204" pitchFamily="34" charset="0"/>
              <a:cs typeface="Arial" panose="020B0604020202020204" pitchFamily="34" charset="0"/>
            </a:endParaRPr>
          </a:p>
          <a:p>
            <a:endParaRPr lang="en-CH" dirty="0">
              <a:latin typeface="Arial" panose="020B0604020202020204" pitchFamily="34" charset="0"/>
              <a:cs typeface="Arial" panose="020B0604020202020204" pitchFamily="34" charset="0"/>
            </a:endParaRPr>
          </a:p>
          <a:p>
            <a:endParaRPr lang="en-CH" dirty="0">
              <a:latin typeface="Arial" panose="020B0604020202020204" pitchFamily="34" charset="0"/>
              <a:cs typeface="Arial" panose="020B0604020202020204" pitchFamily="34" charset="0"/>
            </a:endParaRPr>
          </a:p>
          <a:p>
            <a:endParaRPr lang="en-CH" dirty="0">
              <a:latin typeface="Arial" panose="020B0604020202020204" pitchFamily="34" charset="0"/>
              <a:cs typeface="Arial" panose="020B0604020202020204" pitchFamily="34" charset="0"/>
            </a:endParaRPr>
          </a:p>
          <a:p>
            <a:r>
              <a:rPr lang="en-CH" dirty="0">
                <a:latin typeface="Arial" panose="020B0604020202020204" pitchFamily="34" charset="0"/>
                <a:cs typeface="Arial" panose="020B0604020202020204" pitchFamily="34" charset="0"/>
              </a:rPr>
              <a:t>This gives us</a:t>
            </a:r>
          </a:p>
        </p:txBody>
      </p:sp>
      <p:pic>
        <p:nvPicPr>
          <p:cNvPr id="14" name="Picture 13">
            <a:extLst>
              <a:ext uri="{FF2B5EF4-FFF2-40B4-BE49-F238E27FC236}">
                <a16:creationId xmlns:a16="http://schemas.microsoft.com/office/drawing/2014/main" id="{98AAF7C4-5C3C-FC85-EEC4-F9751715E81E}"/>
              </a:ext>
            </a:extLst>
          </p:cNvPr>
          <p:cNvPicPr>
            <a:picLocks noChangeAspect="1"/>
          </p:cNvPicPr>
          <p:nvPr/>
        </p:nvPicPr>
        <p:blipFill>
          <a:blip r:embed="rId3"/>
          <a:stretch>
            <a:fillRect/>
          </a:stretch>
        </p:blipFill>
        <p:spPr>
          <a:xfrm>
            <a:off x="3035300" y="2160032"/>
            <a:ext cx="6121400" cy="1409700"/>
          </a:xfrm>
          <a:prstGeom prst="rect">
            <a:avLst/>
          </a:prstGeom>
        </p:spPr>
      </p:pic>
      <p:pic>
        <p:nvPicPr>
          <p:cNvPr id="15" name="Picture 14">
            <a:extLst>
              <a:ext uri="{FF2B5EF4-FFF2-40B4-BE49-F238E27FC236}">
                <a16:creationId xmlns:a16="http://schemas.microsoft.com/office/drawing/2014/main" id="{1085F493-CB45-EA30-11C3-18D1C6C1E38C}"/>
              </a:ext>
            </a:extLst>
          </p:cNvPr>
          <p:cNvPicPr>
            <a:picLocks noChangeAspect="1"/>
          </p:cNvPicPr>
          <p:nvPr/>
        </p:nvPicPr>
        <p:blipFill>
          <a:blip r:embed="rId4"/>
          <a:stretch>
            <a:fillRect/>
          </a:stretch>
        </p:blipFill>
        <p:spPr>
          <a:xfrm>
            <a:off x="9334500" y="2160032"/>
            <a:ext cx="2438400" cy="1130300"/>
          </a:xfrm>
          <a:prstGeom prst="rect">
            <a:avLst/>
          </a:prstGeom>
        </p:spPr>
      </p:pic>
      <p:pic>
        <p:nvPicPr>
          <p:cNvPr id="16" name="Picture 15">
            <a:extLst>
              <a:ext uri="{FF2B5EF4-FFF2-40B4-BE49-F238E27FC236}">
                <a16:creationId xmlns:a16="http://schemas.microsoft.com/office/drawing/2014/main" id="{F186425D-5829-5C06-7B9E-A99B99D452EC}"/>
              </a:ext>
            </a:extLst>
          </p:cNvPr>
          <p:cNvPicPr>
            <a:picLocks noChangeAspect="1"/>
          </p:cNvPicPr>
          <p:nvPr/>
        </p:nvPicPr>
        <p:blipFill>
          <a:blip r:embed="rId5"/>
          <a:stretch>
            <a:fillRect/>
          </a:stretch>
        </p:blipFill>
        <p:spPr>
          <a:xfrm>
            <a:off x="4051300" y="3569732"/>
            <a:ext cx="4051300" cy="1422400"/>
          </a:xfrm>
          <a:prstGeom prst="rect">
            <a:avLst/>
          </a:prstGeom>
        </p:spPr>
      </p:pic>
      <p:pic>
        <p:nvPicPr>
          <p:cNvPr id="17" name="Picture 16">
            <a:extLst>
              <a:ext uri="{FF2B5EF4-FFF2-40B4-BE49-F238E27FC236}">
                <a16:creationId xmlns:a16="http://schemas.microsoft.com/office/drawing/2014/main" id="{0F7FD26F-4F60-84B1-A74E-994C04E9506E}"/>
              </a:ext>
            </a:extLst>
          </p:cNvPr>
          <p:cNvPicPr>
            <a:picLocks noChangeAspect="1"/>
          </p:cNvPicPr>
          <p:nvPr/>
        </p:nvPicPr>
        <p:blipFill>
          <a:blip r:embed="rId6"/>
          <a:stretch>
            <a:fillRect/>
          </a:stretch>
        </p:blipFill>
        <p:spPr>
          <a:xfrm>
            <a:off x="8667750" y="3975278"/>
            <a:ext cx="977900" cy="736600"/>
          </a:xfrm>
          <a:prstGeom prst="rect">
            <a:avLst/>
          </a:prstGeom>
        </p:spPr>
      </p:pic>
    </p:spTree>
    <p:extLst>
      <p:ext uri="{BB962C8B-B14F-4D97-AF65-F5344CB8AC3E}">
        <p14:creationId xmlns:p14="http://schemas.microsoft.com/office/powerpoint/2010/main" val="359098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FB1FC105-FAAD-B32E-A537-356E8A94A910}"/>
                  </a:ext>
                </a:extLst>
              </p:cNvPr>
              <p:cNvSpPr>
                <a:spLocks noGrp="1"/>
              </p:cNvSpPr>
              <p:nvPr>
                <p:ph type="title"/>
              </p:nvPr>
            </p:nvSpPr>
            <p:spPr>
              <a:xfrm>
                <a:off x="114300" y="0"/>
                <a:ext cx="3937000" cy="1325563"/>
              </a:xfrm>
            </p:spPr>
            <p:txBody>
              <a:bodyPr/>
              <a:lstStyle/>
              <a:p>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en-CH" i="1" smtClean="0">
                            <a:latin typeface="Cambria Math" panose="02040503050406030204" pitchFamily="18" charset="0"/>
                            <a:ea typeface="Cambria Math" panose="02040503050406030204" pitchFamily="18" charset="0"/>
                          </a:rPr>
                          <m:t>ℓ</m:t>
                        </m:r>
                      </m:e>
                      <m:sub>
                        <m:r>
                          <a:rPr lang="de-DE" b="0" i="1" smtClean="0">
                            <a:latin typeface="Cambria Math" panose="02040503050406030204" pitchFamily="18" charset="0"/>
                            <a:ea typeface="Cambria Math" panose="02040503050406030204" pitchFamily="18" charset="0"/>
                          </a:rPr>
                          <m:t>2</m:t>
                        </m:r>
                      </m:sub>
                    </m:sSub>
                  </m:oMath>
                </a14:m>
                <a:r>
                  <a:rPr lang="en-CH" dirty="0"/>
                  <a:t> Regularisation</a:t>
                </a:r>
              </a:p>
            </p:txBody>
          </p:sp>
        </mc:Choice>
        <mc:Fallback>
          <p:sp>
            <p:nvSpPr>
              <p:cNvPr id="2" name="Title 1">
                <a:extLst>
                  <a:ext uri="{FF2B5EF4-FFF2-40B4-BE49-F238E27FC236}">
                    <a16:creationId xmlns:a16="http://schemas.microsoft.com/office/drawing/2014/main" id="{FB1FC105-FAAD-B32E-A537-356E8A94A910}"/>
                  </a:ext>
                </a:extLst>
              </p:cNvPr>
              <p:cNvSpPr>
                <a:spLocks noGrp="1" noRot="1" noChangeAspect="1" noMove="1" noResize="1" noEditPoints="1" noAdjustHandles="1" noChangeArrowheads="1" noChangeShapeType="1" noTextEdit="1"/>
              </p:cNvSpPr>
              <p:nvPr>
                <p:ph type="title"/>
              </p:nvPr>
            </p:nvSpPr>
            <p:spPr>
              <a:xfrm>
                <a:off x="114300" y="0"/>
                <a:ext cx="3937000" cy="1325563"/>
              </a:xfrm>
              <a:blipFill>
                <a:blip r:embed="rId2"/>
                <a:stretch>
                  <a:fillRect l="-6431" r="-1608" b="-20952"/>
                </a:stretch>
              </a:blipFill>
            </p:spPr>
            <p:txBody>
              <a:bodyPr/>
              <a:lstStyle/>
              <a:p>
                <a:r>
                  <a:rPr lang="en-CH">
                    <a:noFill/>
                  </a:rPr>
                  <a:t> </a:t>
                </a:r>
              </a:p>
            </p:txBody>
          </p:sp>
        </mc:Fallback>
      </mc:AlternateContent>
      <p:sp>
        <p:nvSpPr>
          <p:cNvPr id="13" name="TextBox 12">
            <a:extLst>
              <a:ext uri="{FF2B5EF4-FFF2-40B4-BE49-F238E27FC236}">
                <a16:creationId xmlns:a16="http://schemas.microsoft.com/office/drawing/2014/main" id="{C87BAA50-9E02-D3C1-EA74-7E87274B7BBA}"/>
              </a:ext>
            </a:extLst>
          </p:cNvPr>
          <p:cNvSpPr txBox="1"/>
          <p:nvPr/>
        </p:nvSpPr>
        <p:spPr>
          <a:xfrm>
            <a:off x="825500" y="1616076"/>
            <a:ext cx="3009900" cy="3785652"/>
          </a:xfrm>
          <a:prstGeom prst="rect">
            <a:avLst/>
          </a:prstGeom>
          <a:noFill/>
        </p:spPr>
        <p:txBody>
          <a:bodyPr wrap="square" rtlCol="0">
            <a:spAutoFit/>
          </a:bodyPr>
          <a:lstStyle/>
          <a:p>
            <a:pPr algn="r"/>
            <a:r>
              <a:rPr lang="en-CH" sz="2400" dirty="0">
                <a:latin typeface="Arial" panose="020B0604020202020204" pitchFamily="34" charset="0"/>
                <a:cs typeface="Arial" panose="020B0604020202020204" pitchFamily="34" charset="0"/>
              </a:rPr>
              <a:t>Weight distribution change of a 4 layer neural network with and without regularisation </a:t>
            </a:r>
            <a:r>
              <a:rPr lang="en-CH" sz="2400" dirty="0">
                <a:latin typeface="Arial" panose="020B0604020202020204" pitchFamily="34" charset="0"/>
                <a:cs typeface="Arial" panose="020B0604020202020204" pitchFamily="34" charset="0"/>
                <a:sym typeface="Wingdings" pitchFamily="2" charset="2"/>
              </a:rPr>
              <a:t> regularisation makes the weights go to zero effectively reducing the number of active neurons.</a:t>
            </a:r>
            <a:endParaRPr lang="en-CH" sz="2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F4CC2C8-ED93-95A0-AAEC-1F42790BAA03}"/>
              </a:ext>
            </a:extLst>
          </p:cNvPr>
          <p:cNvPicPr>
            <a:picLocks noChangeAspect="1"/>
          </p:cNvPicPr>
          <p:nvPr/>
        </p:nvPicPr>
        <p:blipFill>
          <a:blip r:embed="rId3"/>
          <a:stretch>
            <a:fillRect/>
          </a:stretch>
        </p:blipFill>
        <p:spPr>
          <a:xfrm>
            <a:off x="4051300" y="518717"/>
            <a:ext cx="7772400" cy="5974158"/>
          </a:xfrm>
          <a:prstGeom prst="rect">
            <a:avLst/>
          </a:prstGeom>
        </p:spPr>
      </p:pic>
      <p:sp>
        <p:nvSpPr>
          <p:cNvPr id="6" name="TextBox 5">
            <a:extLst>
              <a:ext uri="{FF2B5EF4-FFF2-40B4-BE49-F238E27FC236}">
                <a16:creationId xmlns:a16="http://schemas.microsoft.com/office/drawing/2014/main" id="{1930DBDC-2DB5-EB12-76DF-837B73B56DA9}"/>
              </a:ext>
            </a:extLst>
          </p:cNvPr>
          <p:cNvSpPr txBox="1"/>
          <p:nvPr/>
        </p:nvSpPr>
        <p:spPr>
          <a:xfrm>
            <a:off x="0" y="6204334"/>
            <a:ext cx="3683000" cy="577081"/>
          </a:xfrm>
          <a:prstGeom prst="rect">
            <a:avLst/>
          </a:prstGeom>
          <a:noFill/>
        </p:spPr>
        <p:txBody>
          <a:bodyPr wrap="square">
            <a:spAutoFit/>
          </a:bodyPr>
          <a:lstStyle/>
          <a:p>
            <a:r>
              <a:rPr lang="en-GB" sz="1050" b="0" i="0" dirty="0">
                <a:solidFill>
                  <a:srgbClr val="222222"/>
                </a:solidFill>
                <a:effectLst/>
                <a:latin typeface="Arial" panose="020B0604020202020204" pitchFamily="34" charset="0"/>
              </a:rPr>
              <a:t>Michelucci, Umberto. "Applied deep learning." </a:t>
            </a:r>
            <a:r>
              <a:rPr lang="en-GB" sz="1050" b="0" i="1" dirty="0">
                <a:solidFill>
                  <a:srgbClr val="222222"/>
                </a:solidFill>
                <a:effectLst/>
                <a:latin typeface="Arial" panose="020B0604020202020204" pitchFamily="34" charset="0"/>
              </a:rPr>
              <a:t>A Case-Based Approach to Understanding Deep Neural Networks</a:t>
            </a:r>
            <a:r>
              <a:rPr lang="en-GB" sz="1050" b="0" i="0" dirty="0">
                <a:solidFill>
                  <a:srgbClr val="222222"/>
                </a:solidFill>
                <a:effectLst/>
                <a:latin typeface="Arial" panose="020B0604020202020204" pitchFamily="34" charset="0"/>
              </a:rPr>
              <a:t> (2018).</a:t>
            </a:r>
            <a:endParaRPr lang="en-CH" sz="1050" dirty="0"/>
          </a:p>
        </p:txBody>
      </p:sp>
    </p:spTree>
    <p:extLst>
      <p:ext uri="{BB962C8B-B14F-4D97-AF65-F5344CB8AC3E}">
        <p14:creationId xmlns:p14="http://schemas.microsoft.com/office/powerpoint/2010/main" val="3431784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2867-324D-DB88-3FEE-17C763A79975}"/>
              </a:ext>
            </a:extLst>
          </p:cNvPr>
          <p:cNvSpPr>
            <a:spLocks noGrp="1"/>
          </p:cNvSpPr>
          <p:nvPr>
            <p:ph type="title"/>
          </p:nvPr>
        </p:nvSpPr>
        <p:spPr/>
        <p:txBody>
          <a:bodyPr/>
          <a:lstStyle/>
          <a:p>
            <a:r>
              <a:rPr lang="en-CH" dirty="0"/>
              <a:t>Again about network complexity</a:t>
            </a:r>
          </a:p>
        </p:txBody>
      </p:sp>
      <p:pic>
        <p:nvPicPr>
          <p:cNvPr id="4" name="Picture 3">
            <a:extLst>
              <a:ext uri="{FF2B5EF4-FFF2-40B4-BE49-F238E27FC236}">
                <a16:creationId xmlns:a16="http://schemas.microsoft.com/office/drawing/2014/main" id="{5FB30A03-9B11-EAB0-9DA2-70485512C099}"/>
              </a:ext>
            </a:extLst>
          </p:cNvPr>
          <p:cNvPicPr>
            <a:picLocks noChangeAspect="1"/>
          </p:cNvPicPr>
          <p:nvPr/>
        </p:nvPicPr>
        <p:blipFill>
          <a:blip r:embed="rId2"/>
          <a:stretch>
            <a:fillRect/>
          </a:stretch>
        </p:blipFill>
        <p:spPr>
          <a:xfrm>
            <a:off x="560628" y="1490340"/>
            <a:ext cx="10793172" cy="3373759"/>
          </a:xfrm>
          <a:prstGeom prst="rect">
            <a:avLst/>
          </a:prstGeom>
        </p:spPr>
      </p:pic>
      <p:sp>
        <p:nvSpPr>
          <p:cNvPr id="5" name="TextBox 4">
            <a:extLst>
              <a:ext uri="{FF2B5EF4-FFF2-40B4-BE49-F238E27FC236}">
                <a16:creationId xmlns:a16="http://schemas.microsoft.com/office/drawing/2014/main" id="{5DD8BCD9-543E-CDC9-CE12-472E43C19527}"/>
              </a:ext>
            </a:extLst>
          </p:cNvPr>
          <p:cNvSpPr txBox="1"/>
          <p:nvPr/>
        </p:nvSpPr>
        <p:spPr>
          <a:xfrm>
            <a:off x="0" y="6204334"/>
            <a:ext cx="3683000" cy="577081"/>
          </a:xfrm>
          <a:prstGeom prst="rect">
            <a:avLst/>
          </a:prstGeom>
          <a:noFill/>
        </p:spPr>
        <p:txBody>
          <a:bodyPr wrap="square">
            <a:spAutoFit/>
          </a:bodyPr>
          <a:lstStyle/>
          <a:p>
            <a:r>
              <a:rPr lang="en-GB" sz="1050" b="0" i="0" dirty="0">
                <a:solidFill>
                  <a:srgbClr val="222222"/>
                </a:solidFill>
                <a:effectLst/>
                <a:latin typeface="Arial" panose="020B0604020202020204" pitchFamily="34" charset="0"/>
              </a:rPr>
              <a:t>Michelucci, Umberto. "Applied deep learning." </a:t>
            </a:r>
            <a:r>
              <a:rPr lang="en-GB" sz="1050" b="0" i="1" dirty="0">
                <a:solidFill>
                  <a:srgbClr val="222222"/>
                </a:solidFill>
                <a:effectLst/>
                <a:latin typeface="Arial" panose="020B0604020202020204" pitchFamily="34" charset="0"/>
              </a:rPr>
              <a:t>A Case-Based Approach to Understanding Deep Neural Networks</a:t>
            </a:r>
            <a:r>
              <a:rPr lang="en-GB" sz="1050" b="0" i="0" dirty="0">
                <a:solidFill>
                  <a:srgbClr val="222222"/>
                </a:solidFill>
                <a:effectLst/>
                <a:latin typeface="Arial" panose="020B0604020202020204" pitchFamily="34" charset="0"/>
              </a:rPr>
              <a:t> (2018).</a:t>
            </a:r>
            <a:endParaRPr lang="en-CH" sz="1050" dirty="0"/>
          </a:p>
        </p:txBody>
      </p:sp>
    </p:spTree>
    <p:extLst>
      <p:ext uri="{BB962C8B-B14F-4D97-AF65-F5344CB8AC3E}">
        <p14:creationId xmlns:p14="http://schemas.microsoft.com/office/powerpoint/2010/main" val="3355512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2867-324D-DB88-3FEE-17C763A79975}"/>
              </a:ext>
            </a:extLst>
          </p:cNvPr>
          <p:cNvSpPr>
            <a:spLocks noGrp="1"/>
          </p:cNvSpPr>
          <p:nvPr>
            <p:ph type="title"/>
          </p:nvPr>
        </p:nvSpPr>
        <p:spPr/>
        <p:txBody>
          <a:bodyPr/>
          <a:lstStyle/>
          <a:p>
            <a:r>
              <a:rPr lang="en-CH" dirty="0"/>
              <a:t>Again about network complexity</a:t>
            </a:r>
          </a:p>
        </p:txBody>
      </p:sp>
      <p:sp>
        <p:nvSpPr>
          <p:cNvPr id="5" name="TextBox 4">
            <a:extLst>
              <a:ext uri="{FF2B5EF4-FFF2-40B4-BE49-F238E27FC236}">
                <a16:creationId xmlns:a16="http://schemas.microsoft.com/office/drawing/2014/main" id="{5DD8BCD9-543E-CDC9-CE12-472E43C19527}"/>
              </a:ext>
            </a:extLst>
          </p:cNvPr>
          <p:cNvSpPr txBox="1"/>
          <p:nvPr/>
        </p:nvSpPr>
        <p:spPr>
          <a:xfrm>
            <a:off x="0" y="6204334"/>
            <a:ext cx="3683000" cy="577081"/>
          </a:xfrm>
          <a:prstGeom prst="rect">
            <a:avLst/>
          </a:prstGeom>
          <a:noFill/>
        </p:spPr>
        <p:txBody>
          <a:bodyPr wrap="square">
            <a:spAutoFit/>
          </a:bodyPr>
          <a:lstStyle/>
          <a:p>
            <a:r>
              <a:rPr lang="en-GB" sz="1050" b="0" i="0" dirty="0">
                <a:solidFill>
                  <a:srgbClr val="222222"/>
                </a:solidFill>
                <a:effectLst/>
                <a:latin typeface="Arial" panose="020B0604020202020204" pitchFamily="34" charset="0"/>
              </a:rPr>
              <a:t>Michelucci, Umberto. "Applied deep learning." </a:t>
            </a:r>
            <a:r>
              <a:rPr lang="en-GB" sz="1050" b="0" i="1" dirty="0">
                <a:solidFill>
                  <a:srgbClr val="222222"/>
                </a:solidFill>
                <a:effectLst/>
                <a:latin typeface="Arial" panose="020B0604020202020204" pitchFamily="34" charset="0"/>
              </a:rPr>
              <a:t>A Case-Based Approach to Understanding Deep Neural Networks</a:t>
            </a:r>
            <a:r>
              <a:rPr lang="en-GB" sz="1050" b="0" i="0" dirty="0">
                <a:solidFill>
                  <a:srgbClr val="222222"/>
                </a:solidFill>
                <a:effectLst/>
                <a:latin typeface="Arial" panose="020B0604020202020204" pitchFamily="34" charset="0"/>
              </a:rPr>
              <a:t> (2018).</a:t>
            </a:r>
            <a:endParaRPr lang="en-CH" sz="1050" dirty="0"/>
          </a:p>
        </p:txBody>
      </p:sp>
      <p:pic>
        <p:nvPicPr>
          <p:cNvPr id="3" name="Picture 2">
            <a:extLst>
              <a:ext uri="{FF2B5EF4-FFF2-40B4-BE49-F238E27FC236}">
                <a16:creationId xmlns:a16="http://schemas.microsoft.com/office/drawing/2014/main" id="{AD319C78-2E62-E23F-27D1-5E5C9BFDC961}"/>
              </a:ext>
            </a:extLst>
          </p:cNvPr>
          <p:cNvPicPr>
            <a:picLocks noChangeAspect="1"/>
          </p:cNvPicPr>
          <p:nvPr/>
        </p:nvPicPr>
        <p:blipFill>
          <a:blip r:embed="rId2"/>
          <a:stretch>
            <a:fillRect/>
          </a:stretch>
        </p:blipFill>
        <p:spPr>
          <a:xfrm>
            <a:off x="982739" y="1690688"/>
            <a:ext cx="10226521" cy="4035401"/>
          </a:xfrm>
          <a:prstGeom prst="rect">
            <a:avLst/>
          </a:prstGeom>
        </p:spPr>
      </p:pic>
    </p:spTree>
    <p:extLst>
      <p:ext uri="{BB962C8B-B14F-4D97-AF65-F5344CB8AC3E}">
        <p14:creationId xmlns:p14="http://schemas.microsoft.com/office/powerpoint/2010/main" val="2473679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8C8C2867-324D-DB88-3FEE-17C763A79975}"/>
                  </a:ext>
                </a:extLst>
              </p:cNvPr>
              <p:cNvSpPr>
                <a:spLocks noGrp="1"/>
              </p:cNvSpPr>
              <p:nvPr>
                <p:ph type="title"/>
              </p:nvPr>
            </p:nvSpPr>
            <p:spPr/>
            <p:txBody>
              <a:bodyPr/>
              <a:lstStyle/>
              <a:p>
                <a:r>
                  <a:rPr lang="en-CH" dirty="0"/>
                  <a:t>How to choose </a:t>
                </a:r>
                <a14:m>
                  <m:oMath xmlns:m="http://schemas.openxmlformats.org/officeDocument/2006/math">
                    <m:r>
                      <a:rPr lang="de-DE" b="0" i="1" smtClean="0">
                        <a:latin typeface="Cambria Math" panose="02040503050406030204" pitchFamily="18" charset="0"/>
                        <a:ea typeface="Cambria Math" panose="02040503050406030204" pitchFamily="18" charset="0"/>
                      </a:rPr>
                      <m:t>𝜆</m:t>
                    </m:r>
                  </m:oMath>
                </a14:m>
                <a:endParaRPr lang="en-CH" dirty="0"/>
              </a:p>
            </p:txBody>
          </p:sp>
        </mc:Choice>
        <mc:Fallback>
          <p:sp>
            <p:nvSpPr>
              <p:cNvPr id="2" name="Title 1">
                <a:extLst>
                  <a:ext uri="{FF2B5EF4-FFF2-40B4-BE49-F238E27FC236}">
                    <a16:creationId xmlns:a16="http://schemas.microsoft.com/office/drawing/2014/main" id="{8C8C2867-324D-DB88-3FEE-17C763A79975}"/>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CH">
                    <a:noFill/>
                  </a:rPr>
                  <a:t> </a:t>
                </a:r>
              </a:p>
            </p:txBody>
          </p:sp>
        </mc:Fallback>
      </mc:AlternateContent>
      <p:sp>
        <p:nvSpPr>
          <p:cNvPr id="5" name="TextBox 4">
            <a:extLst>
              <a:ext uri="{FF2B5EF4-FFF2-40B4-BE49-F238E27FC236}">
                <a16:creationId xmlns:a16="http://schemas.microsoft.com/office/drawing/2014/main" id="{5DD8BCD9-543E-CDC9-CE12-472E43C19527}"/>
              </a:ext>
            </a:extLst>
          </p:cNvPr>
          <p:cNvSpPr txBox="1"/>
          <p:nvPr/>
        </p:nvSpPr>
        <p:spPr>
          <a:xfrm>
            <a:off x="0" y="6204334"/>
            <a:ext cx="3683000" cy="577081"/>
          </a:xfrm>
          <a:prstGeom prst="rect">
            <a:avLst/>
          </a:prstGeom>
          <a:noFill/>
        </p:spPr>
        <p:txBody>
          <a:bodyPr wrap="square">
            <a:spAutoFit/>
          </a:bodyPr>
          <a:lstStyle/>
          <a:p>
            <a:r>
              <a:rPr lang="en-GB" sz="1050" b="0" i="0" dirty="0">
                <a:solidFill>
                  <a:srgbClr val="222222"/>
                </a:solidFill>
                <a:effectLst/>
                <a:latin typeface="Arial" panose="020B0604020202020204" pitchFamily="34" charset="0"/>
              </a:rPr>
              <a:t>Michelucci, Umberto. "Applied deep learning." </a:t>
            </a:r>
            <a:r>
              <a:rPr lang="en-GB" sz="1050" b="0" i="1" dirty="0">
                <a:solidFill>
                  <a:srgbClr val="222222"/>
                </a:solidFill>
                <a:effectLst/>
                <a:latin typeface="Arial" panose="020B0604020202020204" pitchFamily="34" charset="0"/>
              </a:rPr>
              <a:t>A Case-Based Approach to Understanding Deep Neural Networks</a:t>
            </a:r>
            <a:r>
              <a:rPr lang="en-GB" sz="1050" b="0" i="0" dirty="0">
                <a:solidFill>
                  <a:srgbClr val="222222"/>
                </a:solidFill>
                <a:effectLst/>
                <a:latin typeface="Arial" panose="020B0604020202020204" pitchFamily="34" charset="0"/>
              </a:rPr>
              <a:t> (2018).</a:t>
            </a:r>
            <a:endParaRPr lang="en-CH" sz="1050" dirty="0"/>
          </a:p>
        </p:txBody>
      </p:sp>
      <p:pic>
        <p:nvPicPr>
          <p:cNvPr id="4" name="Picture 3">
            <a:extLst>
              <a:ext uri="{FF2B5EF4-FFF2-40B4-BE49-F238E27FC236}">
                <a16:creationId xmlns:a16="http://schemas.microsoft.com/office/drawing/2014/main" id="{92314F70-752C-BA49-33DE-C833CB161664}"/>
              </a:ext>
            </a:extLst>
          </p:cNvPr>
          <p:cNvPicPr>
            <a:picLocks noChangeAspect="1"/>
          </p:cNvPicPr>
          <p:nvPr/>
        </p:nvPicPr>
        <p:blipFill>
          <a:blip r:embed="rId3"/>
          <a:stretch>
            <a:fillRect/>
          </a:stretch>
        </p:blipFill>
        <p:spPr>
          <a:xfrm>
            <a:off x="2332630" y="1503867"/>
            <a:ext cx="7772400" cy="4505357"/>
          </a:xfrm>
          <a:prstGeom prst="rect">
            <a:avLst/>
          </a:prstGeom>
        </p:spPr>
      </p:pic>
    </p:spTree>
    <p:extLst>
      <p:ext uri="{BB962C8B-B14F-4D97-AF65-F5344CB8AC3E}">
        <p14:creationId xmlns:p14="http://schemas.microsoft.com/office/powerpoint/2010/main" val="3356218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8C8C2867-324D-DB88-3FEE-17C763A79975}"/>
                  </a:ext>
                </a:extLst>
              </p:cNvPr>
              <p:cNvSpPr>
                <a:spLocks noGrp="1"/>
              </p:cNvSpPr>
              <p:nvPr>
                <p:ph type="title"/>
              </p:nvPr>
            </p:nvSpPr>
            <p:spPr/>
            <p:txBody>
              <a:bodyPr/>
              <a:lstStyle/>
              <a:p>
                <a:r>
                  <a:rPr lang="en-CH" dirty="0"/>
                  <a:t>How to choose </a:t>
                </a:r>
                <a14:m>
                  <m:oMath xmlns:m="http://schemas.openxmlformats.org/officeDocument/2006/math">
                    <m:r>
                      <a:rPr lang="de-DE" b="0" i="1" smtClean="0">
                        <a:latin typeface="Cambria Math" panose="02040503050406030204" pitchFamily="18" charset="0"/>
                        <a:ea typeface="Cambria Math" panose="02040503050406030204" pitchFamily="18" charset="0"/>
                      </a:rPr>
                      <m:t>𝜆</m:t>
                    </m:r>
                  </m:oMath>
                </a14:m>
                <a:endParaRPr lang="en-CH" dirty="0"/>
              </a:p>
            </p:txBody>
          </p:sp>
        </mc:Choice>
        <mc:Fallback>
          <p:sp>
            <p:nvSpPr>
              <p:cNvPr id="2" name="Title 1">
                <a:extLst>
                  <a:ext uri="{FF2B5EF4-FFF2-40B4-BE49-F238E27FC236}">
                    <a16:creationId xmlns:a16="http://schemas.microsoft.com/office/drawing/2014/main" id="{8C8C2867-324D-DB88-3FEE-17C763A79975}"/>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CH">
                    <a:noFill/>
                  </a:rPr>
                  <a:t> </a:t>
                </a:r>
              </a:p>
            </p:txBody>
          </p:sp>
        </mc:Fallback>
      </mc:AlternateContent>
      <p:sp>
        <p:nvSpPr>
          <p:cNvPr id="5" name="TextBox 4">
            <a:extLst>
              <a:ext uri="{FF2B5EF4-FFF2-40B4-BE49-F238E27FC236}">
                <a16:creationId xmlns:a16="http://schemas.microsoft.com/office/drawing/2014/main" id="{5DD8BCD9-543E-CDC9-CE12-472E43C19527}"/>
              </a:ext>
            </a:extLst>
          </p:cNvPr>
          <p:cNvSpPr txBox="1"/>
          <p:nvPr/>
        </p:nvSpPr>
        <p:spPr>
          <a:xfrm>
            <a:off x="0" y="6204334"/>
            <a:ext cx="3683000" cy="577081"/>
          </a:xfrm>
          <a:prstGeom prst="rect">
            <a:avLst/>
          </a:prstGeom>
          <a:noFill/>
        </p:spPr>
        <p:txBody>
          <a:bodyPr wrap="square">
            <a:spAutoFit/>
          </a:bodyPr>
          <a:lstStyle/>
          <a:p>
            <a:r>
              <a:rPr lang="en-GB" sz="1050" b="0" i="0" dirty="0">
                <a:solidFill>
                  <a:srgbClr val="222222"/>
                </a:solidFill>
                <a:effectLst/>
                <a:latin typeface="Arial" panose="020B0604020202020204" pitchFamily="34" charset="0"/>
              </a:rPr>
              <a:t>Michelucci, Umberto. "Applied deep learning." </a:t>
            </a:r>
            <a:r>
              <a:rPr lang="en-GB" sz="1050" b="0" i="1" dirty="0">
                <a:solidFill>
                  <a:srgbClr val="222222"/>
                </a:solidFill>
                <a:effectLst/>
                <a:latin typeface="Arial" panose="020B0604020202020204" pitchFamily="34" charset="0"/>
              </a:rPr>
              <a:t>A Case-Based Approach to Understanding Deep Neural Networks</a:t>
            </a:r>
            <a:r>
              <a:rPr lang="en-GB" sz="1050" b="0" i="0" dirty="0">
                <a:solidFill>
                  <a:srgbClr val="222222"/>
                </a:solidFill>
                <a:effectLst/>
                <a:latin typeface="Arial" panose="020B0604020202020204" pitchFamily="34" charset="0"/>
              </a:rPr>
              <a:t> (2018).</a:t>
            </a:r>
            <a:endParaRPr lang="en-CH" sz="1050" dirty="0"/>
          </a:p>
        </p:txBody>
      </p:sp>
      <p:pic>
        <p:nvPicPr>
          <p:cNvPr id="3" name="Picture 2">
            <a:extLst>
              <a:ext uri="{FF2B5EF4-FFF2-40B4-BE49-F238E27FC236}">
                <a16:creationId xmlns:a16="http://schemas.microsoft.com/office/drawing/2014/main" id="{5301424F-D1A1-2827-3147-17B43E4D8D8F}"/>
              </a:ext>
            </a:extLst>
          </p:cNvPr>
          <p:cNvPicPr>
            <a:picLocks noChangeAspect="1"/>
          </p:cNvPicPr>
          <p:nvPr/>
        </p:nvPicPr>
        <p:blipFill>
          <a:blip r:embed="rId3"/>
          <a:stretch>
            <a:fillRect/>
          </a:stretch>
        </p:blipFill>
        <p:spPr>
          <a:xfrm>
            <a:off x="838200" y="2070230"/>
            <a:ext cx="10242154" cy="2717539"/>
          </a:xfrm>
          <a:prstGeom prst="rect">
            <a:avLst/>
          </a:prstGeom>
        </p:spPr>
      </p:pic>
    </p:spTree>
    <p:extLst>
      <p:ext uri="{BB962C8B-B14F-4D97-AF65-F5344CB8AC3E}">
        <p14:creationId xmlns:p14="http://schemas.microsoft.com/office/powerpoint/2010/main" val="1842218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7AD77E4-98FF-8C60-D913-6B0AA857DCB5}"/>
                  </a:ext>
                </a:extLst>
              </p:cNvPr>
              <p:cNvSpPr>
                <a:spLocks noGrp="1"/>
              </p:cNvSpPr>
              <p:nvPr>
                <p:ph type="title"/>
              </p:nvPr>
            </p:nvSpPr>
            <p:spPr/>
            <p:txBody>
              <a:bodyPr/>
              <a:lstStyle/>
              <a:p>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en-CH" i="1" smtClean="0">
                            <a:latin typeface="Cambria Math" panose="02040503050406030204" pitchFamily="18" charset="0"/>
                            <a:ea typeface="Cambria Math" panose="02040503050406030204" pitchFamily="18" charset="0"/>
                          </a:rPr>
                          <m:t>ℓ</m:t>
                        </m:r>
                      </m:e>
                      <m:sub>
                        <m:r>
                          <a:rPr lang="de-DE" b="0" i="1" smtClean="0">
                            <a:latin typeface="Cambria Math" panose="02040503050406030204" pitchFamily="18" charset="0"/>
                            <a:ea typeface="Cambria Math" panose="02040503050406030204" pitchFamily="18" charset="0"/>
                          </a:rPr>
                          <m:t>1</m:t>
                        </m:r>
                      </m:sub>
                    </m:sSub>
                  </m:oMath>
                </a14:m>
                <a:r>
                  <a:rPr lang="en-CH" dirty="0"/>
                  <a:t> Regularisation</a:t>
                </a:r>
              </a:p>
            </p:txBody>
          </p:sp>
        </mc:Choice>
        <mc:Fallback>
          <p:sp>
            <p:nvSpPr>
              <p:cNvPr id="2" name="Title 1">
                <a:extLst>
                  <a:ext uri="{FF2B5EF4-FFF2-40B4-BE49-F238E27FC236}">
                    <a16:creationId xmlns:a16="http://schemas.microsoft.com/office/drawing/2014/main" id="{17AD77E4-98FF-8C60-D913-6B0AA857DCB5}"/>
                  </a:ext>
                </a:extLst>
              </p:cNvPr>
              <p:cNvSpPr>
                <a:spLocks noGrp="1" noRot="1" noChangeAspect="1" noMove="1" noResize="1" noEditPoints="1" noAdjustHandles="1" noChangeArrowheads="1" noChangeShapeType="1" noTextEdit="1"/>
              </p:cNvSpPr>
              <p:nvPr>
                <p:ph type="title"/>
              </p:nvPr>
            </p:nvSpPr>
            <p:spPr>
              <a:blipFill>
                <a:blip r:embed="rId2"/>
                <a:stretch>
                  <a:fillRect l="-1086"/>
                </a:stretch>
              </a:blipFill>
            </p:spPr>
            <p:txBody>
              <a:bodyPr/>
              <a:lstStyle/>
              <a:p>
                <a:r>
                  <a:rPr lang="en-CH">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50578E1-0963-DEA2-F2FC-D4AE67111F58}"/>
                  </a:ext>
                </a:extLst>
              </p:cNvPr>
              <p:cNvSpPr>
                <a:spLocks noGrp="1"/>
              </p:cNvSpPr>
              <p:nvPr>
                <p:ph idx="1"/>
              </p:nvPr>
            </p:nvSpPr>
            <p:spPr/>
            <p:txBody>
              <a:bodyPr/>
              <a:lstStyle/>
              <a:p>
                <a:pPr marL="0" indent="0">
                  <a:buNone/>
                </a:pPr>
                <a:r>
                  <a:rPr lang="en-CH" dirty="0"/>
                  <a:t>The </a:t>
                </a:r>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en-CH" i="1" smtClean="0">
                            <a:latin typeface="Cambria Math" panose="02040503050406030204" pitchFamily="18" charset="0"/>
                            <a:ea typeface="Cambria Math" panose="02040503050406030204" pitchFamily="18" charset="0"/>
                          </a:rPr>
                          <m:t>ℓ</m:t>
                        </m:r>
                      </m:e>
                      <m:sub>
                        <m:r>
                          <a:rPr lang="de-DE" b="0" i="1" smtClean="0">
                            <a:latin typeface="Cambria Math" panose="02040503050406030204" pitchFamily="18" charset="0"/>
                            <a:ea typeface="Cambria Math" panose="02040503050406030204" pitchFamily="18" charset="0"/>
                          </a:rPr>
                          <m:t>1</m:t>
                        </m:r>
                      </m:sub>
                    </m:sSub>
                  </m:oMath>
                </a14:m>
                <a:r>
                  <a:rPr lang="en-CH" dirty="0"/>
                  <a:t> regularisation works in the same way as the </a:t>
                </a:r>
                <a14:m>
                  <m:oMath xmlns:m="http://schemas.openxmlformats.org/officeDocument/2006/math">
                    <m:sSub>
                      <m:sSubPr>
                        <m:ctrlPr>
                          <a:rPr lang="de-DE" i="1">
                            <a:latin typeface="Cambria Math" panose="02040503050406030204" pitchFamily="18" charset="0"/>
                            <a:ea typeface="Cambria Math" panose="02040503050406030204" pitchFamily="18" charset="0"/>
                          </a:rPr>
                        </m:ctrlPr>
                      </m:sSubPr>
                      <m:e>
                        <m:r>
                          <a:rPr lang="en-CH" i="1">
                            <a:latin typeface="Cambria Math" panose="02040503050406030204" pitchFamily="18" charset="0"/>
                            <a:ea typeface="Cambria Math" panose="02040503050406030204" pitchFamily="18" charset="0"/>
                          </a:rPr>
                          <m:t>ℓ</m:t>
                        </m:r>
                      </m:e>
                      <m:sub>
                        <m:r>
                          <a:rPr lang="de-DE" i="1">
                            <a:latin typeface="Cambria Math" panose="02040503050406030204" pitchFamily="18" charset="0"/>
                            <a:ea typeface="Cambria Math" panose="02040503050406030204" pitchFamily="18" charset="0"/>
                          </a:rPr>
                          <m:t>2</m:t>
                        </m:r>
                      </m:sub>
                    </m:sSub>
                  </m:oMath>
                </a14:m>
                <a:r>
                  <a:rPr lang="en-CH" dirty="0"/>
                  <a:t> one. This time the regularisation is </a:t>
                </a:r>
              </a:p>
              <a:p>
                <a:pPr marL="0" indent="0">
                  <a:buNone/>
                </a:pPr>
                <a:endParaRPr lang="en-CH" dirty="0"/>
              </a:p>
              <a:p>
                <a:pPr marL="0" indent="0">
                  <a:buNone/>
                </a:pPr>
                <a:endParaRPr lang="en-CH" dirty="0"/>
              </a:p>
              <a:p>
                <a:pPr marL="0" indent="0">
                  <a:buNone/>
                </a:pPr>
                <a:endParaRPr lang="en-CH" dirty="0"/>
              </a:p>
              <a:p>
                <a:pPr marL="0" indent="0">
                  <a:buNone/>
                </a:pPr>
                <a:r>
                  <a:rPr lang="en-CH" dirty="0"/>
                  <a:t>The same considerations made remain valid.</a:t>
                </a:r>
              </a:p>
            </p:txBody>
          </p:sp>
        </mc:Choice>
        <mc:Fallback>
          <p:sp>
            <p:nvSpPr>
              <p:cNvPr id="3" name="Content Placeholder 2">
                <a:extLst>
                  <a:ext uri="{FF2B5EF4-FFF2-40B4-BE49-F238E27FC236}">
                    <a16:creationId xmlns:a16="http://schemas.microsoft.com/office/drawing/2014/main" id="{750578E1-0963-DEA2-F2FC-D4AE67111F58}"/>
                  </a:ext>
                </a:extLst>
              </p:cNvPr>
              <p:cNvSpPr>
                <a:spLocks noGrp="1" noRot="1" noChangeAspect="1" noMove="1" noResize="1" noEditPoints="1" noAdjustHandles="1" noChangeArrowheads="1" noChangeShapeType="1" noTextEdit="1"/>
              </p:cNvSpPr>
              <p:nvPr>
                <p:ph idx="1"/>
              </p:nvPr>
            </p:nvSpPr>
            <p:spPr>
              <a:blipFill>
                <a:blip r:embed="rId3"/>
                <a:stretch>
                  <a:fillRect l="-1206" t="-2326"/>
                </a:stretch>
              </a:blipFill>
            </p:spPr>
            <p:txBody>
              <a:bodyPr/>
              <a:lstStyle/>
              <a:p>
                <a:r>
                  <a:rPr lang="en-CH">
                    <a:noFill/>
                  </a:rPr>
                  <a:t> </a:t>
                </a:r>
              </a:p>
            </p:txBody>
          </p:sp>
        </mc:Fallback>
      </mc:AlternateContent>
      <p:pic>
        <p:nvPicPr>
          <p:cNvPr id="4" name="Picture 3">
            <a:extLst>
              <a:ext uri="{FF2B5EF4-FFF2-40B4-BE49-F238E27FC236}">
                <a16:creationId xmlns:a16="http://schemas.microsoft.com/office/drawing/2014/main" id="{9B5A3226-B628-9138-21C0-EE0AA995D9AE}"/>
              </a:ext>
            </a:extLst>
          </p:cNvPr>
          <p:cNvPicPr>
            <a:picLocks noChangeAspect="1"/>
          </p:cNvPicPr>
          <p:nvPr/>
        </p:nvPicPr>
        <p:blipFill>
          <a:blip r:embed="rId4"/>
          <a:stretch>
            <a:fillRect/>
          </a:stretch>
        </p:blipFill>
        <p:spPr>
          <a:xfrm>
            <a:off x="4237156" y="3010694"/>
            <a:ext cx="3035300" cy="990600"/>
          </a:xfrm>
          <a:prstGeom prst="rect">
            <a:avLst/>
          </a:prstGeom>
        </p:spPr>
      </p:pic>
    </p:spTree>
    <p:extLst>
      <p:ext uri="{BB962C8B-B14F-4D97-AF65-F5344CB8AC3E}">
        <p14:creationId xmlns:p14="http://schemas.microsoft.com/office/powerpoint/2010/main" val="3086445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8DC6-83C1-BC89-C43E-9C718EC4E5AD}"/>
              </a:ext>
            </a:extLst>
          </p:cNvPr>
          <p:cNvSpPr>
            <a:spLocks noGrp="1"/>
          </p:cNvSpPr>
          <p:nvPr>
            <p:ph type="title"/>
          </p:nvPr>
        </p:nvSpPr>
        <p:spPr/>
        <p:txBody>
          <a:bodyPr/>
          <a:lstStyle/>
          <a:p>
            <a:r>
              <a:rPr lang="en-CH" dirty="0"/>
              <a:t>Weights going to zero</a:t>
            </a:r>
          </a:p>
        </p:txBody>
      </p:sp>
      <p:sp>
        <p:nvSpPr>
          <p:cNvPr id="3" name="Text Placeholder 2">
            <a:extLst>
              <a:ext uri="{FF2B5EF4-FFF2-40B4-BE49-F238E27FC236}">
                <a16:creationId xmlns:a16="http://schemas.microsoft.com/office/drawing/2014/main" id="{3BD1A7C3-F40F-EFCE-A42D-D16D4A187F65}"/>
              </a:ext>
            </a:extLst>
          </p:cNvPr>
          <p:cNvSpPr>
            <a:spLocks noGrp="1"/>
          </p:cNvSpPr>
          <p:nvPr>
            <p:ph type="body" idx="1"/>
          </p:nvPr>
        </p:nvSpPr>
        <p:spPr/>
        <p:txBody>
          <a:bodyPr/>
          <a:lstStyle/>
          <a:p>
            <a:r>
              <a:rPr lang="en-CH" dirty="0"/>
              <a:t>A mathematical explanation</a:t>
            </a:r>
          </a:p>
        </p:txBody>
      </p:sp>
    </p:spTree>
    <p:extLst>
      <p:ext uri="{BB962C8B-B14F-4D97-AF65-F5344CB8AC3E}">
        <p14:creationId xmlns:p14="http://schemas.microsoft.com/office/powerpoint/2010/main" val="361403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5A04-6721-C439-A5AF-80ADA1E56778}"/>
              </a:ext>
            </a:extLst>
          </p:cNvPr>
          <p:cNvSpPr>
            <a:spLocks noGrp="1"/>
          </p:cNvSpPr>
          <p:nvPr>
            <p:ph type="title"/>
          </p:nvPr>
        </p:nvSpPr>
        <p:spPr/>
        <p:txBody>
          <a:bodyPr/>
          <a:lstStyle/>
          <a:p>
            <a:r>
              <a:rPr lang="en-CH" dirty="0"/>
              <a:t>Weights going to zero</a:t>
            </a:r>
          </a:p>
        </p:txBody>
      </p:sp>
      <p:pic>
        <p:nvPicPr>
          <p:cNvPr id="4" name="Picture 3">
            <a:extLst>
              <a:ext uri="{FF2B5EF4-FFF2-40B4-BE49-F238E27FC236}">
                <a16:creationId xmlns:a16="http://schemas.microsoft.com/office/drawing/2014/main" id="{737DEDA8-C748-CC56-CAE3-4E80EAB41B26}"/>
              </a:ext>
            </a:extLst>
          </p:cNvPr>
          <p:cNvPicPr>
            <a:picLocks noChangeAspect="1"/>
          </p:cNvPicPr>
          <p:nvPr/>
        </p:nvPicPr>
        <p:blipFill>
          <a:blip r:embed="rId2"/>
          <a:stretch>
            <a:fillRect/>
          </a:stretch>
        </p:blipFill>
        <p:spPr>
          <a:xfrm>
            <a:off x="2209800" y="1690688"/>
            <a:ext cx="7772400" cy="4942857"/>
          </a:xfrm>
          <a:prstGeom prst="rect">
            <a:avLst/>
          </a:prstGeom>
        </p:spPr>
      </p:pic>
      <p:sp>
        <p:nvSpPr>
          <p:cNvPr id="5" name="TextBox 4">
            <a:extLst>
              <a:ext uri="{FF2B5EF4-FFF2-40B4-BE49-F238E27FC236}">
                <a16:creationId xmlns:a16="http://schemas.microsoft.com/office/drawing/2014/main" id="{4CF5C493-091A-C69E-67BA-CAC9EAE04428}"/>
              </a:ext>
            </a:extLst>
          </p:cNvPr>
          <p:cNvSpPr txBox="1"/>
          <p:nvPr/>
        </p:nvSpPr>
        <p:spPr>
          <a:xfrm rot="16200000">
            <a:off x="-1485857" y="4727959"/>
            <a:ext cx="3683000" cy="577081"/>
          </a:xfrm>
          <a:prstGeom prst="rect">
            <a:avLst/>
          </a:prstGeom>
          <a:noFill/>
        </p:spPr>
        <p:txBody>
          <a:bodyPr wrap="square">
            <a:spAutoFit/>
          </a:bodyPr>
          <a:lstStyle/>
          <a:p>
            <a:r>
              <a:rPr lang="en-GB" sz="1050" b="0" i="0" dirty="0">
                <a:solidFill>
                  <a:srgbClr val="222222"/>
                </a:solidFill>
                <a:effectLst/>
                <a:latin typeface="Arial" panose="020B0604020202020204" pitchFamily="34" charset="0"/>
              </a:rPr>
              <a:t>Michelucci, Umberto. "Applied deep learning." </a:t>
            </a:r>
            <a:r>
              <a:rPr lang="en-GB" sz="1050" b="0" i="1" dirty="0">
                <a:solidFill>
                  <a:srgbClr val="222222"/>
                </a:solidFill>
                <a:effectLst/>
                <a:latin typeface="Arial" panose="020B0604020202020204" pitchFamily="34" charset="0"/>
              </a:rPr>
              <a:t>A Case-Based Approach to Understanding Deep Neural Networks</a:t>
            </a:r>
            <a:r>
              <a:rPr lang="en-GB" sz="1050" b="0" i="0" dirty="0">
                <a:solidFill>
                  <a:srgbClr val="222222"/>
                </a:solidFill>
                <a:effectLst/>
                <a:latin typeface="Arial" panose="020B0604020202020204" pitchFamily="34" charset="0"/>
              </a:rPr>
              <a:t> (2018).</a:t>
            </a:r>
            <a:endParaRPr lang="en-CH" sz="1050" dirty="0"/>
          </a:p>
        </p:txBody>
      </p:sp>
    </p:spTree>
    <p:extLst>
      <p:ext uri="{BB962C8B-B14F-4D97-AF65-F5344CB8AC3E}">
        <p14:creationId xmlns:p14="http://schemas.microsoft.com/office/powerpoint/2010/main" val="258617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D14C-51EE-6911-A473-0AC021F49FCD}"/>
              </a:ext>
            </a:extLst>
          </p:cNvPr>
          <p:cNvSpPr>
            <a:spLocks noGrp="1"/>
          </p:cNvSpPr>
          <p:nvPr>
            <p:ph type="title"/>
          </p:nvPr>
        </p:nvSpPr>
        <p:spPr/>
        <p:txBody>
          <a:bodyPr/>
          <a:lstStyle/>
          <a:p>
            <a:r>
              <a:rPr lang="en-CH" dirty="0"/>
              <a:t>Problem formulation</a:t>
            </a:r>
          </a:p>
        </p:txBody>
      </p:sp>
      <p:sp>
        <p:nvSpPr>
          <p:cNvPr id="3" name="Content Placeholder 2">
            <a:extLst>
              <a:ext uri="{FF2B5EF4-FFF2-40B4-BE49-F238E27FC236}">
                <a16:creationId xmlns:a16="http://schemas.microsoft.com/office/drawing/2014/main" id="{9CC6B423-48F2-A7FB-558E-4963772EFCB1}"/>
              </a:ext>
            </a:extLst>
          </p:cNvPr>
          <p:cNvSpPr>
            <a:spLocks noGrp="1"/>
          </p:cNvSpPr>
          <p:nvPr>
            <p:ph idx="1"/>
          </p:nvPr>
        </p:nvSpPr>
        <p:spPr/>
        <p:txBody>
          <a:bodyPr/>
          <a:lstStyle/>
          <a:p>
            <a:r>
              <a:rPr lang="en-CH" dirty="0"/>
              <a:t>In general our goal is to train models that generalise in the best way possible on new and unseen data (very intuitive formulation).</a:t>
            </a:r>
          </a:p>
          <a:p>
            <a:endParaRPr lang="en-CH" dirty="0"/>
          </a:p>
          <a:p>
            <a:r>
              <a:rPr lang="en-CH" dirty="0"/>
              <a:t>What techniques do we have at disposal to achieve this? </a:t>
            </a:r>
            <a:r>
              <a:rPr lang="en-GB" b="1" dirty="0"/>
              <a:t>R</a:t>
            </a:r>
            <a:r>
              <a:rPr lang="en-CH" b="1" dirty="0"/>
              <a:t>egularisation</a:t>
            </a:r>
            <a:r>
              <a:rPr lang="en-CH" dirty="0"/>
              <a:t> is one of those.</a:t>
            </a:r>
          </a:p>
        </p:txBody>
      </p:sp>
    </p:spTree>
    <p:extLst>
      <p:ext uri="{BB962C8B-B14F-4D97-AF65-F5344CB8AC3E}">
        <p14:creationId xmlns:p14="http://schemas.microsoft.com/office/powerpoint/2010/main" val="3323831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5A04-6721-C439-A5AF-80ADA1E56778}"/>
              </a:ext>
            </a:extLst>
          </p:cNvPr>
          <p:cNvSpPr>
            <a:spLocks noGrp="1"/>
          </p:cNvSpPr>
          <p:nvPr>
            <p:ph type="title"/>
          </p:nvPr>
        </p:nvSpPr>
        <p:spPr>
          <a:xfrm>
            <a:off x="355643" y="92490"/>
            <a:ext cx="10515600" cy="1325563"/>
          </a:xfrm>
        </p:spPr>
        <p:txBody>
          <a:bodyPr/>
          <a:lstStyle/>
          <a:p>
            <a:r>
              <a:rPr lang="en-CH" dirty="0"/>
              <a:t>Weights going to zero – a mathematical explanation</a:t>
            </a:r>
          </a:p>
        </p:txBody>
      </p:sp>
      <p:sp>
        <p:nvSpPr>
          <p:cNvPr id="5" name="TextBox 4">
            <a:extLst>
              <a:ext uri="{FF2B5EF4-FFF2-40B4-BE49-F238E27FC236}">
                <a16:creationId xmlns:a16="http://schemas.microsoft.com/office/drawing/2014/main" id="{4CF5C493-091A-C69E-67BA-CAC9EAE04428}"/>
              </a:ext>
            </a:extLst>
          </p:cNvPr>
          <p:cNvSpPr txBox="1"/>
          <p:nvPr/>
        </p:nvSpPr>
        <p:spPr>
          <a:xfrm rot="16200000">
            <a:off x="-1485857" y="4727959"/>
            <a:ext cx="3683000" cy="577081"/>
          </a:xfrm>
          <a:prstGeom prst="rect">
            <a:avLst/>
          </a:prstGeom>
          <a:noFill/>
        </p:spPr>
        <p:txBody>
          <a:bodyPr wrap="square">
            <a:spAutoFit/>
          </a:bodyPr>
          <a:lstStyle/>
          <a:p>
            <a:r>
              <a:rPr lang="en-GB" sz="1050" b="0" i="0" dirty="0">
                <a:solidFill>
                  <a:srgbClr val="222222"/>
                </a:solidFill>
                <a:effectLst/>
                <a:latin typeface="Arial" panose="020B0604020202020204" pitchFamily="34" charset="0"/>
              </a:rPr>
              <a:t>Michelucci, Umberto. "Applied deep learning." </a:t>
            </a:r>
            <a:r>
              <a:rPr lang="en-GB" sz="1050" b="0" i="1" dirty="0">
                <a:solidFill>
                  <a:srgbClr val="222222"/>
                </a:solidFill>
                <a:effectLst/>
                <a:latin typeface="Arial" panose="020B0604020202020204" pitchFamily="34" charset="0"/>
              </a:rPr>
              <a:t>A Case-Based Approach to Understanding Deep Neural Networks</a:t>
            </a:r>
            <a:r>
              <a:rPr lang="en-GB" sz="1050" b="0" i="0" dirty="0">
                <a:solidFill>
                  <a:srgbClr val="222222"/>
                </a:solidFill>
                <a:effectLst/>
                <a:latin typeface="Arial" panose="020B0604020202020204" pitchFamily="34" charset="0"/>
              </a:rPr>
              <a:t> (2018).</a:t>
            </a:r>
            <a:endParaRPr lang="en-CH" sz="1050" dirty="0"/>
          </a:p>
        </p:txBody>
      </p:sp>
      <p:sp>
        <p:nvSpPr>
          <p:cNvPr id="3" name="TextBox 2">
            <a:extLst>
              <a:ext uri="{FF2B5EF4-FFF2-40B4-BE49-F238E27FC236}">
                <a16:creationId xmlns:a16="http://schemas.microsoft.com/office/drawing/2014/main" id="{854FC0C6-2E3F-E04C-9E0D-F0330470DEAF}"/>
              </a:ext>
            </a:extLst>
          </p:cNvPr>
          <p:cNvSpPr txBox="1"/>
          <p:nvPr/>
        </p:nvSpPr>
        <p:spPr>
          <a:xfrm>
            <a:off x="982638" y="1542197"/>
            <a:ext cx="10795379" cy="3970318"/>
          </a:xfrm>
          <a:prstGeom prst="rect">
            <a:avLst/>
          </a:prstGeom>
          <a:noFill/>
        </p:spPr>
        <p:txBody>
          <a:bodyPr wrap="square" rtlCol="0">
            <a:spAutoFit/>
          </a:bodyPr>
          <a:lstStyle/>
          <a:p>
            <a:r>
              <a:rPr lang="en-GB" sz="2800" dirty="0">
                <a:latin typeface="Arial" panose="020B0604020202020204" pitchFamily="34" charset="0"/>
                <a:cs typeface="Arial" panose="020B0604020202020204" pitchFamily="34" charset="0"/>
              </a:rPr>
              <a:t>consider the weight update equation for one weight</a:t>
            </a: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r>
              <a:rPr lang="en-GB" sz="2800" dirty="0">
                <a:latin typeface="Arial" panose="020B0604020202020204" pitchFamily="34" charset="0"/>
                <a:cs typeface="Arial" panose="020B0604020202020204" pitchFamily="34" charset="0"/>
              </a:rPr>
              <a:t>Let’s now suppose we find ourselves close to the minimum, in a region where the derivative of the cost function </a:t>
            </a:r>
            <a:r>
              <a:rPr lang="en-GB" sz="2800" i="1" dirty="0">
                <a:latin typeface="Arial" panose="020B0604020202020204" pitchFamily="34" charset="0"/>
                <a:cs typeface="Arial" panose="020B0604020202020204" pitchFamily="34" charset="0"/>
              </a:rPr>
              <a:t>J</a:t>
            </a:r>
            <a:r>
              <a:rPr lang="en-GB" sz="2800" dirty="0">
                <a:latin typeface="Arial" panose="020B0604020202020204" pitchFamily="34" charset="0"/>
                <a:cs typeface="Arial" panose="020B0604020202020204" pitchFamily="34" charset="0"/>
              </a:rPr>
              <a:t> is almost zero </a:t>
            </a:r>
          </a:p>
          <a:p>
            <a:r>
              <a:rPr lang="en-GB" sz="2800" dirty="0">
                <a:latin typeface="Arial" panose="020B0604020202020204" pitchFamily="34" charset="0"/>
                <a:cs typeface="Arial" panose="020B0604020202020204" pitchFamily="34" charset="0"/>
              </a:rPr>
              <a:t> </a:t>
            </a:r>
          </a:p>
          <a:p>
            <a:endParaRPr lang="en-CH" sz="2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3CAC797-BA15-7A0F-3DA9-8217EAC09F6C}"/>
              </a:ext>
            </a:extLst>
          </p:cNvPr>
          <p:cNvPicPr>
            <a:picLocks noChangeAspect="1"/>
          </p:cNvPicPr>
          <p:nvPr/>
        </p:nvPicPr>
        <p:blipFill>
          <a:blip r:embed="rId2"/>
          <a:stretch>
            <a:fillRect/>
          </a:stretch>
        </p:blipFill>
        <p:spPr>
          <a:xfrm>
            <a:off x="3282097" y="2061760"/>
            <a:ext cx="5054600" cy="1384300"/>
          </a:xfrm>
          <a:prstGeom prst="rect">
            <a:avLst/>
          </a:prstGeom>
        </p:spPr>
      </p:pic>
      <p:pic>
        <p:nvPicPr>
          <p:cNvPr id="7" name="Picture 6">
            <a:extLst>
              <a:ext uri="{FF2B5EF4-FFF2-40B4-BE49-F238E27FC236}">
                <a16:creationId xmlns:a16="http://schemas.microsoft.com/office/drawing/2014/main" id="{79239018-E8DF-17B7-7337-9E4F98C626EF}"/>
              </a:ext>
            </a:extLst>
          </p:cNvPr>
          <p:cNvPicPr>
            <a:picLocks noChangeAspect="1"/>
          </p:cNvPicPr>
          <p:nvPr/>
        </p:nvPicPr>
        <p:blipFill>
          <a:blip r:embed="rId3"/>
          <a:stretch>
            <a:fillRect/>
          </a:stretch>
        </p:blipFill>
        <p:spPr>
          <a:xfrm>
            <a:off x="5226050" y="5019911"/>
            <a:ext cx="1739900" cy="1168400"/>
          </a:xfrm>
          <a:prstGeom prst="rect">
            <a:avLst/>
          </a:prstGeom>
        </p:spPr>
      </p:pic>
    </p:spTree>
    <p:extLst>
      <p:ext uri="{BB962C8B-B14F-4D97-AF65-F5344CB8AC3E}">
        <p14:creationId xmlns:p14="http://schemas.microsoft.com/office/powerpoint/2010/main" val="1970753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5A04-6721-C439-A5AF-80ADA1E56778}"/>
              </a:ext>
            </a:extLst>
          </p:cNvPr>
          <p:cNvSpPr>
            <a:spLocks noGrp="1"/>
          </p:cNvSpPr>
          <p:nvPr>
            <p:ph type="title"/>
          </p:nvPr>
        </p:nvSpPr>
        <p:spPr>
          <a:xfrm>
            <a:off x="355643" y="92490"/>
            <a:ext cx="10515600" cy="1325563"/>
          </a:xfrm>
        </p:spPr>
        <p:txBody>
          <a:bodyPr/>
          <a:lstStyle/>
          <a:p>
            <a:r>
              <a:rPr lang="en-CH" dirty="0"/>
              <a:t>Weights going to zero – a mathematical explanation</a:t>
            </a:r>
          </a:p>
        </p:txBody>
      </p:sp>
      <p:sp>
        <p:nvSpPr>
          <p:cNvPr id="5" name="TextBox 4">
            <a:extLst>
              <a:ext uri="{FF2B5EF4-FFF2-40B4-BE49-F238E27FC236}">
                <a16:creationId xmlns:a16="http://schemas.microsoft.com/office/drawing/2014/main" id="{4CF5C493-091A-C69E-67BA-CAC9EAE04428}"/>
              </a:ext>
            </a:extLst>
          </p:cNvPr>
          <p:cNvSpPr txBox="1"/>
          <p:nvPr/>
        </p:nvSpPr>
        <p:spPr>
          <a:xfrm rot="16200000">
            <a:off x="-1485857" y="4727959"/>
            <a:ext cx="3683000" cy="577081"/>
          </a:xfrm>
          <a:prstGeom prst="rect">
            <a:avLst/>
          </a:prstGeom>
          <a:noFill/>
        </p:spPr>
        <p:txBody>
          <a:bodyPr wrap="square">
            <a:spAutoFit/>
          </a:bodyPr>
          <a:lstStyle/>
          <a:p>
            <a:r>
              <a:rPr lang="en-GB" sz="1050" b="0" i="0" dirty="0">
                <a:solidFill>
                  <a:srgbClr val="222222"/>
                </a:solidFill>
                <a:effectLst/>
                <a:latin typeface="Arial" panose="020B0604020202020204" pitchFamily="34" charset="0"/>
              </a:rPr>
              <a:t>Michelucci, Umberto. "Applied deep learning." </a:t>
            </a:r>
            <a:r>
              <a:rPr lang="en-GB" sz="1050" b="0" i="1" dirty="0">
                <a:solidFill>
                  <a:srgbClr val="222222"/>
                </a:solidFill>
                <a:effectLst/>
                <a:latin typeface="Arial" panose="020B0604020202020204" pitchFamily="34" charset="0"/>
              </a:rPr>
              <a:t>A Case-Based Approach to Understanding Deep Neural Networks</a:t>
            </a:r>
            <a:r>
              <a:rPr lang="en-GB" sz="1050" b="0" i="0" dirty="0">
                <a:solidFill>
                  <a:srgbClr val="222222"/>
                </a:solidFill>
                <a:effectLst/>
                <a:latin typeface="Arial" panose="020B0604020202020204" pitchFamily="34" charset="0"/>
              </a:rPr>
              <a:t> (2018).</a:t>
            </a:r>
            <a:endParaRPr lang="en-CH" sz="1050" dirty="0"/>
          </a:p>
        </p:txBody>
      </p:sp>
      <p:sp>
        <p:nvSpPr>
          <p:cNvPr id="3" name="TextBox 2">
            <a:extLst>
              <a:ext uri="{FF2B5EF4-FFF2-40B4-BE49-F238E27FC236}">
                <a16:creationId xmlns:a16="http://schemas.microsoft.com/office/drawing/2014/main" id="{854FC0C6-2E3F-E04C-9E0D-F0330470DEAF}"/>
              </a:ext>
            </a:extLst>
          </p:cNvPr>
          <p:cNvSpPr txBox="1"/>
          <p:nvPr/>
        </p:nvSpPr>
        <p:spPr>
          <a:xfrm>
            <a:off x="411707" y="1492373"/>
            <a:ext cx="10795379" cy="3724096"/>
          </a:xfrm>
          <a:prstGeom prst="rect">
            <a:avLst/>
          </a:prstGeom>
          <a:noFill/>
        </p:spPr>
        <p:txBody>
          <a:bodyPr wrap="square" rtlCol="0">
            <a:spAutoFit/>
          </a:bodyPr>
          <a:lstStyle/>
          <a:p>
            <a:r>
              <a:rPr lang="en-GB" sz="2800" dirty="0">
                <a:effectLst/>
                <a:latin typeface="Arial" panose="020B0604020202020204" pitchFamily="34" charset="0"/>
                <a:cs typeface="Arial" panose="020B0604020202020204" pitchFamily="34" charset="0"/>
              </a:rPr>
              <a:t>We can rewrite the weight update equation as</a:t>
            </a:r>
          </a:p>
          <a:p>
            <a:endParaRPr lang="en-GB" sz="2800" dirty="0">
              <a:latin typeface="Arial" panose="020B0604020202020204" pitchFamily="34" charset="0"/>
              <a:cs typeface="Arial" panose="020B0604020202020204" pitchFamily="34" charset="0"/>
            </a:endParaRPr>
          </a:p>
          <a:p>
            <a:endParaRPr lang="en-GB" sz="2800" dirty="0">
              <a:effectLst/>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r>
              <a:rPr lang="en-GB" sz="2800" dirty="0">
                <a:effectLst/>
                <a:latin typeface="Arial" panose="020B0604020202020204" pitchFamily="34" charset="0"/>
                <a:cs typeface="Arial" panose="020B0604020202020204" pitchFamily="34" charset="0"/>
              </a:rPr>
              <a:t>For those of you with knowledge of differential equations, you may realize that we can draw a parallel to the following equation </a:t>
            </a:r>
          </a:p>
          <a:p>
            <a:r>
              <a:rPr lang="en-GB" sz="2800" dirty="0">
                <a:effectLst/>
                <a:latin typeface="Arial" panose="020B0604020202020204" pitchFamily="34" charset="0"/>
                <a:cs typeface="Arial" panose="020B0604020202020204" pitchFamily="34" charset="0"/>
              </a:rPr>
              <a:t> </a:t>
            </a:r>
            <a:endParaRPr lang="en-GB" sz="4000" dirty="0">
              <a:latin typeface="Arial" panose="020B0604020202020204" pitchFamily="34" charset="0"/>
              <a:cs typeface="Arial" panose="020B0604020202020204" pitchFamily="34" charset="0"/>
            </a:endParaRPr>
          </a:p>
          <a:p>
            <a:endParaRPr lang="en-CH"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C933A7F-F0F8-6A63-FD34-9657A12BAA44}"/>
              </a:ext>
            </a:extLst>
          </p:cNvPr>
          <p:cNvPicPr>
            <a:picLocks noChangeAspect="1"/>
          </p:cNvPicPr>
          <p:nvPr/>
        </p:nvPicPr>
        <p:blipFill>
          <a:blip r:embed="rId2"/>
          <a:stretch>
            <a:fillRect/>
          </a:stretch>
        </p:blipFill>
        <p:spPr>
          <a:xfrm>
            <a:off x="4343400" y="2009631"/>
            <a:ext cx="3505200" cy="1092200"/>
          </a:xfrm>
          <a:prstGeom prst="rect">
            <a:avLst/>
          </a:prstGeom>
        </p:spPr>
      </p:pic>
      <p:pic>
        <p:nvPicPr>
          <p:cNvPr id="8" name="Picture 7">
            <a:extLst>
              <a:ext uri="{FF2B5EF4-FFF2-40B4-BE49-F238E27FC236}">
                <a16:creationId xmlns:a16="http://schemas.microsoft.com/office/drawing/2014/main" id="{2668C469-6E18-32E3-522A-A2537B9D2488}"/>
              </a:ext>
            </a:extLst>
          </p:cNvPr>
          <p:cNvPicPr>
            <a:picLocks noChangeAspect="1"/>
          </p:cNvPicPr>
          <p:nvPr/>
        </p:nvPicPr>
        <p:blipFill>
          <a:blip r:embed="rId3"/>
          <a:stretch>
            <a:fillRect/>
          </a:stretch>
        </p:blipFill>
        <p:spPr>
          <a:xfrm>
            <a:off x="2246288" y="4645507"/>
            <a:ext cx="2349500" cy="1041400"/>
          </a:xfrm>
          <a:prstGeom prst="rect">
            <a:avLst/>
          </a:prstGeom>
        </p:spPr>
      </p:pic>
      <p:pic>
        <p:nvPicPr>
          <p:cNvPr id="9" name="Picture 8">
            <a:extLst>
              <a:ext uri="{FF2B5EF4-FFF2-40B4-BE49-F238E27FC236}">
                <a16:creationId xmlns:a16="http://schemas.microsoft.com/office/drawing/2014/main" id="{D817BBBF-8410-B6B9-B08B-229AEF319CCD}"/>
              </a:ext>
            </a:extLst>
          </p:cNvPr>
          <p:cNvPicPr>
            <a:picLocks noChangeAspect="1"/>
          </p:cNvPicPr>
          <p:nvPr/>
        </p:nvPicPr>
        <p:blipFill>
          <a:blip r:embed="rId4"/>
          <a:stretch>
            <a:fillRect/>
          </a:stretch>
        </p:blipFill>
        <p:spPr>
          <a:xfrm>
            <a:off x="6682237" y="4702388"/>
            <a:ext cx="2438400" cy="749300"/>
          </a:xfrm>
          <a:prstGeom prst="rect">
            <a:avLst/>
          </a:prstGeom>
        </p:spPr>
      </p:pic>
      <p:sp>
        <p:nvSpPr>
          <p:cNvPr id="10" name="Right Arrow 9">
            <a:extLst>
              <a:ext uri="{FF2B5EF4-FFF2-40B4-BE49-F238E27FC236}">
                <a16:creationId xmlns:a16="http://schemas.microsoft.com/office/drawing/2014/main" id="{21C7FDAA-0225-B44C-AE99-16E43600E836}"/>
              </a:ext>
            </a:extLst>
          </p:cNvPr>
          <p:cNvSpPr/>
          <p:nvPr/>
        </p:nvSpPr>
        <p:spPr>
          <a:xfrm>
            <a:off x="5031473" y="4928899"/>
            <a:ext cx="1555845" cy="4367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989867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5A04-6721-C439-A5AF-80ADA1E56778}"/>
              </a:ext>
            </a:extLst>
          </p:cNvPr>
          <p:cNvSpPr>
            <a:spLocks noGrp="1"/>
          </p:cNvSpPr>
          <p:nvPr>
            <p:ph type="title"/>
          </p:nvPr>
        </p:nvSpPr>
        <p:spPr>
          <a:xfrm>
            <a:off x="355643" y="92490"/>
            <a:ext cx="10515600" cy="1325563"/>
          </a:xfrm>
        </p:spPr>
        <p:txBody>
          <a:bodyPr/>
          <a:lstStyle/>
          <a:p>
            <a:r>
              <a:rPr lang="en-CH" dirty="0"/>
              <a:t>Weights going to zero – a mathematical explanation</a:t>
            </a:r>
          </a:p>
        </p:txBody>
      </p:sp>
      <p:sp>
        <p:nvSpPr>
          <p:cNvPr id="5" name="TextBox 4">
            <a:extLst>
              <a:ext uri="{FF2B5EF4-FFF2-40B4-BE49-F238E27FC236}">
                <a16:creationId xmlns:a16="http://schemas.microsoft.com/office/drawing/2014/main" id="{4CF5C493-091A-C69E-67BA-CAC9EAE04428}"/>
              </a:ext>
            </a:extLst>
          </p:cNvPr>
          <p:cNvSpPr txBox="1"/>
          <p:nvPr/>
        </p:nvSpPr>
        <p:spPr>
          <a:xfrm rot="16200000">
            <a:off x="-1485857" y="4727959"/>
            <a:ext cx="3683000" cy="577081"/>
          </a:xfrm>
          <a:prstGeom prst="rect">
            <a:avLst/>
          </a:prstGeom>
          <a:noFill/>
        </p:spPr>
        <p:txBody>
          <a:bodyPr wrap="square">
            <a:spAutoFit/>
          </a:bodyPr>
          <a:lstStyle/>
          <a:p>
            <a:r>
              <a:rPr lang="en-GB" sz="1050" b="0" i="0" dirty="0">
                <a:solidFill>
                  <a:srgbClr val="222222"/>
                </a:solidFill>
                <a:effectLst/>
                <a:latin typeface="Arial" panose="020B0604020202020204" pitchFamily="34" charset="0"/>
              </a:rPr>
              <a:t>Michelucci, Umberto. "Applied deep learning." </a:t>
            </a:r>
            <a:r>
              <a:rPr lang="en-GB" sz="1050" b="0" i="1" dirty="0">
                <a:solidFill>
                  <a:srgbClr val="222222"/>
                </a:solidFill>
                <a:effectLst/>
                <a:latin typeface="Arial" panose="020B0604020202020204" pitchFamily="34" charset="0"/>
              </a:rPr>
              <a:t>A Case-Based Approach to Understanding Deep Neural Networks</a:t>
            </a:r>
            <a:r>
              <a:rPr lang="en-GB" sz="1050" b="0" i="0" dirty="0">
                <a:solidFill>
                  <a:srgbClr val="222222"/>
                </a:solidFill>
                <a:effectLst/>
                <a:latin typeface="Arial" panose="020B0604020202020204" pitchFamily="34" charset="0"/>
              </a:rPr>
              <a:t> (2018).</a:t>
            </a:r>
            <a:endParaRPr lang="en-CH" sz="1050" dirty="0"/>
          </a:p>
        </p:txBody>
      </p:sp>
      <p:pic>
        <p:nvPicPr>
          <p:cNvPr id="6" name="Picture 5">
            <a:extLst>
              <a:ext uri="{FF2B5EF4-FFF2-40B4-BE49-F238E27FC236}">
                <a16:creationId xmlns:a16="http://schemas.microsoft.com/office/drawing/2014/main" id="{049A2C16-B82E-0459-E16D-2E3C2E932BB9}"/>
              </a:ext>
            </a:extLst>
          </p:cNvPr>
          <p:cNvPicPr>
            <a:picLocks noChangeAspect="1"/>
          </p:cNvPicPr>
          <p:nvPr/>
        </p:nvPicPr>
        <p:blipFill>
          <a:blip r:embed="rId2"/>
          <a:stretch>
            <a:fillRect/>
          </a:stretch>
        </p:blipFill>
        <p:spPr>
          <a:xfrm>
            <a:off x="2400868" y="1418053"/>
            <a:ext cx="7772400" cy="5201661"/>
          </a:xfrm>
          <a:prstGeom prst="rect">
            <a:avLst/>
          </a:prstGeom>
        </p:spPr>
      </p:pic>
    </p:spTree>
    <p:extLst>
      <p:ext uri="{BB962C8B-B14F-4D97-AF65-F5344CB8AC3E}">
        <p14:creationId xmlns:p14="http://schemas.microsoft.com/office/powerpoint/2010/main" val="831925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5C757-FD17-E2CD-96FE-C68153753103}"/>
              </a:ext>
            </a:extLst>
          </p:cNvPr>
          <p:cNvSpPr>
            <a:spLocks noGrp="1"/>
          </p:cNvSpPr>
          <p:nvPr>
            <p:ph type="title"/>
          </p:nvPr>
        </p:nvSpPr>
        <p:spPr/>
        <p:txBody>
          <a:bodyPr/>
          <a:lstStyle/>
          <a:p>
            <a:r>
              <a:rPr lang="en-CH" dirty="0"/>
              <a:t>Dropout</a:t>
            </a:r>
          </a:p>
        </p:txBody>
      </p:sp>
      <p:sp>
        <p:nvSpPr>
          <p:cNvPr id="3" name="Text Placeholder 2">
            <a:extLst>
              <a:ext uri="{FF2B5EF4-FFF2-40B4-BE49-F238E27FC236}">
                <a16:creationId xmlns:a16="http://schemas.microsoft.com/office/drawing/2014/main" id="{22923B34-3C75-C1E1-BE2E-46A2F39554A2}"/>
              </a:ext>
            </a:extLst>
          </p:cNvPr>
          <p:cNvSpPr>
            <a:spLocks noGrp="1"/>
          </p:cNvSpPr>
          <p:nvPr>
            <p:ph type="body" idx="1"/>
          </p:nvPr>
        </p:nvSpPr>
        <p:spPr/>
        <p:txBody>
          <a:bodyPr/>
          <a:lstStyle/>
          <a:p>
            <a:r>
              <a:rPr lang="en-CH" dirty="0"/>
              <a:t>T</a:t>
            </a:r>
            <a:r>
              <a:rPr lang="en-GB" dirty="0"/>
              <a:t>h</a:t>
            </a:r>
            <a:r>
              <a:rPr lang="en-CH" dirty="0"/>
              <a:t>e most used regualisation method used with neural networks</a:t>
            </a:r>
          </a:p>
        </p:txBody>
      </p:sp>
    </p:spTree>
    <p:extLst>
      <p:ext uri="{BB962C8B-B14F-4D97-AF65-F5344CB8AC3E}">
        <p14:creationId xmlns:p14="http://schemas.microsoft.com/office/powerpoint/2010/main" val="222914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685E-A569-C578-7369-50E864DEF02A}"/>
              </a:ext>
            </a:extLst>
          </p:cNvPr>
          <p:cNvSpPr>
            <a:spLocks noGrp="1"/>
          </p:cNvSpPr>
          <p:nvPr>
            <p:ph type="title"/>
          </p:nvPr>
        </p:nvSpPr>
        <p:spPr/>
        <p:txBody>
          <a:bodyPr/>
          <a:lstStyle/>
          <a:p>
            <a:r>
              <a:rPr lang="en-CH" dirty="0"/>
              <a:t>Dropout – the main idea</a:t>
            </a:r>
          </a:p>
        </p:txBody>
      </p:sp>
      <p:sp>
        <p:nvSpPr>
          <p:cNvPr id="3" name="Content Placeholder 2">
            <a:extLst>
              <a:ext uri="{FF2B5EF4-FFF2-40B4-BE49-F238E27FC236}">
                <a16:creationId xmlns:a16="http://schemas.microsoft.com/office/drawing/2014/main" id="{8C01D953-52C6-21B1-796C-4CF38EFE18F1}"/>
              </a:ext>
            </a:extLst>
          </p:cNvPr>
          <p:cNvSpPr>
            <a:spLocks noGrp="1"/>
          </p:cNvSpPr>
          <p:nvPr>
            <p:ph idx="1"/>
          </p:nvPr>
        </p:nvSpPr>
        <p:spPr>
          <a:xfrm>
            <a:off x="838200" y="1910687"/>
            <a:ext cx="10515600" cy="2415653"/>
          </a:xfrm>
        </p:spPr>
        <p:txBody>
          <a:bodyPr>
            <a:normAutofit/>
          </a:bodyPr>
          <a:lstStyle/>
          <a:p>
            <a:pPr marL="0" indent="0" algn="ctr">
              <a:buNone/>
            </a:pPr>
            <a:r>
              <a:rPr lang="en-GB" sz="3200" dirty="0"/>
              <a:t>during the training phase you remove nodes from layer </a:t>
            </a:r>
            <a:r>
              <a:rPr lang="en-GB" sz="3200" i="1" dirty="0"/>
              <a:t>l</a:t>
            </a:r>
            <a:r>
              <a:rPr lang="en-GB" sz="3200" dirty="0"/>
              <a:t> randomly with a probability </a:t>
            </a:r>
            <a:r>
              <a:rPr lang="en-GB" sz="3200" i="1" dirty="0"/>
              <a:t>p</a:t>
            </a:r>
            <a:r>
              <a:rPr lang="en-GB" sz="3200" i="1" baseline="30000" dirty="0"/>
              <a:t>[l]</a:t>
            </a:r>
            <a:r>
              <a:rPr lang="en-GB" sz="3200" i="1" dirty="0"/>
              <a:t>. </a:t>
            </a:r>
            <a:r>
              <a:rPr lang="en-GB" sz="3200" dirty="0"/>
              <a:t>In each iteration you remove different nodes, effectively training at each iteration a different network (when using mini-batches, you train a different network for each batch, for example) </a:t>
            </a:r>
          </a:p>
          <a:p>
            <a:pPr marL="0" indent="0" algn="ctr">
              <a:buNone/>
            </a:pPr>
            <a:endParaRPr lang="en-CH" sz="3200" dirty="0"/>
          </a:p>
        </p:txBody>
      </p:sp>
      <p:pic>
        <p:nvPicPr>
          <p:cNvPr id="4" name="Picture 3">
            <a:extLst>
              <a:ext uri="{FF2B5EF4-FFF2-40B4-BE49-F238E27FC236}">
                <a16:creationId xmlns:a16="http://schemas.microsoft.com/office/drawing/2014/main" id="{BAA40092-54B1-8C9B-E8BE-82DC318833B6}"/>
              </a:ext>
            </a:extLst>
          </p:cNvPr>
          <p:cNvPicPr>
            <a:picLocks noChangeAspect="1"/>
          </p:cNvPicPr>
          <p:nvPr/>
        </p:nvPicPr>
        <p:blipFill>
          <a:blip r:embed="rId2"/>
          <a:stretch>
            <a:fillRect/>
          </a:stretch>
        </p:blipFill>
        <p:spPr>
          <a:xfrm>
            <a:off x="1053994" y="4569627"/>
            <a:ext cx="10299806" cy="1923248"/>
          </a:xfrm>
          <a:prstGeom prst="rect">
            <a:avLst/>
          </a:prstGeom>
        </p:spPr>
      </p:pic>
    </p:spTree>
    <p:extLst>
      <p:ext uri="{BB962C8B-B14F-4D97-AF65-F5344CB8AC3E}">
        <p14:creationId xmlns:p14="http://schemas.microsoft.com/office/powerpoint/2010/main" val="1626476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685E-A569-C578-7369-50E864DEF02A}"/>
              </a:ext>
            </a:extLst>
          </p:cNvPr>
          <p:cNvSpPr>
            <a:spLocks noGrp="1"/>
          </p:cNvSpPr>
          <p:nvPr>
            <p:ph type="title"/>
          </p:nvPr>
        </p:nvSpPr>
        <p:spPr>
          <a:xfrm>
            <a:off x="838200" y="681036"/>
            <a:ext cx="2505501" cy="5330155"/>
          </a:xfrm>
        </p:spPr>
        <p:txBody>
          <a:bodyPr/>
          <a:lstStyle/>
          <a:p>
            <a:pPr algn="r"/>
            <a:r>
              <a:rPr lang="en-CH" dirty="0"/>
              <a:t>Dropout the main idea</a:t>
            </a:r>
          </a:p>
        </p:txBody>
      </p:sp>
      <p:pic>
        <p:nvPicPr>
          <p:cNvPr id="7" name="Picture 6">
            <a:extLst>
              <a:ext uri="{FF2B5EF4-FFF2-40B4-BE49-F238E27FC236}">
                <a16:creationId xmlns:a16="http://schemas.microsoft.com/office/drawing/2014/main" id="{AC10D452-160C-21F3-7EEA-4CF834E88F2F}"/>
              </a:ext>
            </a:extLst>
          </p:cNvPr>
          <p:cNvPicPr>
            <a:picLocks noChangeAspect="1"/>
          </p:cNvPicPr>
          <p:nvPr/>
        </p:nvPicPr>
        <p:blipFill>
          <a:blip r:embed="rId2"/>
          <a:stretch>
            <a:fillRect/>
          </a:stretch>
        </p:blipFill>
        <p:spPr>
          <a:xfrm>
            <a:off x="3724702" y="681037"/>
            <a:ext cx="7772400" cy="5330155"/>
          </a:xfrm>
          <a:prstGeom prst="rect">
            <a:avLst/>
          </a:prstGeom>
        </p:spPr>
      </p:pic>
    </p:spTree>
    <p:extLst>
      <p:ext uri="{BB962C8B-B14F-4D97-AF65-F5344CB8AC3E}">
        <p14:creationId xmlns:p14="http://schemas.microsoft.com/office/powerpoint/2010/main" val="996036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685E-A569-C578-7369-50E864DEF02A}"/>
              </a:ext>
            </a:extLst>
          </p:cNvPr>
          <p:cNvSpPr>
            <a:spLocks noGrp="1"/>
          </p:cNvSpPr>
          <p:nvPr>
            <p:ph type="title"/>
          </p:nvPr>
        </p:nvSpPr>
        <p:spPr>
          <a:xfrm>
            <a:off x="251346" y="148773"/>
            <a:ext cx="2723866" cy="1966630"/>
          </a:xfrm>
        </p:spPr>
        <p:txBody>
          <a:bodyPr>
            <a:normAutofit/>
          </a:bodyPr>
          <a:lstStyle/>
          <a:p>
            <a:pPr algn="r"/>
            <a:r>
              <a:rPr lang="en-CH" dirty="0"/>
              <a:t>Dropout the main idea</a:t>
            </a:r>
          </a:p>
        </p:txBody>
      </p:sp>
      <p:pic>
        <p:nvPicPr>
          <p:cNvPr id="3" name="Picture 2">
            <a:extLst>
              <a:ext uri="{FF2B5EF4-FFF2-40B4-BE49-F238E27FC236}">
                <a16:creationId xmlns:a16="http://schemas.microsoft.com/office/drawing/2014/main" id="{F573235F-F156-3751-2115-8EA5EAC52CE3}"/>
              </a:ext>
            </a:extLst>
          </p:cNvPr>
          <p:cNvPicPr>
            <a:picLocks noChangeAspect="1"/>
          </p:cNvPicPr>
          <p:nvPr/>
        </p:nvPicPr>
        <p:blipFill>
          <a:blip r:embed="rId2"/>
          <a:stretch>
            <a:fillRect/>
          </a:stretch>
        </p:blipFill>
        <p:spPr>
          <a:xfrm>
            <a:off x="2975212" y="1179020"/>
            <a:ext cx="8931143" cy="4499959"/>
          </a:xfrm>
          <a:prstGeom prst="rect">
            <a:avLst/>
          </a:prstGeom>
        </p:spPr>
      </p:pic>
    </p:spTree>
    <p:extLst>
      <p:ext uri="{BB962C8B-B14F-4D97-AF65-F5344CB8AC3E}">
        <p14:creationId xmlns:p14="http://schemas.microsoft.com/office/powerpoint/2010/main" val="780587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685E-A569-C578-7369-50E864DEF02A}"/>
              </a:ext>
            </a:extLst>
          </p:cNvPr>
          <p:cNvSpPr>
            <a:spLocks noGrp="1"/>
          </p:cNvSpPr>
          <p:nvPr>
            <p:ph type="title"/>
          </p:nvPr>
        </p:nvSpPr>
        <p:spPr>
          <a:xfrm>
            <a:off x="251346" y="148773"/>
            <a:ext cx="2723866" cy="1966630"/>
          </a:xfrm>
        </p:spPr>
        <p:txBody>
          <a:bodyPr>
            <a:normAutofit/>
          </a:bodyPr>
          <a:lstStyle/>
          <a:p>
            <a:pPr algn="r"/>
            <a:r>
              <a:rPr lang="en-CH" dirty="0"/>
              <a:t>Dropout the main idea</a:t>
            </a:r>
          </a:p>
        </p:txBody>
      </p:sp>
      <p:pic>
        <p:nvPicPr>
          <p:cNvPr id="4" name="Picture 3">
            <a:extLst>
              <a:ext uri="{FF2B5EF4-FFF2-40B4-BE49-F238E27FC236}">
                <a16:creationId xmlns:a16="http://schemas.microsoft.com/office/drawing/2014/main" id="{14B05871-1D10-1078-7782-FFA4B8F3B9FB}"/>
              </a:ext>
            </a:extLst>
          </p:cNvPr>
          <p:cNvPicPr>
            <a:picLocks noChangeAspect="1"/>
          </p:cNvPicPr>
          <p:nvPr/>
        </p:nvPicPr>
        <p:blipFill>
          <a:blip r:embed="rId2"/>
          <a:stretch>
            <a:fillRect/>
          </a:stretch>
        </p:blipFill>
        <p:spPr>
          <a:xfrm>
            <a:off x="3192438" y="1144303"/>
            <a:ext cx="8881132" cy="4191972"/>
          </a:xfrm>
          <a:prstGeom prst="rect">
            <a:avLst/>
          </a:prstGeom>
        </p:spPr>
      </p:pic>
    </p:spTree>
    <p:extLst>
      <p:ext uri="{BB962C8B-B14F-4D97-AF65-F5344CB8AC3E}">
        <p14:creationId xmlns:p14="http://schemas.microsoft.com/office/powerpoint/2010/main" val="2397174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685E-A569-C578-7369-50E864DEF02A}"/>
              </a:ext>
            </a:extLst>
          </p:cNvPr>
          <p:cNvSpPr>
            <a:spLocks noGrp="1"/>
          </p:cNvSpPr>
          <p:nvPr>
            <p:ph type="title"/>
          </p:nvPr>
        </p:nvSpPr>
        <p:spPr>
          <a:xfrm>
            <a:off x="251346" y="148773"/>
            <a:ext cx="9670576" cy="1079526"/>
          </a:xfrm>
        </p:spPr>
        <p:txBody>
          <a:bodyPr>
            <a:normAutofit/>
          </a:bodyPr>
          <a:lstStyle/>
          <a:p>
            <a:r>
              <a:rPr lang="en-CH" dirty="0"/>
              <a:t>Dropout – a warning</a:t>
            </a:r>
          </a:p>
        </p:txBody>
      </p:sp>
      <p:pic>
        <p:nvPicPr>
          <p:cNvPr id="3" name="Picture 2">
            <a:extLst>
              <a:ext uri="{FF2B5EF4-FFF2-40B4-BE49-F238E27FC236}">
                <a16:creationId xmlns:a16="http://schemas.microsoft.com/office/drawing/2014/main" id="{A37F5953-3AC1-9F0E-9F73-C16F246F06E9}"/>
              </a:ext>
            </a:extLst>
          </p:cNvPr>
          <p:cNvPicPr>
            <a:picLocks noChangeAspect="1"/>
          </p:cNvPicPr>
          <p:nvPr/>
        </p:nvPicPr>
        <p:blipFill>
          <a:blip r:embed="rId2"/>
          <a:stretch>
            <a:fillRect/>
          </a:stretch>
        </p:blipFill>
        <p:spPr>
          <a:xfrm>
            <a:off x="688075" y="2711142"/>
            <a:ext cx="10555826" cy="1966629"/>
          </a:xfrm>
          <a:prstGeom prst="rect">
            <a:avLst/>
          </a:prstGeom>
        </p:spPr>
      </p:pic>
    </p:spTree>
    <p:extLst>
      <p:ext uri="{BB962C8B-B14F-4D97-AF65-F5344CB8AC3E}">
        <p14:creationId xmlns:p14="http://schemas.microsoft.com/office/powerpoint/2010/main" val="659473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257A-B484-63C7-7687-3BFF1E767E57}"/>
              </a:ext>
            </a:extLst>
          </p:cNvPr>
          <p:cNvSpPr>
            <a:spLocks noGrp="1"/>
          </p:cNvSpPr>
          <p:nvPr>
            <p:ph type="title"/>
          </p:nvPr>
        </p:nvSpPr>
        <p:spPr/>
        <p:txBody>
          <a:bodyPr/>
          <a:lstStyle/>
          <a:p>
            <a:r>
              <a:rPr lang="en-CH" dirty="0"/>
              <a:t>Early stopping</a:t>
            </a:r>
          </a:p>
        </p:txBody>
      </p:sp>
      <p:sp>
        <p:nvSpPr>
          <p:cNvPr id="3" name="Text Placeholder 2">
            <a:extLst>
              <a:ext uri="{FF2B5EF4-FFF2-40B4-BE49-F238E27FC236}">
                <a16:creationId xmlns:a16="http://schemas.microsoft.com/office/drawing/2014/main" id="{D06E4302-96B3-20E1-5924-4086F671BA08}"/>
              </a:ext>
            </a:extLst>
          </p:cNvPr>
          <p:cNvSpPr>
            <a:spLocks noGrp="1"/>
          </p:cNvSpPr>
          <p:nvPr>
            <p:ph type="body" idx="1"/>
          </p:nvPr>
        </p:nvSpPr>
        <p:spPr/>
        <p:txBody>
          <a:bodyPr/>
          <a:lstStyle/>
          <a:p>
            <a:r>
              <a:rPr lang="en-CH" dirty="0"/>
              <a:t>Not really a regularisation approach, but nonetheless useful</a:t>
            </a:r>
          </a:p>
        </p:txBody>
      </p:sp>
    </p:spTree>
    <p:extLst>
      <p:ext uri="{BB962C8B-B14F-4D97-AF65-F5344CB8AC3E}">
        <p14:creationId xmlns:p14="http://schemas.microsoft.com/office/powerpoint/2010/main" val="294424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E838-1668-25D5-4EF3-3FB26B07F39A}"/>
              </a:ext>
            </a:extLst>
          </p:cNvPr>
          <p:cNvSpPr>
            <a:spLocks noGrp="1"/>
          </p:cNvSpPr>
          <p:nvPr>
            <p:ph type="title"/>
          </p:nvPr>
        </p:nvSpPr>
        <p:spPr/>
        <p:txBody>
          <a:bodyPr/>
          <a:lstStyle/>
          <a:p>
            <a:r>
              <a:rPr lang="en-CH" dirty="0"/>
              <a:t>NOTE</a:t>
            </a:r>
          </a:p>
        </p:txBody>
      </p:sp>
      <p:sp>
        <p:nvSpPr>
          <p:cNvPr id="3" name="Content Placeholder 2">
            <a:extLst>
              <a:ext uri="{FF2B5EF4-FFF2-40B4-BE49-F238E27FC236}">
                <a16:creationId xmlns:a16="http://schemas.microsoft.com/office/drawing/2014/main" id="{8B11EAA7-53E7-9F03-BD42-564B0DA458D4}"/>
              </a:ext>
            </a:extLst>
          </p:cNvPr>
          <p:cNvSpPr>
            <a:spLocks noGrp="1"/>
          </p:cNvSpPr>
          <p:nvPr>
            <p:ph idx="1"/>
          </p:nvPr>
        </p:nvSpPr>
        <p:spPr>
          <a:xfrm>
            <a:off x="838200" y="2527299"/>
            <a:ext cx="10515600" cy="3649663"/>
          </a:xfrm>
        </p:spPr>
        <p:txBody>
          <a:bodyPr>
            <a:normAutofit/>
          </a:bodyPr>
          <a:lstStyle/>
          <a:p>
            <a:pPr marL="0" indent="0" algn="ctr">
              <a:buNone/>
            </a:pPr>
            <a:r>
              <a:rPr lang="en-CH" sz="3200" b="1" dirty="0"/>
              <a:t>We will focus in this lecture on regularisation for neural networks.</a:t>
            </a:r>
          </a:p>
        </p:txBody>
      </p:sp>
    </p:spTree>
    <p:extLst>
      <p:ext uri="{BB962C8B-B14F-4D97-AF65-F5344CB8AC3E}">
        <p14:creationId xmlns:p14="http://schemas.microsoft.com/office/powerpoint/2010/main" val="4035512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B4FE-B740-559B-013A-EF4AA5DCBEDB}"/>
              </a:ext>
            </a:extLst>
          </p:cNvPr>
          <p:cNvSpPr>
            <a:spLocks noGrp="1"/>
          </p:cNvSpPr>
          <p:nvPr>
            <p:ph type="title"/>
          </p:nvPr>
        </p:nvSpPr>
        <p:spPr/>
        <p:txBody>
          <a:bodyPr/>
          <a:lstStyle/>
          <a:p>
            <a:r>
              <a:rPr lang="en-CH" dirty="0"/>
              <a:t>Early Stopping</a:t>
            </a:r>
          </a:p>
        </p:txBody>
      </p:sp>
      <p:sp>
        <p:nvSpPr>
          <p:cNvPr id="3" name="Content Placeholder 2">
            <a:extLst>
              <a:ext uri="{FF2B5EF4-FFF2-40B4-BE49-F238E27FC236}">
                <a16:creationId xmlns:a16="http://schemas.microsoft.com/office/drawing/2014/main" id="{B49952C5-76DF-4B39-310C-2DA522CB6B40}"/>
              </a:ext>
            </a:extLst>
          </p:cNvPr>
          <p:cNvSpPr>
            <a:spLocks noGrp="1"/>
          </p:cNvSpPr>
          <p:nvPr>
            <p:ph idx="1"/>
          </p:nvPr>
        </p:nvSpPr>
        <p:spPr>
          <a:xfrm>
            <a:off x="838200" y="2374709"/>
            <a:ext cx="10515600" cy="3802253"/>
          </a:xfrm>
        </p:spPr>
        <p:txBody>
          <a:bodyPr/>
          <a:lstStyle/>
          <a:p>
            <a:pPr marL="0" indent="0">
              <a:buNone/>
            </a:pPr>
            <a:r>
              <a:rPr lang="en-GB" dirty="0"/>
              <a:t>Early stopping is another technique that is sometimes used to </a:t>
            </a:r>
            <a:r>
              <a:rPr lang="en-GB" b="1" dirty="0"/>
              <a:t>fight overfitting</a:t>
            </a:r>
            <a:r>
              <a:rPr lang="en-GB" dirty="0"/>
              <a:t>. Strictly speaking, this method </a:t>
            </a:r>
            <a:r>
              <a:rPr lang="en-GB" b="1" dirty="0"/>
              <a:t>does nothing to avoid overfitting</a:t>
            </a:r>
            <a:r>
              <a:rPr lang="en-GB" dirty="0"/>
              <a:t>; it simply stops the learning before the overfitting problem becomes too bad. </a:t>
            </a:r>
          </a:p>
        </p:txBody>
      </p:sp>
    </p:spTree>
    <p:extLst>
      <p:ext uri="{BB962C8B-B14F-4D97-AF65-F5344CB8AC3E}">
        <p14:creationId xmlns:p14="http://schemas.microsoft.com/office/powerpoint/2010/main" val="1590917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B4FE-B740-559B-013A-EF4AA5DCBEDB}"/>
              </a:ext>
            </a:extLst>
          </p:cNvPr>
          <p:cNvSpPr>
            <a:spLocks noGrp="1"/>
          </p:cNvSpPr>
          <p:nvPr>
            <p:ph type="title"/>
          </p:nvPr>
        </p:nvSpPr>
        <p:spPr>
          <a:xfrm>
            <a:off x="196755" y="136032"/>
            <a:ext cx="10515600" cy="972356"/>
          </a:xfrm>
        </p:spPr>
        <p:txBody>
          <a:bodyPr/>
          <a:lstStyle/>
          <a:p>
            <a:r>
              <a:rPr lang="en-CH" dirty="0"/>
              <a:t>Early Stopping</a:t>
            </a:r>
          </a:p>
        </p:txBody>
      </p:sp>
      <p:pic>
        <p:nvPicPr>
          <p:cNvPr id="6" name="Picture 5">
            <a:extLst>
              <a:ext uri="{FF2B5EF4-FFF2-40B4-BE49-F238E27FC236}">
                <a16:creationId xmlns:a16="http://schemas.microsoft.com/office/drawing/2014/main" id="{A8EA65D9-636C-3EB7-CE73-88F11573F7EB}"/>
              </a:ext>
            </a:extLst>
          </p:cNvPr>
          <p:cNvPicPr>
            <a:picLocks noChangeAspect="1"/>
          </p:cNvPicPr>
          <p:nvPr/>
        </p:nvPicPr>
        <p:blipFill>
          <a:blip r:embed="rId2"/>
          <a:stretch>
            <a:fillRect/>
          </a:stretch>
        </p:blipFill>
        <p:spPr>
          <a:xfrm>
            <a:off x="1673439" y="996287"/>
            <a:ext cx="8845122" cy="5725681"/>
          </a:xfrm>
          <a:prstGeom prst="rect">
            <a:avLst/>
          </a:prstGeom>
        </p:spPr>
      </p:pic>
    </p:spTree>
    <p:extLst>
      <p:ext uri="{BB962C8B-B14F-4D97-AF65-F5344CB8AC3E}">
        <p14:creationId xmlns:p14="http://schemas.microsoft.com/office/powerpoint/2010/main" val="1300152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B4FE-B740-559B-013A-EF4AA5DCBEDB}"/>
              </a:ext>
            </a:extLst>
          </p:cNvPr>
          <p:cNvSpPr>
            <a:spLocks noGrp="1"/>
          </p:cNvSpPr>
          <p:nvPr>
            <p:ph type="title"/>
          </p:nvPr>
        </p:nvSpPr>
        <p:spPr>
          <a:xfrm>
            <a:off x="196755" y="136032"/>
            <a:ext cx="10515600" cy="972356"/>
          </a:xfrm>
        </p:spPr>
        <p:txBody>
          <a:bodyPr/>
          <a:lstStyle/>
          <a:p>
            <a:r>
              <a:rPr lang="en-CH" dirty="0"/>
              <a:t>Early Stopping</a:t>
            </a:r>
          </a:p>
        </p:txBody>
      </p:sp>
      <p:sp>
        <p:nvSpPr>
          <p:cNvPr id="3" name="TextBox 2">
            <a:extLst>
              <a:ext uri="{FF2B5EF4-FFF2-40B4-BE49-F238E27FC236}">
                <a16:creationId xmlns:a16="http://schemas.microsoft.com/office/drawing/2014/main" id="{889454DA-CA8C-DED8-A960-CF11BD400956}"/>
              </a:ext>
            </a:extLst>
          </p:cNvPr>
          <p:cNvSpPr txBox="1"/>
          <p:nvPr/>
        </p:nvSpPr>
        <p:spPr>
          <a:xfrm>
            <a:off x="534537" y="1905506"/>
            <a:ext cx="11122925" cy="3539430"/>
          </a:xfrm>
          <a:prstGeom prst="rect">
            <a:avLst/>
          </a:prstGeom>
          <a:noFill/>
        </p:spPr>
        <p:txBody>
          <a:bodyPr wrap="square" rtlCol="0">
            <a:spAutoFit/>
          </a:bodyPr>
          <a:lstStyle/>
          <a:p>
            <a:r>
              <a:rPr lang="en-GB" sz="3200" dirty="0">
                <a:latin typeface="Arial" panose="020B0604020202020204" pitchFamily="34" charset="0"/>
                <a:cs typeface="Arial" panose="020B0604020202020204" pitchFamily="34" charset="0"/>
              </a:rPr>
              <a:t>Early stopping simply consists of stopping the training at the point when the metric on the validation dataset has its minimum. Note that this is not an ideal way of solving the overfitting problem. </a:t>
            </a:r>
            <a:r>
              <a:rPr lang="en-GB" sz="3200" b="1" dirty="0">
                <a:latin typeface="Arial" panose="020B0604020202020204" pitchFamily="34" charset="0"/>
                <a:cs typeface="Arial" panose="020B0604020202020204" pitchFamily="34" charset="0"/>
              </a:rPr>
              <a:t>Your model will still most probably generalize very badly to new data</a:t>
            </a:r>
            <a:r>
              <a:rPr lang="en-GB" sz="3200" dirty="0">
                <a:latin typeface="Arial" panose="020B0604020202020204" pitchFamily="34" charset="0"/>
                <a:cs typeface="Arial" panose="020B0604020202020204" pitchFamily="34" charset="0"/>
              </a:rPr>
              <a:t>. It is usually preferable to use other techniques. </a:t>
            </a:r>
          </a:p>
          <a:p>
            <a:endParaRPr lang="en-CH"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5132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7471-8F97-7FB5-2135-1FAB0F258100}"/>
              </a:ext>
            </a:extLst>
          </p:cNvPr>
          <p:cNvSpPr>
            <a:spLocks noGrp="1"/>
          </p:cNvSpPr>
          <p:nvPr>
            <p:ph type="title"/>
          </p:nvPr>
        </p:nvSpPr>
        <p:spPr/>
        <p:txBody>
          <a:bodyPr/>
          <a:lstStyle/>
          <a:p>
            <a:r>
              <a:rPr lang="en-CH" dirty="0"/>
              <a:t>Additional Methods</a:t>
            </a:r>
          </a:p>
        </p:txBody>
      </p:sp>
      <p:sp>
        <p:nvSpPr>
          <p:cNvPr id="3" name="Text Placeholder 2">
            <a:extLst>
              <a:ext uri="{FF2B5EF4-FFF2-40B4-BE49-F238E27FC236}">
                <a16:creationId xmlns:a16="http://schemas.microsoft.com/office/drawing/2014/main" id="{4D5049F7-3156-F0E7-3E8E-7D987A6D238C}"/>
              </a:ext>
            </a:extLst>
          </p:cNvPr>
          <p:cNvSpPr>
            <a:spLocks noGrp="1"/>
          </p:cNvSpPr>
          <p:nvPr>
            <p:ph type="body" idx="1"/>
          </p:nvPr>
        </p:nvSpPr>
        <p:spPr/>
        <p:txBody>
          <a:bodyPr/>
          <a:lstStyle/>
          <a:p>
            <a:r>
              <a:rPr lang="en-CH" dirty="0"/>
              <a:t>Various and different approaches</a:t>
            </a:r>
          </a:p>
        </p:txBody>
      </p:sp>
    </p:spTree>
    <p:extLst>
      <p:ext uri="{BB962C8B-B14F-4D97-AF65-F5344CB8AC3E}">
        <p14:creationId xmlns:p14="http://schemas.microsoft.com/office/powerpoint/2010/main" val="2123924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BA52-5891-4D52-5750-3D2E6E0924C1}"/>
              </a:ext>
            </a:extLst>
          </p:cNvPr>
          <p:cNvSpPr>
            <a:spLocks noGrp="1"/>
          </p:cNvSpPr>
          <p:nvPr>
            <p:ph type="title"/>
          </p:nvPr>
        </p:nvSpPr>
        <p:spPr>
          <a:xfrm>
            <a:off x="278642" y="174058"/>
            <a:ext cx="10515600" cy="849526"/>
          </a:xfrm>
        </p:spPr>
        <p:txBody>
          <a:bodyPr/>
          <a:lstStyle/>
          <a:p>
            <a:r>
              <a:rPr lang="en-CH" dirty="0"/>
              <a:t>Additional Methods</a:t>
            </a:r>
          </a:p>
        </p:txBody>
      </p:sp>
      <p:sp>
        <p:nvSpPr>
          <p:cNvPr id="3" name="Content Placeholder 2">
            <a:extLst>
              <a:ext uri="{FF2B5EF4-FFF2-40B4-BE49-F238E27FC236}">
                <a16:creationId xmlns:a16="http://schemas.microsoft.com/office/drawing/2014/main" id="{BB1E6762-D90A-7305-CB1A-1997C11C1F92}"/>
              </a:ext>
            </a:extLst>
          </p:cNvPr>
          <p:cNvSpPr>
            <a:spLocks noGrp="1"/>
          </p:cNvSpPr>
          <p:nvPr>
            <p:ph idx="1"/>
          </p:nvPr>
        </p:nvSpPr>
        <p:spPr>
          <a:xfrm>
            <a:off x="838200" y="1378423"/>
            <a:ext cx="10515600" cy="4964326"/>
          </a:xfrm>
        </p:spPr>
        <p:txBody>
          <a:bodyPr>
            <a:normAutofit/>
          </a:bodyPr>
          <a:lstStyle/>
          <a:p>
            <a:r>
              <a:rPr lang="en-GB" b="1" dirty="0"/>
              <a:t>Get more data: </a:t>
            </a:r>
            <a:r>
              <a:rPr lang="en-GB" dirty="0"/>
              <a:t>This is the simplest way of fighting overfitting. Unfortunately, very often in real life this is not possible. </a:t>
            </a:r>
            <a:r>
              <a:rPr lang="en-GB" b="1" dirty="0"/>
              <a:t>NOTE: </a:t>
            </a:r>
            <a:r>
              <a:rPr lang="en-GB" dirty="0"/>
              <a:t>If you are classifying pictures of cats taken with a smartphone you may think of getting more data from the web. Although this may seem like a perfectly good idea, you may discover that the images have different quality, that possibly not all the images are really cats (what about cat toys?), you may only find images of white cats, and so on. </a:t>
            </a:r>
            <a:r>
              <a:rPr lang="en-GB" b="1" dirty="0"/>
              <a:t>Basically, your additional observations may come from a very different distribution than your original data and that will be a problem</a:t>
            </a:r>
            <a:r>
              <a:rPr lang="en-GB" dirty="0"/>
              <a:t>. So, when getting additional data, consider this problem well before proceeding. </a:t>
            </a:r>
          </a:p>
          <a:p>
            <a:endParaRPr lang="en-GB" dirty="0"/>
          </a:p>
          <a:p>
            <a:endParaRPr lang="en-CH" dirty="0"/>
          </a:p>
        </p:txBody>
      </p:sp>
    </p:spTree>
    <p:extLst>
      <p:ext uri="{BB962C8B-B14F-4D97-AF65-F5344CB8AC3E}">
        <p14:creationId xmlns:p14="http://schemas.microsoft.com/office/powerpoint/2010/main" val="167509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BA52-5891-4D52-5750-3D2E6E0924C1}"/>
              </a:ext>
            </a:extLst>
          </p:cNvPr>
          <p:cNvSpPr>
            <a:spLocks noGrp="1"/>
          </p:cNvSpPr>
          <p:nvPr>
            <p:ph type="title"/>
          </p:nvPr>
        </p:nvSpPr>
        <p:spPr>
          <a:xfrm>
            <a:off x="278642" y="174058"/>
            <a:ext cx="10515600" cy="849526"/>
          </a:xfrm>
        </p:spPr>
        <p:txBody>
          <a:bodyPr/>
          <a:lstStyle/>
          <a:p>
            <a:r>
              <a:rPr lang="en-CH" dirty="0"/>
              <a:t>Additional Methods</a:t>
            </a:r>
          </a:p>
        </p:txBody>
      </p:sp>
      <p:sp>
        <p:nvSpPr>
          <p:cNvPr id="3" name="Content Placeholder 2">
            <a:extLst>
              <a:ext uri="{FF2B5EF4-FFF2-40B4-BE49-F238E27FC236}">
                <a16:creationId xmlns:a16="http://schemas.microsoft.com/office/drawing/2014/main" id="{BB1E6762-D90A-7305-CB1A-1997C11C1F92}"/>
              </a:ext>
            </a:extLst>
          </p:cNvPr>
          <p:cNvSpPr>
            <a:spLocks noGrp="1"/>
          </p:cNvSpPr>
          <p:nvPr>
            <p:ph idx="1"/>
          </p:nvPr>
        </p:nvSpPr>
        <p:spPr>
          <a:xfrm>
            <a:off x="838200" y="1378423"/>
            <a:ext cx="10515600" cy="4964326"/>
          </a:xfrm>
        </p:spPr>
        <p:txBody>
          <a:bodyPr>
            <a:normAutofit/>
          </a:bodyPr>
          <a:lstStyle/>
          <a:p>
            <a:r>
              <a:rPr lang="en-GB" sz="3200" b="1" dirty="0">
                <a:effectLst/>
                <a:cs typeface="Arial" panose="020B0604020202020204" pitchFamily="34" charset="0"/>
              </a:rPr>
              <a:t>Augment your data. </a:t>
            </a:r>
            <a:r>
              <a:rPr lang="en-GB" sz="3200" dirty="0">
                <a:effectLst/>
                <a:cs typeface="Arial" panose="020B0604020202020204" pitchFamily="34" charset="0"/>
              </a:rPr>
              <a:t>For example, if you are working with images you can generate additional images by rotating, stretching, shifting, and otherwise editing your original images. That is a very common technique that may help. </a:t>
            </a:r>
            <a:endParaRPr lang="en-GB" sz="4400" dirty="0">
              <a:cs typeface="Arial" panose="020B0604020202020204" pitchFamily="34" charset="0"/>
            </a:endParaRPr>
          </a:p>
        </p:txBody>
      </p:sp>
    </p:spTree>
    <p:extLst>
      <p:ext uri="{BB962C8B-B14F-4D97-AF65-F5344CB8AC3E}">
        <p14:creationId xmlns:p14="http://schemas.microsoft.com/office/powerpoint/2010/main" val="425204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71995-D639-B486-9757-B2CA576E5213}"/>
              </a:ext>
            </a:extLst>
          </p:cNvPr>
          <p:cNvSpPr>
            <a:spLocks noGrp="1"/>
          </p:cNvSpPr>
          <p:nvPr>
            <p:ph type="title"/>
          </p:nvPr>
        </p:nvSpPr>
        <p:spPr/>
        <p:txBody>
          <a:bodyPr/>
          <a:lstStyle/>
          <a:p>
            <a:r>
              <a:rPr lang="en-CH" dirty="0"/>
              <a:t>Warning for TensorFlow</a:t>
            </a:r>
          </a:p>
        </p:txBody>
      </p:sp>
      <p:sp>
        <p:nvSpPr>
          <p:cNvPr id="3" name="Text Placeholder 2">
            <a:extLst>
              <a:ext uri="{FF2B5EF4-FFF2-40B4-BE49-F238E27FC236}">
                <a16:creationId xmlns:a16="http://schemas.microsoft.com/office/drawing/2014/main" id="{AD62CE49-5B2A-902C-F252-B01E21546C67}"/>
              </a:ext>
            </a:extLst>
          </p:cNvPr>
          <p:cNvSpPr>
            <a:spLocks noGrp="1"/>
          </p:cNvSpPr>
          <p:nvPr>
            <p:ph type="body" idx="1"/>
          </p:nvPr>
        </p:nvSpPr>
        <p:spPr/>
        <p:txBody>
          <a:bodyPr/>
          <a:lstStyle/>
          <a:p>
            <a:r>
              <a:rPr lang="en-CH" dirty="0"/>
              <a:t>Practice is always different than theory</a:t>
            </a:r>
          </a:p>
        </p:txBody>
      </p:sp>
    </p:spTree>
    <p:extLst>
      <p:ext uri="{BB962C8B-B14F-4D97-AF65-F5344CB8AC3E}">
        <p14:creationId xmlns:p14="http://schemas.microsoft.com/office/powerpoint/2010/main" val="868805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D0FBD-2A32-61AD-82A6-37ECD9451821}"/>
              </a:ext>
            </a:extLst>
          </p:cNvPr>
          <p:cNvSpPr>
            <a:spLocks noGrp="1"/>
          </p:cNvSpPr>
          <p:nvPr>
            <p:ph type="title"/>
          </p:nvPr>
        </p:nvSpPr>
        <p:spPr/>
        <p:txBody>
          <a:bodyPr/>
          <a:lstStyle/>
          <a:p>
            <a:r>
              <a:rPr lang="en-CH" dirty="0"/>
              <a:t>Warning</a:t>
            </a:r>
          </a:p>
        </p:txBody>
      </p:sp>
      <p:sp>
        <p:nvSpPr>
          <p:cNvPr id="3" name="Content Placeholder 2">
            <a:extLst>
              <a:ext uri="{FF2B5EF4-FFF2-40B4-BE49-F238E27FC236}">
                <a16:creationId xmlns:a16="http://schemas.microsoft.com/office/drawing/2014/main" id="{95724C1D-B7A8-3233-D49E-C7AC64C5CE4E}"/>
              </a:ext>
            </a:extLst>
          </p:cNvPr>
          <p:cNvSpPr>
            <a:spLocks noGrp="1"/>
          </p:cNvSpPr>
          <p:nvPr>
            <p:ph idx="1"/>
          </p:nvPr>
        </p:nvSpPr>
        <p:spPr>
          <a:xfrm>
            <a:off x="838200" y="2511187"/>
            <a:ext cx="10515600" cy="3665775"/>
          </a:xfrm>
        </p:spPr>
        <p:txBody>
          <a:bodyPr>
            <a:normAutofit/>
          </a:bodyPr>
          <a:lstStyle/>
          <a:p>
            <a:pPr marL="0" indent="0" algn="ctr">
              <a:buNone/>
            </a:pPr>
            <a:r>
              <a:rPr lang="en-CH" sz="3600" b="1" dirty="0"/>
              <a:t>Note that in TensorFlow regularisation terms are applied only at layer level, never at loss function level!</a:t>
            </a:r>
          </a:p>
        </p:txBody>
      </p:sp>
    </p:spTree>
    <p:extLst>
      <p:ext uri="{BB962C8B-B14F-4D97-AF65-F5344CB8AC3E}">
        <p14:creationId xmlns:p14="http://schemas.microsoft.com/office/powerpoint/2010/main" val="1011555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65746-5CE5-9FCB-178D-FAA8A80BAF41}"/>
              </a:ext>
            </a:extLst>
          </p:cNvPr>
          <p:cNvSpPr>
            <a:spLocks noGrp="1"/>
          </p:cNvSpPr>
          <p:nvPr>
            <p:ph type="title"/>
          </p:nvPr>
        </p:nvSpPr>
        <p:spPr>
          <a:xfrm>
            <a:off x="381000" y="279399"/>
            <a:ext cx="10515600" cy="803275"/>
          </a:xfrm>
        </p:spPr>
        <p:txBody>
          <a:bodyPr/>
          <a:lstStyle/>
          <a:p>
            <a:r>
              <a:rPr lang="en-CH" dirty="0"/>
              <a:t>Regularisation – a definition</a:t>
            </a:r>
          </a:p>
        </p:txBody>
      </p:sp>
      <p:sp>
        <p:nvSpPr>
          <p:cNvPr id="3" name="Content Placeholder 2">
            <a:extLst>
              <a:ext uri="{FF2B5EF4-FFF2-40B4-BE49-F238E27FC236}">
                <a16:creationId xmlns:a16="http://schemas.microsoft.com/office/drawing/2014/main" id="{03B5EA74-65CE-5BB0-EDB3-8DF673244315}"/>
              </a:ext>
            </a:extLst>
          </p:cNvPr>
          <p:cNvSpPr>
            <a:spLocks noGrp="1"/>
          </p:cNvSpPr>
          <p:nvPr>
            <p:ph idx="1"/>
          </p:nvPr>
        </p:nvSpPr>
        <p:spPr>
          <a:xfrm>
            <a:off x="838200" y="1447800"/>
            <a:ext cx="10515600" cy="4919663"/>
          </a:xfrm>
        </p:spPr>
        <p:txBody>
          <a:bodyPr>
            <a:normAutofit/>
          </a:bodyPr>
          <a:lstStyle/>
          <a:p>
            <a:pPr marL="0" indent="0">
              <a:buNone/>
            </a:pPr>
            <a:r>
              <a:rPr lang="en-GB" sz="2400" dirty="0">
                <a:cs typeface="Arial" panose="020B0604020202020204" pitchFamily="34" charset="0"/>
              </a:rPr>
              <a:t>What is regularisation?</a:t>
            </a:r>
          </a:p>
          <a:p>
            <a:pPr marL="0" indent="0">
              <a:buNone/>
            </a:pPr>
            <a:endParaRPr lang="en-GB" sz="2400" dirty="0">
              <a:cs typeface="Arial" panose="020B0604020202020204" pitchFamily="34" charset="0"/>
            </a:endParaRPr>
          </a:p>
          <a:p>
            <a:r>
              <a:rPr lang="en-GB" sz="2400" dirty="0">
                <a:cs typeface="Arial" panose="020B0604020202020204" pitchFamily="34" charset="0"/>
              </a:rPr>
              <a:t>The term has </a:t>
            </a:r>
            <a:r>
              <a:rPr lang="en-GB" sz="2400" b="1" dirty="0">
                <a:cs typeface="Arial" panose="020B0604020202020204" pitchFamily="34" charset="0"/>
              </a:rPr>
              <a:t>deeply</a:t>
            </a:r>
            <a:r>
              <a:rPr lang="en-GB" sz="2400" dirty="0">
                <a:cs typeface="Arial" panose="020B0604020202020204" pitchFamily="34" charset="0"/>
              </a:rPr>
              <a:t> (pun intended) </a:t>
            </a:r>
            <a:r>
              <a:rPr lang="en-GB" sz="2400" b="1" dirty="0">
                <a:cs typeface="Arial" panose="020B0604020202020204" pitchFamily="34" charset="0"/>
              </a:rPr>
              <a:t>evolved</a:t>
            </a:r>
            <a:r>
              <a:rPr lang="en-GB" sz="2400" dirty="0">
                <a:cs typeface="Arial" panose="020B0604020202020204" pitchFamily="34" charset="0"/>
              </a:rPr>
              <a:t> over time. </a:t>
            </a:r>
          </a:p>
          <a:p>
            <a:r>
              <a:rPr lang="en-GB" sz="2400" dirty="0">
                <a:cs typeface="Arial" panose="020B0604020202020204" pitchFamily="34" charset="0"/>
              </a:rPr>
              <a:t>For example, in the traditional sense from the 90s, the term was reserved only to a </a:t>
            </a:r>
            <a:r>
              <a:rPr lang="en-GB" sz="2400" b="1" dirty="0">
                <a:cs typeface="Arial" panose="020B0604020202020204" pitchFamily="34" charset="0"/>
              </a:rPr>
              <a:t>penalty term </a:t>
            </a:r>
            <a:r>
              <a:rPr lang="en-GB" sz="2400" dirty="0">
                <a:cs typeface="Arial" panose="020B0604020202020204" pitchFamily="34" charset="0"/>
              </a:rPr>
              <a:t>in the </a:t>
            </a:r>
            <a:r>
              <a:rPr lang="en-GB" sz="2400" b="1" dirty="0">
                <a:cs typeface="Arial" panose="020B0604020202020204" pitchFamily="34" charset="0"/>
              </a:rPr>
              <a:t>loss</a:t>
            </a:r>
            <a:r>
              <a:rPr lang="en-GB" sz="2400" dirty="0">
                <a:cs typeface="Arial" panose="020B0604020202020204" pitchFamily="34" charset="0"/>
              </a:rPr>
              <a:t> function.</a:t>
            </a:r>
          </a:p>
          <a:p>
            <a:r>
              <a:rPr lang="en-GB" sz="2400" dirty="0">
                <a:cs typeface="Arial" panose="020B0604020202020204" pitchFamily="34" charset="0"/>
              </a:rPr>
              <a:t>For example, Goodfellow (Goodfellow, I.J. et al., Deep Learning, MIT Press) defines it as “</a:t>
            </a:r>
            <a:r>
              <a:rPr lang="en-GB" sz="2400" i="1" dirty="0">
                <a:cs typeface="Arial" panose="020B0604020202020204" pitchFamily="34" charset="0"/>
              </a:rPr>
              <a:t>any modification we make to a learning algorithm that is intended to reduce its test error but not its training error.</a:t>
            </a:r>
            <a:r>
              <a:rPr lang="en-GB" sz="2400" dirty="0">
                <a:cs typeface="Arial" panose="020B0604020202020204" pitchFamily="34" charset="0"/>
              </a:rPr>
              <a:t>” </a:t>
            </a:r>
          </a:p>
          <a:p>
            <a:r>
              <a:rPr lang="en-GB" sz="2400" dirty="0" err="1">
                <a:cs typeface="Arial" panose="020B0604020202020204" pitchFamily="34" charset="0"/>
              </a:rPr>
              <a:t>Kukačka</a:t>
            </a:r>
            <a:r>
              <a:rPr lang="en-GB" sz="2400" dirty="0">
                <a:cs typeface="Arial" panose="020B0604020202020204" pitchFamily="34" charset="0"/>
              </a:rPr>
              <a:t> generalizes the term even more and provides the definition: “</a:t>
            </a:r>
            <a:r>
              <a:rPr lang="en-GB" sz="2400" b="1" dirty="0">
                <a:cs typeface="Arial" panose="020B0604020202020204" pitchFamily="34" charset="0"/>
              </a:rPr>
              <a:t>Regularization</a:t>
            </a:r>
            <a:r>
              <a:rPr lang="en-GB" sz="2400" dirty="0">
                <a:cs typeface="Arial" panose="020B0604020202020204" pitchFamily="34" charset="0"/>
              </a:rPr>
              <a:t> is any supplementary </a:t>
            </a:r>
            <a:r>
              <a:rPr lang="en-GB" sz="2400" b="1" dirty="0">
                <a:cs typeface="Arial" panose="020B0604020202020204" pitchFamily="34" charset="0"/>
              </a:rPr>
              <a:t>technique</a:t>
            </a:r>
            <a:r>
              <a:rPr lang="en-GB" sz="2400" dirty="0">
                <a:cs typeface="Arial" panose="020B0604020202020204" pitchFamily="34" charset="0"/>
              </a:rPr>
              <a:t> that aims at making the model </a:t>
            </a:r>
            <a:r>
              <a:rPr lang="en-GB" sz="2400" b="1" dirty="0">
                <a:cs typeface="Arial" panose="020B0604020202020204" pitchFamily="34" charset="0"/>
              </a:rPr>
              <a:t>generalize better</a:t>
            </a:r>
            <a:r>
              <a:rPr lang="en-GB" sz="2400" dirty="0">
                <a:cs typeface="Arial" panose="020B0604020202020204" pitchFamily="34" charset="0"/>
              </a:rPr>
              <a:t>, i.e. produce better results on the test set.” </a:t>
            </a:r>
          </a:p>
          <a:p>
            <a:endParaRPr lang="en-GB" sz="2400" dirty="0">
              <a:cs typeface="Arial" panose="020B0604020202020204" pitchFamily="34" charset="0"/>
            </a:endParaRPr>
          </a:p>
          <a:p>
            <a:endParaRPr lang="en-GB" sz="2400" dirty="0">
              <a:cs typeface="Arial" panose="020B0604020202020204" pitchFamily="34" charset="0"/>
            </a:endParaRPr>
          </a:p>
          <a:p>
            <a:endParaRPr lang="en-GB" sz="3600" dirty="0">
              <a:cs typeface="Arial" panose="020B0604020202020204" pitchFamily="34" charset="0"/>
            </a:endParaRPr>
          </a:p>
        </p:txBody>
      </p:sp>
    </p:spTree>
    <p:extLst>
      <p:ext uri="{BB962C8B-B14F-4D97-AF65-F5344CB8AC3E}">
        <p14:creationId xmlns:p14="http://schemas.microsoft.com/office/powerpoint/2010/main" val="39850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65746-5CE5-9FCB-178D-FAA8A80BAF41}"/>
              </a:ext>
            </a:extLst>
          </p:cNvPr>
          <p:cNvSpPr>
            <a:spLocks noGrp="1"/>
          </p:cNvSpPr>
          <p:nvPr>
            <p:ph type="title"/>
          </p:nvPr>
        </p:nvSpPr>
        <p:spPr>
          <a:xfrm>
            <a:off x="381000" y="279399"/>
            <a:ext cx="10515600" cy="803275"/>
          </a:xfrm>
        </p:spPr>
        <p:txBody>
          <a:bodyPr/>
          <a:lstStyle/>
          <a:p>
            <a:r>
              <a:rPr lang="en-CH" dirty="0"/>
              <a:t>Regularisation – a definition</a:t>
            </a:r>
          </a:p>
        </p:txBody>
      </p:sp>
      <p:sp>
        <p:nvSpPr>
          <p:cNvPr id="3" name="Content Placeholder 2">
            <a:extLst>
              <a:ext uri="{FF2B5EF4-FFF2-40B4-BE49-F238E27FC236}">
                <a16:creationId xmlns:a16="http://schemas.microsoft.com/office/drawing/2014/main" id="{03B5EA74-65CE-5BB0-EDB3-8DF673244315}"/>
              </a:ext>
            </a:extLst>
          </p:cNvPr>
          <p:cNvSpPr>
            <a:spLocks noGrp="1"/>
          </p:cNvSpPr>
          <p:nvPr>
            <p:ph idx="1"/>
          </p:nvPr>
        </p:nvSpPr>
        <p:spPr>
          <a:xfrm>
            <a:off x="838200" y="1447800"/>
            <a:ext cx="10515600" cy="4919663"/>
          </a:xfrm>
        </p:spPr>
        <p:txBody>
          <a:bodyPr>
            <a:normAutofit/>
          </a:bodyPr>
          <a:lstStyle/>
          <a:p>
            <a:r>
              <a:rPr lang="en-GB" dirty="0">
                <a:cs typeface="Arial" panose="020B0604020202020204" pitchFamily="34" charset="0"/>
              </a:rPr>
              <a:t>You may also have heard or read the claim that regularization has been </a:t>
            </a:r>
            <a:r>
              <a:rPr lang="en-GB" b="1" dirty="0">
                <a:cs typeface="Arial" panose="020B0604020202020204" pitchFamily="34" charset="0"/>
              </a:rPr>
              <a:t>developed to fight overfitting</a:t>
            </a:r>
            <a:r>
              <a:rPr lang="en-GB" dirty="0">
                <a:cs typeface="Arial" panose="020B0604020202020204" pitchFamily="34" charset="0"/>
              </a:rPr>
              <a:t>. This is also a way of understanding it. Remember, a model that is overfitting the training dataset is not generalizing well to new data. This definition is also in line with all the others. </a:t>
            </a:r>
          </a:p>
          <a:p>
            <a:r>
              <a:rPr lang="en-GB" dirty="0" err="1">
                <a:cs typeface="Arial" panose="020B0604020202020204" pitchFamily="34" charset="0"/>
              </a:rPr>
              <a:t>Kukačka</a:t>
            </a:r>
            <a:r>
              <a:rPr lang="en-GB" dirty="0">
                <a:cs typeface="Arial" panose="020B0604020202020204" pitchFamily="34" charset="0"/>
              </a:rPr>
              <a:t>, in his review paper, lists </a:t>
            </a:r>
            <a:r>
              <a:rPr lang="en-GB" b="1" dirty="0">
                <a:cs typeface="Arial" panose="020B0604020202020204" pitchFamily="34" charset="0"/>
              </a:rPr>
              <a:t>58 different regularization methods</a:t>
            </a:r>
            <a:r>
              <a:rPr lang="en-GB" dirty="0">
                <a:cs typeface="Arial" panose="020B0604020202020204" pitchFamily="34" charset="0"/>
              </a:rPr>
              <a:t>. It’s important to understand that with his general definition, SGD (Stochastic Gradient Descent) is also considered a regularization method, something that not everyone agrees on. </a:t>
            </a:r>
          </a:p>
          <a:p>
            <a:endParaRPr lang="en-GB" dirty="0">
              <a:cs typeface="Arial" panose="020B0604020202020204" pitchFamily="34" charset="0"/>
            </a:endParaRPr>
          </a:p>
          <a:p>
            <a:endParaRPr lang="en-GB" dirty="0">
              <a:cs typeface="Arial" panose="020B0604020202020204" pitchFamily="34" charset="0"/>
            </a:endParaRPr>
          </a:p>
          <a:p>
            <a:endParaRPr lang="en-GB" sz="4000" dirty="0">
              <a:cs typeface="Arial" panose="020B0604020202020204" pitchFamily="34" charset="0"/>
            </a:endParaRPr>
          </a:p>
        </p:txBody>
      </p:sp>
    </p:spTree>
    <p:extLst>
      <p:ext uri="{BB962C8B-B14F-4D97-AF65-F5344CB8AC3E}">
        <p14:creationId xmlns:p14="http://schemas.microsoft.com/office/powerpoint/2010/main" val="242604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1803-A539-ABF2-FB7D-293C270D50F2}"/>
              </a:ext>
            </a:extLst>
          </p:cNvPr>
          <p:cNvSpPr>
            <a:spLocks noGrp="1"/>
          </p:cNvSpPr>
          <p:nvPr>
            <p:ph type="title"/>
          </p:nvPr>
        </p:nvSpPr>
        <p:spPr/>
        <p:txBody>
          <a:bodyPr/>
          <a:lstStyle/>
          <a:p>
            <a:r>
              <a:rPr lang="en-CH" dirty="0"/>
              <a:t>Network Complexity</a:t>
            </a:r>
          </a:p>
        </p:txBody>
      </p:sp>
      <p:sp>
        <p:nvSpPr>
          <p:cNvPr id="3" name="Text Placeholder 2">
            <a:extLst>
              <a:ext uri="{FF2B5EF4-FFF2-40B4-BE49-F238E27FC236}">
                <a16:creationId xmlns:a16="http://schemas.microsoft.com/office/drawing/2014/main" id="{492B1E39-BB15-25E8-BA77-2A4674948543}"/>
              </a:ext>
            </a:extLst>
          </p:cNvPr>
          <p:cNvSpPr>
            <a:spLocks noGrp="1"/>
          </p:cNvSpPr>
          <p:nvPr>
            <p:ph type="body" idx="1"/>
          </p:nvPr>
        </p:nvSpPr>
        <p:spPr/>
        <p:txBody>
          <a:bodyPr/>
          <a:lstStyle/>
          <a:p>
            <a:r>
              <a:rPr lang="en-CH" dirty="0"/>
              <a:t>A small detour</a:t>
            </a:r>
          </a:p>
        </p:txBody>
      </p:sp>
    </p:spTree>
    <p:extLst>
      <p:ext uri="{BB962C8B-B14F-4D97-AF65-F5344CB8AC3E}">
        <p14:creationId xmlns:p14="http://schemas.microsoft.com/office/powerpoint/2010/main" val="295877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FD3A-663F-EE5F-65DD-BAB0B19FA5A9}"/>
              </a:ext>
            </a:extLst>
          </p:cNvPr>
          <p:cNvSpPr>
            <a:spLocks noGrp="1"/>
          </p:cNvSpPr>
          <p:nvPr>
            <p:ph type="title"/>
          </p:nvPr>
        </p:nvSpPr>
        <p:spPr>
          <a:xfrm>
            <a:off x="838200" y="241299"/>
            <a:ext cx="10515600" cy="879475"/>
          </a:xfrm>
        </p:spPr>
        <p:txBody>
          <a:bodyPr/>
          <a:lstStyle/>
          <a:p>
            <a:r>
              <a:rPr lang="en-CH" dirty="0"/>
              <a:t>Network complexity and regularisation</a:t>
            </a:r>
          </a:p>
        </p:txBody>
      </p:sp>
      <p:sp>
        <p:nvSpPr>
          <p:cNvPr id="3" name="Content Placeholder 2">
            <a:extLst>
              <a:ext uri="{FF2B5EF4-FFF2-40B4-BE49-F238E27FC236}">
                <a16:creationId xmlns:a16="http://schemas.microsoft.com/office/drawing/2014/main" id="{86F92547-3BB4-A12A-671B-B962158B756D}"/>
              </a:ext>
            </a:extLst>
          </p:cNvPr>
          <p:cNvSpPr>
            <a:spLocks noGrp="1"/>
          </p:cNvSpPr>
          <p:nvPr>
            <p:ph idx="1"/>
          </p:nvPr>
        </p:nvSpPr>
        <p:spPr>
          <a:xfrm>
            <a:off x="838200" y="1460500"/>
            <a:ext cx="10515600" cy="4716463"/>
          </a:xfrm>
        </p:spPr>
        <p:txBody>
          <a:bodyPr>
            <a:normAutofit/>
          </a:bodyPr>
          <a:lstStyle/>
          <a:p>
            <a:r>
              <a:rPr lang="en-CH" dirty="0"/>
              <a:t>It is easy to ready that “</a:t>
            </a:r>
            <a:r>
              <a:rPr lang="en-GB" dirty="0"/>
              <a:t>with regularization you want to reduce network complexity.”</a:t>
            </a:r>
          </a:p>
          <a:p>
            <a:r>
              <a:rPr lang="en-GB" dirty="0"/>
              <a:t>But what are we referring to really?</a:t>
            </a:r>
          </a:p>
          <a:p>
            <a:r>
              <a:rPr lang="en-GB" b="1" dirty="0"/>
              <a:t>It is very difficult to give a definition of network complexity</a:t>
            </a:r>
            <a:r>
              <a:rPr lang="en-GB" dirty="0"/>
              <a:t>, so much that nobody does it, actually! </a:t>
            </a:r>
          </a:p>
          <a:p>
            <a:r>
              <a:rPr lang="en-CH" dirty="0"/>
              <a:t>Using the number of parameters for this is not working, as we will see later in this lecture. </a:t>
            </a:r>
          </a:p>
          <a:p>
            <a:endParaRPr lang="en-CH" dirty="0"/>
          </a:p>
          <a:p>
            <a:pPr marL="0" indent="0" algn="ctr">
              <a:buNone/>
            </a:pPr>
            <a:r>
              <a:rPr lang="en-CH" b="1" dirty="0"/>
              <a:t>Bottom line: be careful when talking about network complexity.</a:t>
            </a:r>
          </a:p>
        </p:txBody>
      </p:sp>
    </p:spTree>
    <p:extLst>
      <p:ext uri="{BB962C8B-B14F-4D97-AF65-F5344CB8AC3E}">
        <p14:creationId xmlns:p14="http://schemas.microsoft.com/office/powerpoint/2010/main" val="2071718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D8C11AF2-29AC-2BF0-A3B5-4640A818F5FB}"/>
                  </a:ext>
                </a:extLst>
              </p:cNvPr>
              <p:cNvSpPr>
                <a:spLocks noGrp="1"/>
              </p:cNvSpPr>
              <p:nvPr>
                <p:ph type="title"/>
              </p:nvPr>
            </p:nvSpPr>
            <p:spPr/>
            <p:txBody>
              <a:bodyPr/>
              <a:lstStyle/>
              <a:p>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en-CH" i="1" smtClean="0">
                            <a:latin typeface="Cambria Math" panose="02040503050406030204" pitchFamily="18" charset="0"/>
                            <a:ea typeface="Cambria Math" panose="02040503050406030204" pitchFamily="18" charset="0"/>
                          </a:rPr>
                          <m:t>ℓ</m:t>
                        </m:r>
                      </m:e>
                      <m:sub>
                        <m:r>
                          <a:rPr lang="de-DE" b="0" i="1" smtClean="0">
                            <a:latin typeface="Cambria Math" panose="02040503050406030204" pitchFamily="18" charset="0"/>
                            <a:ea typeface="Cambria Math" panose="02040503050406030204" pitchFamily="18" charset="0"/>
                          </a:rPr>
                          <m:t>𝑝</m:t>
                        </m:r>
                      </m:sub>
                    </m:sSub>
                  </m:oMath>
                </a14:m>
                <a:r>
                  <a:rPr lang="en-CH" dirty="0"/>
                  <a:t> norm</a:t>
                </a:r>
              </a:p>
            </p:txBody>
          </p:sp>
        </mc:Choice>
        <mc:Fallback>
          <p:sp>
            <p:nvSpPr>
              <p:cNvPr id="2" name="Title 1">
                <a:extLst>
                  <a:ext uri="{FF2B5EF4-FFF2-40B4-BE49-F238E27FC236}">
                    <a16:creationId xmlns:a16="http://schemas.microsoft.com/office/drawing/2014/main" id="{D8C11AF2-29AC-2BF0-A3B5-4640A818F5FB}"/>
                  </a:ext>
                </a:extLst>
              </p:cNvPr>
              <p:cNvSpPr>
                <a:spLocks noGrp="1" noRot="1" noChangeAspect="1" noMove="1" noResize="1" noEditPoints="1" noAdjustHandles="1" noChangeArrowheads="1" noChangeShapeType="1" noTextEdit="1"/>
              </p:cNvSpPr>
              <p:nvPr>
                <p:ph type="title"/>
              </p:nvPr>
            </p:nvSpPr>
            <p:spPr>
              <a:blipFill>
                <a:blip r:embed="rId2"/>
                <a:stretch>
                  <a:fillRect l="-1689" b="-11504"/>
                </a:stretch>
              </a:blipFill>
            </p:spPr>
            <p:txBody>
              <a:bodyPr/>
              <a:lstStyle/>
              <a:p>
                <a:r>
                  <a:rPr lang="en-CH">
                    <a:noFill/>
                  </a:rPr>
                  <a:t> </a:t>
                </a:r>
              </a:p>
            </p:txBody>
          </p:sp>
        </mc:Fallback>
      </mc:AlternateContent>
      <p:sp>
        <p:nvSpPr>
          <p:cNvPr id="3" name="Text Placeholder 2">
            <a:extLst>
              <a:ext uri="{FF2B5EF4-FFF2-40B4-BE49-F238E27FC236}">
                <a16:creationId xmlns:a16="http://schemas.microsoft.com/office/drawing/2014/main" id="{B58A43DE-7EC4-A28E-DD2E-B87A045EBC0A}"/>
              </a:ext>
            </a:extLst>
          </p:cNvPr>
          <p:cNvSpPr>
            <a:spLocks noGrp="1"/>
          </p:cNvSpPr>
          <p:nvPr>
            <p:ph type="body" idx="1"/>
          </p:nvPr>
        </p:nvSpPr>
        <p:spPr/>
        <p:txBody>
          <a:bodyPr/>
          <a:lstStyle/>
          <a:p>
            <a:r>
              <a:rPr lang="en-CH" dirty="0"/>
              <a:t>A mathemtical detour</a:t>
            </a:r>
          </a:p>
        </p:txBody>
      </p:sp>
    </p:spTree>
    <p:extLst>
      <p:ext uri="{BB962C8B-B14F-4D97-AF65-F5344CB8AC3E}">
        <p14:creationId xmlns:p14="http://schemas.microsoft.com/office/powerpoint/2010/main" val="994359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53CD753F-A436-A5ED-C2D9-1905761B3E37}"/>
                  </a:ext>
                </a:extLst>
              </p:cNvPr>
              <p:cNvSpPr>
                <a:spLocks noGrp="1"/>
              </p:cNvSpPr>
              <p:nvPr>
                <p:ph type="title"/>
              </p:nvPr>
            </p:nvSpPr>
            <p:spPr/>
            <p:txBody>
              <a:bodyPr/>
              <a:lstStyle/>
              <a:p>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en-CH" i="1" smtClean="0">
                            <a:latin typeface="Cambria Math" panose="02040503050406030204" pitchFamily="18" charset="0"/>
                            <a:ea typeface="Cambria Math" panose="02040503050406030204" pitchFamily="18" charset="0"/>
                          </a:rPr>
                          <m:t>ℓ</m:t>
                        </m:r>
                      </m:e>
                      <m:sub>
                        <m:r>
                          <a:rPr lang="de-DE" b="0" i="1" smtClean="0">
                            <a:latin typeface="Cambria Math" panose="02040503050406030204" pitchFamily="18" charset="0"/>
                            <a:ea typeface="Cambria Math" panose="02040503050406030204" pitchFamily="18" charset="0"/>
                          </a:rPr>
                          <m:t>𝑝</m:t>
                        </m:r>
                      </m:sub>
                    </m:sSub>
                  </m:oMath>
                </a14:m>
                <a:r>
                  <a:rPr lang="en-CH" dirty="0"/>
                  <a:t> norm – a definition</a:t>
                </a:r>
              </a:p>
            </p:txBody>
          </p:sp>
        </mc:Choice>
        <mc:Fallback>
          <p:sp>
            <p:nvSpPr>
              <p:cNvPr id="2" name="Title 1">
                <a:extLst>
                  <a:ext uri="{FF2B5EF4-FFF2-40B4-BE49-F238E27FC236}">
                    <a16:creationId xmlns:a16="http://schemas.microsoft.com/office/drawing/2014/main" id="{53CD753F-A436-A5ED-C2D9-1905761B3E37}"/>
                  </a:ext>
                </a:extLst>
              </p:cNvPr>
              <p:cNvSpPr>
                <a:spLocks noGrp="1" noRot="1" noChangeAspect="1" noMove="1" noResize="1" noEditPoints="1" noAdjustHandles="1" noChangeArrowheads="1" noChangeShapeType="1" noTextEdit="1"/>
              </p:cNvSpPr>
              <p:nvPr>
                <p:ph type="title"/>
              </p:nvPr>
            </p:nvSpPr>
            <p:spPr>
              <a:blipFill>
                <a:blip r:embed="rId2"/>
                <a:stretch>
                  <a:fillRect l="-1086"/>
                </a:stretch>
              </a:blipFill>
            </p:spPr>
            <p:txBody>
              <a:bodyPr/>
              <a:lstStyle/>
              <a:p>
                <a:r>
                  <a:rPr lang="en-CH">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6DEDF2-0D0D-3C83-E503-0D36AB84D569}"/>
                  </a:ext>
                </a:extLst>
              </p:cNvPr>
              <p:cNvSpPr>
                <a:spLocks noGrp="1"/>
              </p:cNvSpPr>
              <p:nvPr>
                <p:ph idx="1"/>
              </p:nvPr>
            </p:nvSpPr>
            <p:spPr>
              <a:xfrm>
                <a:off x="838199" y="2141537"/>
                <a:ext cx="10515600" cy="4351338"/>
              </a:xfrm>
            </p:spPr>
            <p:txBody>
              <a:bodyPr/>
              <a:lstStyle/>
              <a:p>
                <a:pPr marL="0" indent="0">
                  <a:buNone/>
                </a:pPr>
                <a:r>
                  <a:rPr lang="en-CH" dirty="0"/>
                  <a:t>We define the </a:t>
                </a:r>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en-CH" i="1" smtClean="0">
                            <a:latin typeface="Cambria Math" panose="02040503050406030204" pitchFamily="18" charset="0"/>
                            <a:ea typeface="Cambria Math" panose="02040503050406030204" pitchFamily="18" charset="0"/>
                          </a:rPr>
                          <m:t>ℓ</m:t>
                        </m:r>
                      </m:e>
                      <m:sub>
                        <m:r>
                          <a:rPr lang="de-DE" b="0" i="1" smtClean="0">
                            <a:latin typeface="Cambria Math" panose="02040503050406030204" pitchFamily="18" charset="0"/>
                            <a:ea typeface="Cambria Math" panose="02040503050406030204" pitchFamily="18" charset="0"/>
                          </a:rPr>
                          <m:t>𝑝</m:t>
                        </m:r>
                      </m:sub>
                    </m:sSub>
                  </m:oMath>
                </a14:m>
                <a:r>
                  <a:rPr lang="en-CH" dirty="0"/>
                  <a:t> norm of a vector </a:t>
                </a:r>
                <a14:m>
                  <m:oMath xmlns:m="http://schemas.openxmlformats.org/officeDocument/2006/math">
                    <m:r>
                      <a:rPr lang="de-DE" b="1" i="1" smtClean="0">
                        <a:latin typeface="Cambria Math" panose="02040503050406030204" pitchFamily="18" charset="0"/>
                        <a:ea typeface="Cambria Math" panose="02040503050406030204" pitchFamily="18" charset="0"/>
                      </a:rPr>
                      <m:t>𝒙</m:t>
                    </m:r>
                  </m:oMath>
                </a14:m>
                <a:r>
                  <a:rPr lang="en-CH" dirty="0"/>
                  <a:t> with components </a:t>
                </a:r>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𝑥</m:t>
                        </m:r>
                      </m:e>
                      <m:sub>
                        <m:r>
                          <a:rPr lang="de-DE" b="0" i="1" smtClean="0">
                            <a:latin typeface="Cambria Math" panose="02040503050406030204" pitchFamily="18" charset="0"/>
                            <a:ea typeface="Cambria Math" panose="02040503050406030204" pitchFamily="18" charset="0"/>
                          </a:rPr>
                          <m:t>𝑖</m:t>
                        </m:r>
                      </m:sub>
                    </m:sSub>
                  </m:oMath>
                </a14:m>
                <a:r>
                  <a:rPr lang="en-CH" dirty="0"/>
                  <a:t> as</a:t>
                </a:r>
              </a:p>
              <a:p>
                <a:pPr marL="0" indent="0">
                  <a:buNone/>
                </a:pPr>
                <a:endParaRPr lang="en-CH" dirty="0"/>
              </a:p>
              <a:p>
                <a:pPr marL="0" indent="0">
                  <a:buNone/>
                </a:pPr>
                <a:endParaRPr lang="en-CH" dirty="0"/>
              </a:p>
              <a:p>
                <a:pPr marL="0" indent="0">
                  <a:buNone/>
                </a:pPr>
                <a:endParaRPr lang="en-CH" dirty="0"/>
              </a:p>
              <a:p>
                <a:pPr marL="0" indent="0">
                  <a:buNone/>
                </a:pPr>
                <a:r>
                  <a:rPr lang="en-GB" dirty="0"/>
                  <a:t>where the sum is performed over all components of the vector. </a:t>
                </a:r>
              </a:p>
              <a:p>
                <a:pPr marL="0" indent="0">
                  <a:buNone/>
                </a:pPr>
                <a:r>
                  <a:rPr lang="en-CH" dirty="0"/>
                  <a:t> </a:t>
                </a:r>
              </a:p>
            </p:txBody>
          </p:sp>
        </mc:Choice>
        <mc:Fallback>
          <p:sp>
            <p:nvSpPr>
              <p:cNvPr id="3" name="Content Placeholder 2">
                <a:extLst>
                  <a:ext uri="{FF2B5EF4-FFF2-40B4-BE49-F238E27FC236}">
                    <a16:creationId xmlns:a16="http://schemas.microsoft.com/office/drawing/2014/main" id="{DC6DEDF2-0D0D-3C83-E503-0D36AB84D569}"/>
                  </a:ext>
                </a:extLst>
              </p:cNvPr>
              <p:cNvSpPr>
                <a:spLocks noGrp="1" noRot="1" noChangeAspect="1" noMove="1" noResize="1" noEditPoints="1" noAdjustHandles="1" noChangeArrowheads="1" noChangeShapeType="1" noTextEdit="1"/>
              </p:cNvSpPr>
              <p:nvPr>
                <p:ph idx="1"/>
              </p:nvPr>
            </p:nvSpPr>
            <p:spPr>
              <a:xfrm>
                <a:off x="838199" y="2141537"/>
                <a:ext cx="10515600" cy="4351338"/>
              </a:xfrm>
              <a:blipFill>
                <a:blip r:embed="rId3"/>
                <a:stretch>
                  <a:fillRect l="-1086" t="-2326"/>
                </a:stretch>
              </a:blipFill>
            </p:spPr>
            <p:txBody>
              <a:bodyPr/>
              <a:lstStyle/>
              <a:p>
                <a:r>
                  <a:rPr lang="en-CH">
                    <a:noFill/>
                  </a:rPr>
                  <a:t> </a:t>
                </a:r>
              </a:p>
            </p:txBody>
          </p:sp>
        </mc:Fallback>
      </mc:AlternateContent>
      <p:pic>
        <p:nvPicPr>
          <p:cNvPr id="4" name="Picture 3">
            <a:extLst>
              <a:ext uri="{FF2B5EF4-FFF2-40B4-BE49-F238E27FC236}">
                <a16:creationId xmlns:a16="http://schemas.microsoft.com/office/drawing/2014/main" id="{9DD9AB5C-0048-6FAA-FEFF-D4BF1BA58243}"/>
              </a:ext>
            </a:extLst>
          </p:cNvPr>
          <p:cNvPicPr>
            <a:picLocks noChangeAspect="1"/>
          </p:cNvPicPr>
          <p:nvPr/>
        </p:nvPicPr>
        <p:blipFill>
          <a:blip r:embed="rId4"/>
          <a:stretch>
            <a:fillRect/>
          </a:stretch>
        </p:blipFill>
        <p:spPr>
          <a:xfrm>
            <a:off x="3898052" y="2730500"/>
            <a:ext cx="4395893" cy="1397000"/>
          </a:xfrm>
          <a:prstGeom prst="rect">
            <a:avLst/>
          </a:prstGeom>
        </p:spPr>
      </p:pic>
    </p:spTree>
    <p:extLst>
      <p:ext uri="{BB962C8B-B14F-4D97-AF65-F5344CB8AC3E}">
        <p14:creationId xmlns:p14="http://schemas.microsoft.com/office/powerpoint/2010/main" val="2115825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1251</Words>
  <Application>Microsoft Macintosh PowerPoint</Application>
  <PresentationFormat>Widescreen</PresentationFormat>
  <Paragraphs>119</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Cambria Math</vt:lpstr>
      <vt:lpstr>Office Theme</vt:lpstr>
      <vt:lpstr>Regularisation</vt:lpstr>
      <vt:lpstr>Problem formulation</vt:lpstr>
      <vt:lpstr>NOTE</vt:lpstr>
      <vt:lpstr>Regularisation – a definition</vt:lpstr>
      <vt:lpstr>Regularisation – a definition</vt:lpstr>
      <vt:lpstr>Network Complexity</vt:lpstr>
      <vt:lpstr>Network complexity and regularisation</vt:lpstr>
      <vt:lpstr>ℓ_p norm</vt:lpstr>
      <vt:lpstr>ℓ_p norm – a definition</vt:lpstr>
      <vt:lpstr>ℓ_2 Regularisation</vt:lpstr>
      <vt:lpstr>ℓ_2 Regularisation</vt:lpstr>
      <vt:lpstr>ℓ_2 Regularisation</vt:lpstr>
      <vt:lpstr>Again about network complexity</vt:lpstr>
      <vt:lpstr>Again about network complexity</vt:lpstr>
      <vt:lpstr>How to choose λ</vt:lpstr>
      <vt:lpstr>How to choose λ</vt:lpstr>
      <vt:lpstr>ℓ_1 Regularisation</vt:lpstr>
      <vt:lpstr>Weights going to zero</vt:lpstr>
      <vt:lpstr>Weights going to zero</vt:lpstr>
      <vt:lpstr>Weights going to zero – a mathematical explanation</vt:lpstr>
      <vt:lpstr>Weights going to zero – a mathematical explanation</vt:lpstr>
      <vt:lpstr>Weights going to zero – a mathematical explanation</vt:lpstr>
      <vt:lpstr>Dropout</vt:lpstr>
      <vt:lpstr>Dropout – the main idea</vt:lpstr>
      <vt:lpstr>Dropout the main idea</vt:lpstr>
      <vt:lpstr>Dropout the main idea</vt:lpstr>
      <vt:lpstr>Dropout the main idea</vt:lpstr>
      <vt:lpstr>Dropout – a warning</vt:lpstr>
      <vt:lpstr>Early stopping</vt:lpstr>
      <vt:lpstr>Early Stopping</vt:lpstr>
      <vt:lpstr>Early Stopping</vt:lpstr>
      <vt:lpstr>Early Stopping</vt:lpstr>
      <vt:lpstr>Additional Methods</vt:lpstr>
      <vt:lpstr>Additional Methods</vt:lpstr>
      <vt:lpstr>Additional Methods</vt:lpstr>
      <vt:lpstr>Warning for TensorFlow</vt:lpstr>
      <vt:lpstr>Warning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Michelucci Umberto HSLU I</dc:creator>
  <cp:lastModifiedBy>Michelucci Umberto HSLU I</cp:lastModifiedBy>
  <cp:revision>144</cp:revision>
  <dcterms:created xsi:type="dcterms:W3CDTF">2024-01-03T20:40:50Z</dcterms:created>
  <dcterms:modified xsi:type="dcterms:W3CDTF">2024-01-10T15:41:44Z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b0afbd-3cf7-4707-aee4-8dc9d855de29_Enabled">
    <vt:lpwstr>true</vt:lpwstr>
  </property>
  <property fmtid="{D5CDD505-2E9C-101B-9397-08002B2CF9AE}" pid="3" name="MSIP_Label_e8b0afbd-3cf7-4707-aee4-8dc9d855de29_SetDate">
    <vt:lpwstr>2024-01-03T20:41:04Z</vt:lpwstr>
  </property>
  <property fmtid="{D5CDD505-2E9C-101B-9397-08002B2CF9AE}" pid="4" name="MSIP_Label_e8b0afbd-3cf7-4707-aee4-8dc9d855de29_Method">
    <vt:lpwstr>Standard</vt:lpwstr>
  </property>
  <property fmtid="{D5CDD505-2E9C-101B-9397-08002B2CF9AE}" pid="5" name="MSIP_Label_e8b0afbd-3cf7-4707-aee4-8dc9d855de29_Name">
    <vt:lpwstr>intern</vt:lpwstr>
  </property>
  <property fmtid="{D5CDD505-2E9C-101B-9397-08002B2CF9AE}" pid="6" name="MSIP_Label_e8b0afbd-3cf7-4707-aee4-8dc9d855de29_SiteId">
    <vt:lpwstr>75a34008-d7d1-4924-8e78-31fea86f6e68</vt:lpwstr>
  </property>
  <property fmtid="{D5CDD505-2E9C-101B-9397-08002B2CF9AE}" pid="7" name="MSIP_Label_e8b0afbd-3cf7-4707-aee4-8dc9d855de29_ActionId">
    <vt:lpwstr>e42a6ed7-355c-4564-8bfe-cbc466c65b5c</vt:lpwstr>
  </property>
  <property fmtid="{D5CDD505-2E9C-101B-9397-08002B2CF9AE}" pid="8" name="MSIP_Label_e8b0afbd-3cf7-4707-aee4-8dc9d855de29_ContentBits">
    <vt:lpwstr>0</vt:lpwstr>
  </property>
</Properties>
</file>