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/>
    <p:restoredTop sz="94658"/>
  </p:normalViewPr>
  <p:slideViewPr>
    <p:cSldViewPr snapToGrid="0">
      <p:cViewPr varScale="1">
        <p:scale>
          <a:sx n="120" d="100"/>
          <a:sy n="120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9EEF3-4CFA-F247-8EE7-285B1F73561D}" type="datetimeFigureOut">
              <a:rPr lang="en-CH" smtClean="0"/>
              <a:t>24.08.2025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FBA4-FEE1-4B4C-B45A-935188E3049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46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5FBA4-FEE1-4B4C-B45A-935188E30490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2552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75FBA4-FEE1-4B4C-B45A-935188E30490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2286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C205-02B8-3B8E-783E-2349CE273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57144-F9F9-8B43-CDDD-1EDF6CA98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5F1AE-4ECC-BD0C-A3C4-F71BFCCC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24.08.2025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DF599-5C71-49DD-56B3-1C2FB14E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© Umberto Michelucci, umberto.michelucci@hslu.ch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4C20D-4299-CF6B-01D0-84B9C16B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345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8EC0-A8C4-E5AB-895A-3A3DD58A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9DBDA-5D79-F841-7FDB-596CE31C1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905FB-DCB8-A990-1CB1-39B072C3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24.08.2025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08DE5-B935-4679-94C4-963D5239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E49AA-1965-8785-5E78-EA616025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689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79552-F4D2-39F4-5BD0-BAB9C29FA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6E521-31A8-200C-5D46-884A15FA8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14FF9-8546-0B11-CF6A-A63EBE8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24.08.2025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EF93F-8F07-F7A3-300F-45A85BEC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BC31E-9B10-4E4A-CD86-A4B69076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379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BB75-6C0B-2ADA-2EF3-92641AB2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1E1FD-D68E-0688-6350-CD1691355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3A10-BC7F-BE52-E8CE-CDD12425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24.08.2025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D5CE4-6741-21BC-997D-FF04DC41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F5994-D4A4-3823-E5BA-A47D3ED5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589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752B-8860-1A7F-6789-CB99FDDB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F923A-F950-39E9-6E33-C6BAC0645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74E80-65EC-178C-52AF-F39D6DD5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24.08.2025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7DEDC-A6D2-6CAB-4E85-DC57F062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© Umberto Michelucci, umberto.michelucci@hslu.ch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EBB2A-5B45-3DC0-349C-57C25C63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1727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B256-D353-CBAE-1BFE-C9367FF7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897F-83EA-542B-E8C7-E7B020E06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B1449-F457-AD18-164B-9EEDBFB81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E55B2-14CC-6006-B7C7-F939F00B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24.08.2025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D6883-3BE6-6F81-58F3-E56A995D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© Umberto Michelucci, umberto.michelucci@hslu.ch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277D2-AFBE-7255-FC98-2ED58B81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108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1945-CCDF-BC90-3EC9-2919906B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F34B5-537A-6F4F-08FB-0B14E7694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E9C7A-36A9-359A-469F-167E5A4DA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8028E-AEAA-0100-E29E-C71A330CE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C71B4-03B5-ED53-F189-2E06EEB59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AAFC40-4A19-A4B1-B6B7-C71B9815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24.08.2025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E732A-3F4D-DAFD-1461-3CDEB1E9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© Umberto Michelucci, umberto.michelucci@hslu.ch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22304-F76D-C712-E80A-D2774458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745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0ACE-4832-C4BC-4579-F7C81B4D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95FD8-04DD-3957-5F51-85C32F68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24.08.2025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FDD2C-D453-388F-3E27-2480AD8A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 dirty="0"/>
              <a:t>© Umberto Michelucci, umberto.michelucci@hslu.ch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A6539-571E-236A-716C-7DDE5A5B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1382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619BEC-762B-BD6A-7680-270605F0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24.08.2025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05704-C7C0-4B1A-84DD-D98BFA90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E847B-8C9B-320D-8205-CD4D9852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66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DCD6-0C2D-D75E-8522-EC56E68A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E3ECF-C56E-6E81-8D58-3A040F48F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13F48-053B-32B7-B7B4-F923BA643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946E3-DC38-5592-8958-EB75FEE7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24.08.2025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8DECC-44AC-9935-4D3B-A51DD293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DFD32-B039-CF42-3736-B63BBE0A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59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A93B-C552-0D75-A14D-CF5EAB08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207BB-F1E2-610B-A06A-54D115184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B2541-43D4-8299-EA33-CDB148F0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AB6B1-AEA3-7166-6241-789C653F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0644-07C5-794D-BED3-01774025CA20}" type="datetimeFigureOut">
              <a:rPr lang="en-CH" smtClean="0"/>
              <a:t>24.08.2025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5B921-D465-D69E-E503-329914F2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C3743-9766-7CF5-DE45-24BE340B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0C212-4161-9C4C-89F7-B174151C201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74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10399-FD29-D68F-4204-81A2FC25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87265-0D6D-72A1-E5DC-810B0CB9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52ABD-876D-C0D7-25C6-74D47D004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6060644-07C5-794D-BED3-01774025CA20}" type="datetimeFigureOut">
              <a:rPr lang="en-CH" smtClean="0"/>
              <a:pPr/>
              <a:t>24.08.2025</a:t>
            </a:fld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238D4-16DD-1FF1-0CC9-48788E46E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CH" dirty="0"/>
              <a:t>© Umberto Michelucci, umberto.michelucci@hslu.ch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31788-F26C-079D-877B-3FFCD1538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6A0C212-4161-9C4C-89F7-B174151C2015}" type="slidenum">
              <a:rPr lang="en-CH" smtClean="0"/>
              <a:pPr/>
              <a:t>‹#›</a:t>
            </a:fld>
            <a:endParaRPr lang="en-CH" dirty="0"/>
          </a:p>
        </p:txBody>
      </p:sp>
      <p:pic>
        <p:nvPicPr>
          <p:cNvPr id="7" name="Picture 2" descr="Download HSLU Hochschule Luzern 2022 Logo PNG and Vector (PDF, SVG, Ai,  EPS) Free">
            <a:extLst>
              <a:ext uri="{FF2B5EF4-FFF2-40B4-BE49-F238E27FC236}">
                <a16:creationId xmlns:a16="http://schemas.microsoft.com/office/drawing/2014/main" id="{D8B2F0D5-9768-8496-5A9A-6843DB871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97" b="32797"/>
          <a:stretch/>
        </p:blipFill>
        <p:spPr bwMode="auto">
          <a:xfrm>
            <a:off x="9939130" y="23554"/>
            <a:ext cx="2252870" cy="58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8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mberto.michelucci@hslu.c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5C16-15DF-8306-A1FB-DE9F0F14F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Computer Vision Block Week -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1174B-9EDA-80CD-F816-A7235198F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H" dirty="0">
              <a:cs typeface="Arial" panose="020B0604020202020204" pitchFamily="34" charset="0"/>
            </a:endParaRPr>
          </a:p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Prof. Dr. Umberto Michelucci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u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mberto.michelucci@hslu.ch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533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A085-FC94-BFEE-BEBE-F44AD298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E7E63-AF84-D64F-BBF3-36E298D48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Project Proposal by Sunday 31.08.2025 midnight.</a:t>
            </a:r>
          </a:p>
          <a:p>
            <a:r>
              <a:rPr lang="en-CH" dirty="0"/>
              <a:t>Final Presentation – will be decided later, but it will be around October/November according to your availability (it will be online).</a:t>
            </a:r>
          </a:p>
        </p:txBody>
      </p:sp>
    </p:spTree>
    <p:extLst>
      <p:ext uri="{BB962C8B-B14F-4D97-AF65-F5344CB8AC3E}">
        <p14:creationId xmlns:p14="http://schemas.microsoft.com/office/powerpoint/2010/main" val="134306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728B3-5C3E-5B2A-FF12-13BFF5754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134E-6D42-F033-01D4-4291CCBA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Agenda 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8775-DCF3-12EA-E04D-104F24279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Motivation</a:t>
            </a:r>
          </a:p>
          <a:p>
            <a:r>
              <a:rPr lang="en-GB" dirty="0" err="1"/>
              <a:t>Color</a:t>
            </a:r>
            <a:r>
              <a:rPr lang="en-GB" dirty="0"/>
              <a:t> Theory</a:t>
            </a:r>
          </a:p>
          <a:p>
            <a:r>
              <a:rPr lang="en-GB" dirty="0"/>
              <a:t>Image Formats</a:t>
            </a:r>
          </a:p>
          <a:p>
            <a:r>
              <a:rPr lang="en-GB" dirty="0"/>
              <a:t>Image Compression</a:t>
            </a:r>
          </a:p>
          <a:p>
            <a:r>
              <a:rPr lang="en-GB" dirty="0"/>
              <a:t>Python and tools</a:t>
            </a:r>
          </a:p>
          <a:p>
            <a:r>
              <a:rPr lang="en-GB" dirty="0"/>
              <a:t>Model validation</a:t>
            </a:r>
          </a:p>
          <a:p>
            <a:r>
              <a:rPr lang="en-GB" dirty="0"/>
              <a:t>Hyperparameter tuning</a:t>
            </a:r>
          </a:p>
          <a:p>
            <a:r>
              <a:rPr lang="en-GB" dirty="0"/>
              <a:t>Computer Vision Metrics</a:t>
            </a:r>
          </a:p>
          <a:p>
            <a:r>
              <a:rPr lang="en-GB" dirty="0"/>
              <a:t>Regularisation</a:t>
            </a:r>
          </a:p>
          <a:p>
            <a:r>
              <a:rPr lang="en-GB" dirty="0"/>
              <a:t>Introduction to </a:t>
            </a:r>
            <a:r>
              <a:rPr lang="en-GB" dirty="0" err="1"/>
              <a:t>Tensorflow</a:t>
            </a:r>
            <a:r>
              <a:rPr lang="en-GB" dirty="0"/>
              <a:t> </a:t>
            </a:r>
            <a:r>
              <a:rPr lang="en-GB" dirty="0" err="1"/>
              <a:t>Keras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Hands-on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7613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B0096-5805-2A37-A2F6-21D57976C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BA57-6610-B5BD-23B5-601795DB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Agenda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5741-A1EC-7909-0357-CDF04F06B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Transfer Learning</a:t>
            </a:r>
          </a:p>
          <a:p>
            <a:r>
              <a:rPr lang="en-GB" dirty="0"/>
              <a:t>Introduction to </a:t>
            </a:r>
            <a:r>
              <a:rPr lang="en-GB" dirty="0" err="1"/>
              <a:t>pytorch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Hands-on with </a:t>
            </a:r>
            <a:r>
              <a:rPr lang="en-GB" dirty="0" err="1"/>
              <a:t>pytorch</a:t>
            </a:r>
            <a:r>
              <a:rPr lang="en-GB" dirty="0"/>
              <a:t> and pre-trained models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12450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F46B-1BDD-B51D-5A30-39CBEE6D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Agenda Day 3 – Visual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047F-C9C2-031F-8B2C-C95C233B4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General Introduction</a:t>
            </a:r>
          </a:p>
          <a:p>
            <a:r>
              <a:rPr lang="en-GB" dirty="0"/>
              <a:t>Overview of neural architectures evolution</a:t>
            </a:r>
          </a:p>
          <a:p>
            <a:r>
              <a:rPr lang="en-GB" dirty="0"/>
              <a:t>Transformers in vision (</a:t>
            </a:r>
            <a:r>
              <a:rPr lang="en-GB" dirty="0" err="1"/>
              <a:t>ViTs</a:t>
            </a:r>
            <a:r>
              <a:rPr lang="en-GB" dirty="0"/>
              <a:t>)</a:t>
            </a:r>
          </a:p>
          <a:p>
            <a:r>
              <a:rPr lang="en-GB" dirty="0"/>
              <a:t>Divers </a:t>
            </a:r>
            <a:r>
              <a:rPr lang="en-GB" dirty="0" err="1"/>
              <a:t>ViTs</a:t>
            </a:r>
            <a:r>
              <a:rPr lang="en-GB" dirty="0"/>
              <a:t> architectures</a:t>
            </a:r>
          </a:p>
          <a:p>
            <a:pPr marL="0" indent="0">
              <a:buNone/>
            </a:pPr>
            <a:r>
              <a:rPr lang="en-GB" dirty="0"/>
              <a:t>Hands-on (using “Torch” and ”</a:t>
            </a:r>
            <a:r>
              <a:rPr lang="en-GB" dirty="0" err="1"/>
              <a:t>timm</a:t>
            </a:r>
            <a:r>
              <a:rPr lang="en-GB" dirty="0"/>
              <a:t>” frameworks):</a:t>
            </a:r>
          </a:p>
          <a:p>
            <a:r>
              <a:rPr lang="en-GB" dirty="0"/>
              <a:t>Pre-trained classification model</a:t>
            </a:r>
          </a:p>
          <a:p>
            <a:r>
              <a:rPr lang="en-GB" dirty="0"/>
              <a:t>Visualization of features map</a:t>
            </a:r>
          </a:p>
          <a:p>
            <a:r>
              <a:rPr lang="en-GB" dirty="0"/>
              <a:t>Finetuning </a:t>
            </a:r>
            <a:r>
              <a:rPr lang="en-GB" dirty="0" err="1"/>
              <a:t>ViT</a:t>
            </a:r>
            <a:r>
              <a:rPr lang="en-GB" dirty="0"/>
              <a:t> on classification task</a:t>
            </a:r>
          </a:p>
          <a:p>
            <a:r>
              <a:rPr lang="en-GB" dirty="0" err="1"/>
              <a:t>ViTs</a:t>
            </a:r>
            <a:r>
              <a:rPr lang="en-GB" dirty="0"/>
              <a:t> in object detection</a:t>
            </a:r>
          </a:p>
          <a:p>
            <a:pPr marL="0" indent="0">
              <a:buNone/>
            </a:pPr>
            <a:r>
              <a:rPr lang="en-GB" dirty="0"/>
              <a:t>Hands-on </a:t>
            </a:r>
            <a:r>
              <a:rPr lang="en-GB" dirty="0" err="1"/>
              <a:t>Ultralytics</a:t>
            </a:r>
            <a:r>
              <a:rPr lang="en-GB" dirty="0"/>
              <a:t> (YOLO models)</a:t>
            </a:r>
          </a:p>
          <a:p>
            <a:r>
              <a:rPr lang="en-GB" dirty="0"/>
              <a:t>Inferencing pre-trained model</a:t>
            </a:r>
          </a:p>
          <a:p>
            <a:r>
              <a:rPr lang="en-GB" dirty="0"/>
              <a:t>Finetuning YOLOv10 on custom dataset</a:t>
            </a:r>
          </a:p>
          <a:p>
            <a:r>
              <a:rPr lang="en-GB" dirty="0" err="1"/>
              <a:t>Hugginface</a:t>
            </a:r>
            <a:r>
              <a:rPr lang="en-GB" dirty="0"/>
              <a:t> Transformers library</a:t>
            </a:r>
          </a:p>
          <a:p>
            <a:r>
              <a:rPr lang="en-GB" dirty="0"/>
              <a:t>Limitations of </a:t>
            </a:r>
            <a:r>
              <a:rPr lang="en-GB" dirty="0" err="1"/>
              <a:t>ViTs</a:t>
            </a:r>
            <a:endParaRPr lang="en-GB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024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782FA-802A-BBC5-FE06-2AA860229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86E8-8D96-65EA-0D4A-225AEB5F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Agenda Day 4 – Generative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D1D11-2267-542A-7424-0BDCC556F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Background &amp; Motivations</a:t>
            </a:r>
          </a:p>
          <a:p>
            <a:r>
              <a:rPr lang="en-GB" dirty="0"/>
              <a:t>Applications: image captioning, retrieval, grounding, generative tasks</a:t>
            </a:r>
          </a:p>
          <a:p>
            <a:r>
              <a:rPr lang="en-GB" dirty="0"/>
              <a:t>CLIP and Zero-Shot Learning</a:t>
            </a:r>
          </a:p>
          <a:p>
            <a:pPr marL="0" indent="0">
              <a:buNone/>
            </a:pPr>
            <a:r>
              <a:rPr lang="en-GB" dirty="0"/>
              <a:t>Hands-on:</a:t>
            </a:r>
          </a:p>
          <a:p>
            <a:r>
              <a:rPr lang="en-GB" dirty="0"/>
              <a:t>Inference CLIP for zero-shot classification</a:t>
            </a:r>
          </a:p>
          <a:p>
            <a:r>
              <a:rPr lang="en-GB" dirty="0" err="1"/>
              <a:t>GroundingDINO</a:t>
            </a:r>
            <a:r>
              <a:rPr lang="en-GB" dirty="0"/>
              <a:t> for zero-shot detection</a:t>
            </a:r>
          </a:p>
          <a:p>
            <a:pPr marL="0" indent="0">
              <a:buNone/>
            </a:pPr>
            <a:r>
              <a:rPr lang="en-GB" dirty="0"/>
              <a:t>Prompt Engineering</a:t>
            </a:r>
          </a:p>
          <a:p>
            <a:r>
              <a:rPr lang="en-GB" dirty="0"/>
              <a:t>BLIP and Multimodal Generation</a:t>
            </a:r>
          </a:p>
          <a:p>
            <a:r>
              <a:rPr lang="en-GB" dirty="0"/>
              <a:t>Diffusion Model – introduction to Markov Chain</a:t>
            </a:r>
          </a:p>
          <a:p>
            <a:r>
              <a:rPr lang="en-GB" dirty="0"/>
              <a:t>Hands-on:</a:t>
            </a:r>
          </a:p>
          <a:p>
            <a:r>
              <a:rPr lang="en-GB" dirty="0"/>
              <a:t>Stable-diffusion</a:t>
            </a:r>
          </a:p>
          <a:p>
            <a:r>
              <a:rPr lang="en-GB" dirty="0"/>
              <a:t>Prompt engineering</a:t>
            </a:r>
          </a:p>
        </p:txBody>
      </p:sp>
    </p:spTree>
    <p:extLst>
      <p:ext uri="{BB962C8B-B14F-4D97-AF65-F5344CB8AC3E}">
        <p14:creationId xmlns:p14="http://schemas.microsoft.com/office/powerpoint/2010/main" val="65684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74D6-70CE-F33C-F363-8E2386B1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76DE2-95A7-F9A7-07B0-1586B42E8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The material can be found in ILIAS and GitHub. All the links and files are provided in ILIAS.</a:t>
            </a:r>
          </a:p>
        </p:txBody>
      </p:sp>
    </p:spTree>
    <p:extLst>
      <p:ext uri="{BB962C8B-B14F-4D97-AF65-F5344CB8AC3E}">
        <p14:creationId xmlns:p14="http://schemas.microsoft.com/office/powerpoint/2010/main" val="281447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240</Words>
  <Application>Microsoft Macintosh PowerPoint</Application>
  <PresentationFormat>Widescreen</PresentationFormat>
  <Paragraphs>55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Aptos</vt:lpstr>
      <vt:lpstr>Arial</vt:lpstr>
      <vt:lpstr>Office Theme</vt:lpstr>
      <vt:lpstr>Computer Vision Block Week - Administration</vt:lpstr>
      <vt:lpstr>Deadlines</vt:lpstr>
      <vt:lpstr>Agenda Day 1</vt:lpstr>
      <vt:lpstr>Agenda Day 2</vt:lpstr>
      <vt:lpstr>Agenda Day 3 – Visual Transformers</vt:lpstr>
      <vt:lpstr>Agenda Day 4 – Generative AI</vt:lpstr>
      <vt:lpstr>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Metrics</dc:title>
  <dc:creator>Michelucci Umberto HSLU I</dc:creator>
  <cp:lastModifiedBy>Michelucci Umberto HSLU I</cp:lastModifiedBy>
  <cp:revision>52</cp:revision>
  <dcterms:created xsi:type="dcterms:W3CDTF">2023-02-08T07:03:36Z</dcterms:created>
  <dcterms:modified xsi:type="dcterms:W3CDTF">2025-08-24T19:19:59Z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2023-02-08T07:04:10Z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8a631ba1-43e2-4f87-a6e7-5c309d326f07</vt:lpwstr>
  </property>
  <property fmtid="{D5CDD505-2E9C-101B-9397-08002B2CF9AE}" pid="8" name="MSIP_Label_e8b0afbd-3cf7-4707-aee4-8dc9d855de29_ContentBits">
    <vt:lpwstr>0</vt:lpwstr>
  </property>
</Properties>
</file>