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9" r:id="rId3"/>
    <p:sldId id="293" r:id="rId4"/>
    <p:sldId id="282" r:id="rId5"/>
    <p:sldId id="295" r:id="rId6"/>
    <p:sldId id="296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9144000" cy="6858000" type="screen4x3"/>
  <p:notesSz cx="7104063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D5AB64D-A894-4E92-B062-C65810C4BBEB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F4954EC-C396-4D0A-BCE8-A78824BB4318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4B7498A-6C0C-467D-B85C-D13515C7033A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71956">
              <a:defRPr/>
            </a:pPr>
            <a:fld id="{585879C5-07DA-41BB-B512-19BE6D7E195C}" type="slidenum">
              <a:rPr lang="en-US" sz="1400">
                <a:solidFill>
                  <a:prstClr val="black"/>
                </a:solidFill>
                <a:latin typeface="Calibri" panose="020F0502020204030204"/>
              </a:rPr>
              <a:pPr defTabSz="971956">
                <a:defRPr/>
              </a:pPr>
              <a:t>3</a:t>
            </a:fld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3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6825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16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180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17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6359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2845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24461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20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7123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21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7592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22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6800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23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69798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24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326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5BC75E-F6FC-4239-8A98-C1576818ED5C}" type="slidenum">
              <a:rPr lang="it-IT" altLang="en-US" sz="1300" smtClean="0"/>
              <a:pPr/>
              <a:t>5</a:t>
            </a:fld>
            <a:endParaRPr lang="it-IT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904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5C4177-6224-4EE3-A28F-2266D4639893}" type="slidenum">
              <a:rPr lang="it-IT" altLang="en-US" sz="1300" smtClean="0"/>
              <a:pPr/>
              <a:t>6</a:t>
            </a:fld>
            <a:endParaRPr lang="it-IT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33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747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10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1232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11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6586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9684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0598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7498A-6C0C-467D-B85C-D13515C7033A}" type="slidenum">
              <a:rPr lang="it-IT" altLang="en-US" smtClean="0"/>
              <a:pPr>
                <a:defRPr/>
              </a:pPr>
              <a:t>14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315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8"/>
          <p:cNvSpPr/>
          <p:nvPr userDrawn="1"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 sz="1800">
              <a:solidFill>
                <a:srgbClr val="FFFFFF"/>
              </a:solidFill>
            </a:endParaRPr>
          </a:p>
        </p:txBody>
      </p:sp>
      <p:pic>
        <p:nvPicPr>
          <p:cNvPr id="6" name="Immagine 9" descr="Modulo_SUPSI_DTI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496300" cy="1584325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357563"/>
            <a:ext cx="8496300" cy="1900237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subtitle</a:t>
            </a:r>
            <a:r>
              <a:rPr lang="it-IT" dirty="0"/>
              <a:t> style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326931" y="5371908"/>
            <a:ext cx="8497183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endParaRPr lang="it-IT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323850" y="6454775"/>
            <a:ext cx="2133600" cy="403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BA13E-BCF2-4079-84D1-AA4027F76784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14AD2-59E9-4C78-9E90-A6346CBCDBB0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1054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0566D-DE8A-4682-BD20-C2BCAE1F70E7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7CEA-775E-4209-B0D3-9E4F36A97F52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045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195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AFDB-6E77-451B-A391-C2A41F900889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CDD81-D120-4A0B-94AE-0AAAE0598B6E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284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1126800"/>
            <a:ext cx="8534400" cy="579438"/>
          </a:xfrm>
        </p:spPr>
        <p:txBody>
          <a:bodyPr/>
          <a:lstStyle>
            <a:lvl1pPr>
              <a:defRPr sz="240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4192588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800" y="2438399"/>
            <a:ext cx="4192588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194175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194175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B9FF-DF24-4BBF-9CC9-27CDA2B55CF2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B247-5BBB-4CC7-B9F4-99CBC0F77BCF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6412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5999" y="1125538"/>
            <a:ext cx="8516267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C1D38-7D60-454B-91E3-8091D46D5643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1EE79-ED0D-477A-A5FD-D8158F18E78A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9869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A00F9-FC06-48D9-8DD1-7375243D4C66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8F1FC-2425-4190-B2E8-D5AA78E1712E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580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6335" y="1127797"/>
            <a:ext cx="3139179" cy="9144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1126800"/>
            <a:ext cx="5244820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  <a:p>
            <a:pPr lvl="1"/>
            <a:r>
              <a:rPr lang="fr-CH" dirty="0" smtClean="0"/>
              <a:t>Secondo livello</a:t>
            </a:r>
          </a:p>
          <a:p>
            <a:pPr lvl="2"/>
            <a:r>
              <a:rPr lang="fr-CH" dirty="0" smtClean="0"/>
              <a:t>Terzo livello</a:t>
            </a:r>
          </a:p>
          <a:p>
            <a:pPr lvl="3"/>
            <a:r>
              <a:rPr lang="fr-CH" dirty="0" smtClean="0"/>
              <a:t>Quarto livello</a:t>
            </a:r>
          </a:p>
          <a:p>
            <a:pPr lvl="4"/>
            <a:r>
              <a:rPr lang="fr-CH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26336" y="2133600"/>
            <a:ext cx="3139178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A1680-A184-43A3-90BD-95DD75D5A4CB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77AA0-3650-4B0F-88D3-3C8EF83C3B9B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2468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519314" cy="566738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fr-CH" dirty="0" smtClean="0"/>
              <a:t>Fare clic per modificare stile</a:t>
            </a:r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519314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Fare clic per modificare gli stili del testo dello schema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it-IT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71637-6C44-44DB-A063-EC78DC47CEDB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3EE2-837F-439D-A512-0B29B0CAF121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1224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2778-31E3-467E-908B-EF9C43D3B667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13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25538"/>
            <a:ext cx="84963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16113"/>
            <a:ext cx="84963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Click to edit Master text styles</a:t>
            </a:r>
          </a:p>
          <a:p>
            <a:pPr lvl="1"/>
            <a:r>
              <a:rPr lang="it-IT" altLang="en-US" smtClean="0"/>
              <a:t>Second level</a:t>
            </a:r>
          </a:p>
          <a:p>
            <a:pPr lvl="2"/>
            <a:r>
              <a:rPr lang="it-IT" altLang="en-US" smtClean="0"/>
              <a:t>Third level</a:t>
            </a:r>
          </a:p>
          <a:p>
            <a:pPr lvl="3"/>
            <a:r>
              <a:rPr lang="it-IT" altLang="en-US" smtClean="0"/>
              <a:t>Fourth level</a:t>
            </a:r>
          </a:p>
          <a:p>
            <a:pPr lvl="4"/>
            <a:r>
              <a:rPr lang="it-IT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453188"/>
            <a:ext cx="21336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A686D2C9-8F64-4ACA-859B-3A7872EEA81E}" type="datetime1">
              <a:rPr lang="it-IT" altLang="en-US"/>
              <a:pPr>
                <a:defRPr/>
              </a:pPr>
              <a:t>30/11/2020</a:t>
            </a:fld>
            <a:endParaRPr lang="it-IT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188913"/>
            <a:ext cx="81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069FEB-455A-4D22-A23D-C226593B258F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  <p:pic>
        <p:nvPicPr>
          <p:cNvPr id="1030" name="Immagine 6" descr="logo_SUPSI_acr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9550"/>
            <a:ext cx="469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1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jp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0.jp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5123" name="Segnaposto test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en-US" smtClean="0">
                <a:ea typeface="ＭＳ Ｐゴシック" panose="020B0600070205080204" pitchFamily="34" charset="-128"/>
              </a:rPr>
              <a:t>Dario Piga</a:t>
            </a:r>
          </a:p>
          <a:p>
            <a:r>
              <a:rPr lang="it-IT" altLang="en-US" smtClean="0">
                <a:ea typeface="ＭＳ Ｐゴシック" panose="020B0600070205080204" pitchFamily="34" charset="-128"/>
              </a:rPr>
              <a:t>SUPSI - Scuola Universitaria Professionale della Svizzera Italiana</a:t>
            </a:r>
          </a:p>
          <a:p>
            <a:r>
              <a:rPr lang="it-IT" altLang="en-US" smtClean="0">
                <a:ea typeface="ＭＳ Ｐゴシック" panose="020B0600070205080204" pitchFamily="34" charset="-128"/>
              </a:rPr>
              <a:t>IDSIA – Dalle Molle Institute for Artificial Intelligence</a:t>
            </a:r>
          </a:p>
          <a:p>
            <a:r>
              <a:rPr lang="it-IT" altLang="en-US" smtClean="0">
                <a:ea typeface="ＭＳ Ｐゴシック" panose="020B0600070205080204" pitchFamily="34" charset="-128"/>
              </a:rPr>
              <a:t>dario.piga@supsi.ch</a:t>
            </a:r>
          </a:p>
        </p:txBody>
      </p:sp>
      <p:sp>
        <p:nvSpPr>
          <p:cNvPr id="512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7025" y="5372100"/>
            <a:ext cx="8496300" cy="9525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5125" name="Segnaposto numero diapositiva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4C741-360D-4F91-ADD8-4A6E65128D03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it-IT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Loss function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34" name="CasellaDiTesto 33"/>
          <p:cNvSpPr txBox="1"/>
          <p:nvPr/>
        </p:nvSpPr>
        <p:spPr bwMode="auto">
          <a:xfrm>
            <a:off x="1943708" y="1226006"/>
            <a:ext cx="5256584" cy="4308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How to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quantify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goodness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of </a:t>
            </a:r>
            <a:r>
              <a:rPr lang="it-CH" sz="2800" kern="0" dirty="0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2800" kern="0" dirty="0" smtClean="0">
                <a:ea typeface="ＭＳ Ｐゴシック" pitchFamily="-112" charset="-128"/>
                <a:cs typeface="ＭＳ Ｐゴシック" pitchFamily="-112" charset="-128"/>
              </a:rPr>
              <a:t>?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endParaRPr lang="en-GB" sz="28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 bwMode="auto">
              <a:xfrm>
                <a:off x="395536" y="1844824"/>
                <a:ext cx="7416824" cy="292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it-CH" sz="1800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Suppose 4 training </a:t>
                </a:r>
                <a:r>
                  <a:rPr lang="it-CH" sz="1800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examples</a:t>
                </a:r>
                <a:r>
                  <a:rPr lang="it-CH" sz="1800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CH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CH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CH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CH" alt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it-CH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CH" alt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CH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CH" altLang="en-US" sz="1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sup>
                    </m:sSubSup>
                  </m:oMath>
                </a14:m>
                <a:r>
                  <a:rPr lang="en-GB" sz="1800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and 3 classes (cat, dog, rat)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44824"/>
                <a:ext cx="7416824" cy="292131"/>
              </a:xfrm>
              <a:prstGeom prst="rect">
                <a:avLst/>
              </a:prstGeom>
              <a:blipFill>
                <a:blip r:embed="rId3"/>
                <a:stretch>
                  <a:fillRect l="-1972" t="-22917" b="-458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95286"/>
              </p:ext>
            </p:extLst>
          </p:nvPr>
        </p:nvGraphicFramePr>
        <p:xfrm>
          <a:off x="1230725" y="3401312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17" y="2511437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86" y="2511437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295" y="2498013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465" y="2492896"/>
            <a:ext cx="1105869" cy="77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987824" y="5589240"/>
                <a:ext cx="3924729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CH" alt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589240"/>
                <a:ext cx="3924729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/>
          <p:cNvCxnSpPr/>
          <p:nvPr/>
        </p:nvCxnSpPr>
        <p:spPr>
          <a:xfrm flipV="1">
            <a:off x="1767005" y="6200280"/>
            <a:ext cx="1220819" cy="26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931520" y="6435635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kern="0" dirty="0" err="1" smtClean="0">
                <a:solidFill>
                  <a:srgbClr val="00B050"/>
                </a:solidFill>
                <a:ea typeface="ＭＳ Ｐゴシック" pitchFamily="-112" charset="-128"/>
                <a:cs typeface="ＭＳ Ｐゴシック" pitchFamily="-112" charset="-128"/>
              </a:rPr>
              <a:t>Loss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4793030" y="5798090"/>
            <a:ext cx="1363144" cy="16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012160" y="5336425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kern="0" dirty="0" err="1" smtClean="0">
                <a:solidFill>
                  <a:srgbClr val="00B050"/>
                </a:solidFill>
                <a:ea typeface="ＭＳ Ｐゴシック" pitchFamily="-112" charset="-128"/>
                <a:cs typeface="ＭＳ Ｐゴシック" pitchFamily="-112" charset="-128"/>
              </a:rPr>
              <a:t>Loss</a:t>
            </a:r>
            <a:r>
              <a:rPr lang="it-CH" kern="0" dirty="0" smtClean="0">
                <a:solidFill>
                  <a:srgbClr val="00B050"/>
                </a:solidFill>
                <a:ea typeface="ＭＳ Ｐゴシック" pitchFamily="-112" charset="-128"/>
                <a:cs typeface="ＭＳ Ｐゴシック" pitchFamily="-112" charset="-128"/>
              </a:rPr>
              <a:t> for </a:t>
            </a:r>
            <a:r>
              <a:rPr lang="it-CH" kern="0" dirty="0" err="1" smtClean="0">
                <a:solidFill>
                  <a:srgbClr val="00B050"/>
                </a:solidFill>
                <a:ea typeface="ＭＳ Ｐゴシック" pitchFamily="-112" charset="-128"/>
                <a:cs typeface="ＭＳ Ｐゴシック" pitchFamily="-112" charset="-128"/>
              </a:rPr>
              <a:t>each</a:t>
            </a:r>
            <a:r>
              <a:rPr lang="it-CH" kern="0" dirty="0" smtClean="0">
                <a:solidFill>
                  <a:srgbClr val="00B050"/>
                </a:solidFill>
                <a:ea typeface="ＭＳ Ｐゴシック" pitchFamily="-112" charset="-128"/>
                <a:cs typeface="ＭＳ Ｐゴシック" pitchFamily="-112" charset="-128"/>
              </a:rPr>
              <a:t> sample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SVM loss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33968"/>
              </p:ext>
            </p:extLst>
          </p:nvPr>
        </p:nvGraphicFramePr>
        <p:xfrm>
          <a:off x="1446749" y="2996951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107076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107076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093652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088535"/>
            <a:ext cx="1105869" cy="77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1230725" y="836712"/>
                <a:ext cx="6932026" cy="1211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CH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CH" altLang="en-US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it-CH" alt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it-CH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it-CH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t-CH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t-CH" alt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CH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CH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it-CH" alt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CH" altLang="en-US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CH" altLang="en-US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CH" alt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CH" altLang="en-US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25" y="836712"/>
                <a:ext cx="6932026" cy="12114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652486" y="4869160"/>
                <a:ext cx="6084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d>
                        <m:dPr>
                          <m:ctrlP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9.1−4.2+1</m:t>
                          </m:r>
                        </m:e>
                      </m:d>
                      <m:r>
                        <a:rPr lang="it-CH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6" y="4869160"/>
                <a:ext cx="6084486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611560" y="5343599"/>
                <a:ext cx="4153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=0+0=0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43599"/>
                <a:ext cx="41539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649133" y="5847655"/>
                <a:ext cx="5874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=0+(2.9−3+1)=0.9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33" y="5847655"/>
                <a:ext cx="5874429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/>
              <p:cNvSpPr/>
              <p:nvPr/>
            </p:nvSpPr>
            <p:spPr>
              <a:xfrm>
                <a:off x="611560" y="6351711"/>
                <a:ext cx="7127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=(2−1+1)+(10−1+1)=12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351711"/>
                <a:ext cx="7127208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57571"/>
              </p:ext>
            </p:extLst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7214924" cy="1054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𝑐𝑎𝑡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9.1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7214924" cy="10546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1220819" cy="26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219573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8049448" cy="1087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𝑑𝑜𝑔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9.1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9.1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0.9926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8049448" cy="108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1220819" cy="26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19573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7961923" cy="1054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𝑟𝑎𝑡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9.1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0.0074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7961923" cy="10546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1220819" cy="26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219573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7657353" cy="1054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𝑐𝑎𝑡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7657353" cy="10546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3288052" cy="26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07605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7749686" cy="1087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𝑑𝑜𝑔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7749686" cy="108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3288052" cy="26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07605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1446749" y="3539018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2649143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2649143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2635719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2630602"/>
            <a:ext cx="1105869" cy="77350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323850" y="1203097"/>
            <a:ext cx="6768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to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define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probabilities</a:t>
            </a: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classes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11" y="1412776"/>
                <a:ext cx="3711977" cy="1060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/>
              <p:cNvSpPr/>
              <p:nvPr/>
            </p:nvSpPr>
            <p:spPr>
              <a:xfrm>
                <a:off x="860023" y="5517232"/>
                <a:ext cx="8001998" cy="1054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CH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CH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CH" b="0" i="1" smtClean="0">
                                      <a:latin typeface="Cambria Math" panose="02040503050406030204" pitchFamily="18" charset="0"/>
                                    </a:rPr>
                                    <m:t>𝑟𝑎𝑡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b="0" i="1" smtClean="0">
                                  <a:latin typeface="Cambria Math" panose="02040503050406030204" pitchFamily="18" charset="0"/>
                                </a:rPr>
                                <m:t>2.9</m:t>
                              </m:r>
                            </m:sup>
                          </m:sSup>
                        </m:den>
                      </m:f>
                      <m:r>
                        <a:rPr lang="it-CH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0.4651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ttango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5517232"/>
                <a:ext cx="8001998" cy="10546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/>
          <p:nvPr/>
        </p:nvCxnSpPr>
        <p:spPr>
          <a:xfrm flipV="1">
            <a:off x="1643986" y="5463895"/>
            <a:ext cx="3288052" cy="26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076056" y="2564904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err="1" smtClean="0">
                <a:ea typeface="ＭＳ Ｐゴシック" panose="020B0600070205080204" pitchFamily="34" charset="-128"/>
              </a:rPr>
              <a:t>Softmax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classifier: loss function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43186"/>
              </p:ext>
            </p:extLst>
          </p:nvPr>
        </p:nvGraphicFramePr>
        <p:xfrm>
          <a:off x="1446749" y="2746930"/>
          <a:ext cx="6581635" cy="180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86">
                  <a:extLst>
                    <a:ext uri="{9D8B030D-6E8A-4147-A177-3AD203B41FA5}">
                      <a16:colId xmlns:a16="http://schemas.microsoft.com/office/drawing/2014/main" val="269317464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517883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523919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91613912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40245080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mtClean="0"/>
                        <a:t>-0.2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3706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dog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smtClean="0"/>
                        <a:t>15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148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it-CH" dirty="0" err="1" smtClean="0"/>
                        <a:t>rat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1" dirty="0" smtClean="0"/>
                        <a:t>4.2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 smtClean="0"/>
                        <a:t>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4689"/>
                  </a:ext>
                </a:extLst>
              </a:tr>
            </a:tbl>
          </a:graphicData>
        </a:graphic>
      </p:graphicFrame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41" y="1857055"/>
            <a:ext cx="1110129" cy="7415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10" y="1857055"/>
            <a:ext cx="1184628" cy="78831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19" y="1843631"/>
            <a:ext cx="1158879" cy="76838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489" y="1838514"/>
            <a:ext cx="1105869" cy="773503"/>
          </a:xfrm>
          <a:prstGeom prst="rect">
            <a:avLst/>
          </a:prstGeom>
        </p:spPr>
      </p:pic>
      <p:sp>
        <p:nvSpPr>
          <p:cNvPr id="23" name="Rettangolo 22"/>
          <p:cNvSpPr/>
          <p:nvPr/>
        </p:nvSpPr>
        <p:spPr>
          <a:xfrm>
            <a:off x="5076056" y="1772816"/>
            <a:ext cx="1368152" cy="289899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1845356" y="836712"/>
                <a:ext cx="6903108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CH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CH" alt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CH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CH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CH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CH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CH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CH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it-CH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CH" altLang="en-US" sz="2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CH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CH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CH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alt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it-CH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CH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CH" alt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CH" alt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it-CH" altLang="en-US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it-CH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it-CH" alt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it-CH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CH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it-CH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CH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it-CH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56" y="836712"/>
                <a:ext cx="6903108" cy="1083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611560" y="4509120"/>
                <a:ext cx="5065746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CH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CH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CH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it-CH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9.1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=4.9074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09120"/>
                <a:ext cx="5065746" cy="650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620603" y="5085184"/>
                <a:ext cx="4234493" cy="65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CH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CH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CH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it-CH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CH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3" y="5085184"/>
                <a:ext cx="4234493" cy="6540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/>
              <p:cNvSpPr/>
              <p:nvPr/>
            </p:nvSpPr>
            <p:spPr>
              <a:xfrm>
                <a:off x="611560" y="5661248"/>
                <a:ext cx="4993418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CH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CH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CH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−0.2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2.9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=0.6656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4993418" cy="650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611560" y="6234821"/>
                <a:ext cx="4722639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CH" alt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CH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alt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it-CH" alt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it-CH" alt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CH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t-CH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CH" alt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CH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CH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alt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CH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CH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CH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it-CH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=9.0005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34821"/>
                <a:ext cx="4722639" cy="6500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2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Classifier: regularization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195736" y="1268760"/>
                <a:ext cx="5098447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CH" alt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CH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68760"/>
                <a:ext cx="5098447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e 1"/>
          <p:cNvSpPr/>
          <p:nvPr/>
        </p:nvSpPr>
        <p:spPr>
          <a:xfrm>
            <a:off x="2771800" y="1196752"/>
            <a:ext cx="2880320" cy="15121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2195736" y="2780929"/>
            <a:ext cx="1224136" cy="648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 bwMode="auto">
          <a:xfrm>
            <a:off x="1475656" y="3501009"/>
            <a:ext cx="2376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Data </a:t>
            </a: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loss</a:t>
            </a:r>
            <a:endParaRPr lang="en-GB" sz="20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CasellaDiTesto 25"/>
          <p:cNvSpPr txBox="1"/>
          <p:nvPr/>
        </p:nvSpPr>
        <p:spPr bwMode="auto">
          <a:xfrm>
            <a:off x="6156176" y="3429000"/>
            <a:ext cx="23762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err="1" smtClean="0">
                <a:solidFill>
                  <a:srgbClr val="00B0F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Regularization</a:t>
            </a:r>
            <a:endParaRPr lang="en-GB" sz="2000" kern="0" dirty="0" smtClean="0">
              <a:solidFill>
                <a:srgbClr val="00B0F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7" name="Connettore 2 26"/>
          <p:cNvCxnSpPr/>
          <p:nvPr/>
        </p:nvCxnSpPr>
        <p:spPr>
          <a:xfrm flipH="1" flipV="1">
            <a:off x="6372200" y="2096902"/>
            <a:ext cx="404664" cy="1201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684409" y="5325954"/>
                <a:ext cx="2598404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09" y="5325954"/>
                <a:ext cx="2598404" cy="10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/>
              <p:cNvSpPr/>
              <p:nvPr/>
            </p:nvSpPr>
            <p:spPr>
              <a:xfrm>
                <a:off x="5718012" y="4149080"/>
                <a:ext cx="2423549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CH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it-CH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CH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ttango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12" y="4149080"/>
                <a:ext cx="2423549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6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Artificial Intelligence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23850" y="1555750"/>
            <a:ext cx="8496300" cy="4321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Artificial Intelligence (AI) is “</a:t>
            </a: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he science and engineering of making intelligent machines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” (John McCarthy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, 1956)</a:t>
            </a:r>
          </a:p>
          <a:p>
            <a:pPr marL="0" indent="0">
              <a:buFontTx/>
              <a:buNone/>
              <a:defRPr/>
            </a:pPr>
            <a:endParaRPr lang="it-CH" altLang="en-US" sz="22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it-CH" altLang="en-US" sz="2200" dirty="0" smtClean="0">
                <a:ea typeface="ＭＳ Ｐゴシック" panose="020B0600070205080204" pitchFamily="34" charset="-128"/>
              </a:rPr>
              <a:t>Development of computer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systems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able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to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perform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tasks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that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normally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require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human intelligence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(e.g., game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playing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,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driving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a car,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walking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,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recognize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a face, a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digit</a:t>
            </a:r>
            <a:r>
              <a:rPr lang="it-CH" altLang="en-US" sz="2200" dirty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or a sound,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detect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an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anomalous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behaviour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, etc.)</a:t>
            </a:r>
          </a:p>
          <a:p>
            <a:pPr marL="0" indent="0">
              <a:buFontTx/>
              <a:buNone/>
              <a:defRPr/>
            </a:pPr>
            <a:endParaRPr lang="it-CH" altLang="en-US" sz="22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it-CH" altLang="en-US" sz="2200" dirty="0" err="1" smtClean="0">
                <a:ea typeface="ＭＳ Ｐゴシック" panose="020B0600070205080204" pitchFamily="34" charset="-128"/>
              </a:rPr>
              <a:t>Two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main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approaches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for AI: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CH" altLang="en-US" sz="22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rogram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the machine to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perform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a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specific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task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CH" altLang="en-US" sz="2200" dirty="0" err="1">
                <a:ea typeface="ＭＳ Ｐゴシック" panose="020B0600070205080204" pitchFamily="34" charset="-128"/>
              </a:rPr>
              <a:t>l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et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the machine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learn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from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experience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(</a:t>
            </a:r>
            <a:r>
              <a:rPr lang="it-CH" altLang="en-US" sz="22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machine </a:t>
            </a:r>
            <a:r>
              <a:rPr lang="it-CH" altLang="en-US" sz="2200" dirty="0" err="1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learning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4C0A8-287F-4282-A694-8AA79D29E370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en-US" smtClean="0"/>
          </a:p>
        </p:txBody>
      </p:sp>
      <p:sp>
        <p:nvSpPr>
          <p:cNvPr id="133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Optimization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2051720" y="1844824"/>
                <a:ext cx="5658729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CH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CH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CH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CH" alt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CH" alt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CH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CH" alt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CH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it-CH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844824"/>
                <a:ext cx="5658729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 bwMode="auto">
              <a:xfrm>
                <a:off x="899592" y="1340768"/>
                <a:ext cx="7776542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How to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find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the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parameters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:r>
                  <a:rPr lang="it-CH" kern="0" dirty="0" smtClean="0">
                    <a:solidFill>
                      <a:schemeClr val="accent4"/>
                    </a:solidFill>
                    <a:ea typeface="ＭＳ Ｐゴシック" pitchFamily="-112" charset="-128"/>
                    <a:cs typeface="ＭＳ Ｐゴシック" pitchFamily="-112" charset="-128"/>
                  </a:rPr>
                  <a:t>W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minimizing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the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loss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CH" alt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?</a:t>
                </a:r>
                <a:endParaRPr lang="it-CH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340768"/>
                <a:ext cx="7776542" cy="369332"/>
              </a:xfrm>
              <a:prstGeom prst="rect">
                <a:avLst/>
              </a:prstGeom>
              <a:blipFill>
                <a:blip r:embed="rId4"/>
                <a:stretch>
                  <a:fillRect l="-2349" t="-22222" r="-1018" b="-46032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 bwMode="auto">
          <a:xfrm>
            <a:off x="854968" y="3284984"/>
            <a:ext cx="79651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Gradient</a:t>
            </a: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descent</a:t>
            </a: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algorithm</a:t>
            </a: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: go in the opposite </a:t>
            </a: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direction</a:t>
            </a: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sz="20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gradient</a:t>
            </a:r>
            <a:endParaRPr lang="en-GB" sz="20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9" name="Connettore 2 8"/>
          <p:cNvCxnSpPr/>
          <p:nvPr/>
        </p:nvCxnSpPr>
        <p:spPr>
          <a:xfrm flipV="1">
            <a:off x="899592" y="4149080"/>
            <a:ext cx="0" cy="18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899592" y="5949280"/>
            <a:ext cx="3025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igura a mano libera 13"/>
          <p:cNvSpPr/>
          <p:nvPr/>
        </p:nvSpPr>
        <p:spPr>
          <a:xfrm>
            <a:off x="1034473" y="4358237"/>
            <a:ext cx="2890982" cy="1247057"/>
          </a:xfrm>
          <a:custGeom>
            <a:avLst/>
            <a:gdLst>
              <a:gd name="connsiteX0" fmla="*/ 0 w 2890982"/>
              <a:gd name="connsiteY0" fmla="*/ 102927 h 1247057"/>
              <a:gd name="connsiteX1" fmla="*/ 508000 w 2890982"/>
              <a:gd name="connsiteY1" fmla="*/ 1211290 h 1247057"/>
              <a:gd name="connsiteX2" fmla="*/ 1080654 w 2890982"/>
              <a:gd name="connsiteY2" fmla="*/ 989618 h 1247057"/>
              <a:gd name="connsiteX3" fmla="*/ 1413163 w 2890982"/>
              <a:gd name="connsiteY3" fmla="*/ 1137399 h 1247057"/>
              <a:gd name="connsiteX4" fmla="*/ 2290618 w 2890982"/>
              <a:gd name="connsiteY4" fmla="*/ 84454 h 1247057"/>
              <a:gd name="connsiteX5" fmla="*/ 2743200 w 2890982"/>
              <a:gd name="connsiteY5" fmla="*/ 65981 h 1247057"/>
              <a:gd name="connsiteX6" fmla="*/ 2743200 w 2890982"/>
              <a:gd name="connsiteY6" fmla="*/ 65981 h 1247057"/>
              <a:gd name="connsiteX7" fmla="*/ 2844800 w 2890982"/>
              <a:gd name="connsiteY7" fmla="*/ 139872 h 1247057"/>
              <a:gd name="connsiteX8" fmla="*/ 2890982 w 2890982"/>
              <a:gd name="connsiteY8" fmla="*/ 176818 h 12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0982" h="1247057">
                <a:moveTo>
                  <a:pt x="0" y="102927"/>
                </a:moveTo>
                <a:cubicBezTo>
                  <a:pt x="163945" y="583217"/>
                  <a:pt x="327891" y="1063508"/>
                  <a:pt x="508000" y="1211290"/>
                </a:cubicBezTo>
                <a:cubicBezTo>
                  <a:pt x="688109" y="1359072"/>
                  <a:pt x="929794" y="1001933"/>
                  <a:pt x="1080654" y="989618"/>
                </a:cubicBezTo>
                <a:cubicBezTo>
                  <a:pt x="1231515" y="977303"/>
                  <a:pt x="1211502" y="1288260"/>
                  <a:pt x="1413163" y="1137399"/>
                </a:cubicBezTo>
                <a:cubicBezTo>
                  <a:pt x="1614824" y="986538"/>
                  <a:pt x="2068945" y="263024"/>
                  <a:pt x="2290618" y="84454"/>
                </a:cubicBezTo>
                <a:cubicBezTo>
                  <a:pt x="2512291" y="-94116"/>
                  <a:pt x="2743200" y="65981"/>
                  <a:pt x="2743200" y="65981"/>
                </a:cubicBezTo>
                <a:lnTo>
                  <a:pt x="2743200" y="65981"/>
                </a:lnTo>
                <a:lnTo>
                  <a:pt x="2844800" y="139872"/>
                </a:lnTo>
                <a:cubicBezTo>
                  <a:pt x="2869430" y="158345"/>
                  <a:pt x="2880206" y="167581"/>
                  <a:pt x="2890982" y="17681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3779912" y="5877272"/>
                <a:ext cx="573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77272"/>
                <a:ext cx="5734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/>
              <p:cNvSpPr/>
              <p:nvPr/>
            </p:nvSpPr>
            <p:spPr>
              <a:xfrm>
                <a:off x="323850" y="3744666"/>
                <a:ext cx="9996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CH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alt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CH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ttango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744666"/>
                <a:ext cx="999696" cy="461665"/>
              </a:xfrm>
              <a:prstGeom prst="rect">
                <a:avLst/>
              </a:prstGeom>
              <a:blipFill>
                <a:blip r:embed="rId6"/>
                <a:stretch>
                  <a:fillRect r="-610"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e 19"/>
          <p:cNvSpPr/>
          <p:nvPr/>
        </p:nvSpPr>
        <p:spPr>
          <a:xfrm>
            <a:off x="2987825" y="4718596"/>
            <a:ext cx="72008" cy="13075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2123728" y="4150283"/>
                <a:ext cx="14485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CH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&lt;0</a:t>
                </a:r>
                <a:endParaRPr lang="en-GB" dirty="0"/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150283"/>
                <a:ext cx="1448538" cy="461665"/>
              </a:xfrm>
              <a:prstGeom prst="rect">
                <a:avLst/>
              </a:prstGeom>
              <a:blipFill>
                <a:blip r:embed="rId7"/>
                <a:stretch>
                  <a:fillRect l="-840" t="-9211" r="-5462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 bwMode="auto">
              <a:xfrm>
                <a:off x="4716016" y="4149080"/>
                <a:ext cx="4104134" cy="1255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1. Start with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initial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value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of</a:t>
                </a:r>
                <a:r>
                  <a:rPr lang="it-CH" alt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CH" altLang="en-US" dirty="0" smtClean="0">
                  <a:solidFill>
                    <a:srgbClr val="00B0F0"/>
                  </a:solidFill>
                  <a:latin typeface="+mn-lt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2. Iterate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until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</a:t>
                </a:r>
                <a:r>
                  <a:rPr lang="it-CH" kern="0" dirty="0" err="1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convergence</a:t>
                </a: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:</a:t>
                </a:r>
              </a:p>
              <a:p>
                <a:pPr>
                  <a:spcBef>
                    <a:spcPct val="20000"/>
                  </a:spcBef>
                </a:pPr>
                <a:r>
                  <a:rPr lang="it-CH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    2.1 </a:t>
                </a:r>
                <a14:m>
                  <m:oMath xmlns:m="http://schemas.openxmlformats.org/officeDocument/2006/math"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kern="0" dirty="0" smtClean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CH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CH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CH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t-CH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CH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kern="0" dirty="0" smtClean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149080"/>
                <a:ext cx="4104134" cy="1255728"/>
              </a:xfrm>
              <a:prstGeom prst="rect">
                <a:avLst/>
              </a:prstGeom>
              <a:blipFill>
                <a:blip r:embed="rId8"/>
                <a:stretch>
                  <a:fillRect l="-4606" t="-7282" b="-14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/>
      <p:bldP spid="18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Assessing performance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1556792"/>
            <a:ext cx="777686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 smtClean="0">
                <a:solidFill>
                  <a:schemeClr val="tx1"/>
                </a:solidFill>
              </a:rPr>
              <a:t>Dataset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3568" y="2852936"/>
            <a:ext cx="5184576" cy="936104"/>
          </a:xfrm>
          <a:prstGeom prst="rect">
            <a:avLst/>
          </a:prstGeom>
          <a:solidFill>
            <a:srgbClr val="ECBA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>
                <a:solidFill>
                  <a:schemeClr val="tx1"/>
                </a:solidFill>
              </a:rPr>
              <a:t>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5868144" y="2852936"/>
            <a:ext cx="2592288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>
                <a:solidFill>
                  <a:schemeClr val="tx1"/>
                </a:solidFill>
              </a:rPr>
              <a:t>Test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1150796" y="4149080"/>
            <a:ext cx="35280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Use training data to </a:t>
            </a: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find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optimal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parameters</a:t>
            </a:r>
            <a:endParaRPr lang="en-GB" sz="1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CasellaDiTesto 22"/>
          <p:cNvSpPr txBox="1"/>
          <p:nvPr/>
        </p:nvSpPr>
        <p:spPr bwMode="auto">
          <a:xfrm>
            <a:off x="5364410" y="4171146"/>
            <a:ext cx="3528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smtClean="0">
                <a:solidFill>
                  <a:schemeClr val="accent3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Test performance on </a:t>
            </a:r>
            <a:r>
              <a:rPr lang="it-CH" sz="1800" kern="0" dirty="0" err="1" smtClean="0">
                <a:solidFill>
                  <a:schemeClr val="accent3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fresh</a:t>
            </a:r>
            <a:r>
              <a:rPr lang="it-CH" sz="1800" kern="0" dirty="0" smtClean="0">
                <a:solidFill>
                  <a:schemeClr val="accent3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data</a:t>
            </a:r>
            <a:endParaRPr lang="en-GB" sz="1800" kern="0" dirty="0" smtClean="0">
              <a:solidFill>
                <a:schemeClr val="accent3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Assessing performance: accuracy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381000" y="1268760"/>
                <a:ext cx="7924800" cy="864096"/>
              </a:xfrm>
            </p:spPr>
            <p:txBody>
              <a:bodyPr/>
              <a:lstStyle/>
              <a:p>
                <a:pPr marL="0" indent="0" algn="ctr">
                  <a:buNone/>
                  <a:defRPr/>
                </a:pPr>
                <a:r>
                  <a:rPr lang="en-US" sz="2200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classified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samples</m:t>
                        </m:r>
                      </m:num>
                      <m:den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it-CH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samples</m:t>
                        </m:r>
                      </m:den>
                    </m:f>
                  </m:oMath>
                </a14:m>
                <a:endParaRPr lang="en-US" sz="2200" dirty="0" smtClean="0">
                  <a:solidFill>
                    <a:srgbClr val="FF0000"/>
                  </a:solidFill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endParaRPr lang="en-US" sz="2200" dirty="0">
                  <a:solidFill>
                    <a:srgbClr val="FF0000"/>
                  </a:solidFill>
                  <a:ea typeface="ＭＳ Ｐゴシック" panose="020B0600070205080204" pitchFamily="34" charset="-128"/>
                </a:endParaRPr>
              </a:p>
              <a:p>
                <a:pPr marL="0" indent="0">
                  <a:buFontTx/>
                  <a:buNone/>
                  <a:defRPr/>
                </a:pPr>
                <a:endParaRPr lang="en-US" sz="22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68760"/>
                <a:ext cx="7924800" cy="8640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5775" y="2204864"/>
            <a:ext cx="79248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kern="0" dirty="0" smtClean="0">
                <a:ea typeface="ＭＳ Ｐゴシック" panose="020B0600070205080204" pitchFamily="34" charset="-128"/>
              </a:rPr>
              <a:t>If in the test set you have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50 images with dogs and 50 images with cats</a:t>
            </a:r>
            <a:r>
              <a:rPr lang="en-US" sz="2200" kern="0" dirty="0" smtClean="0">
                <a:ea typeface="ＭＳ Ｐゴシック" panose="020B0600070205080204" pitchFamily="34" charset="-128"/>
              </a:rPr>
              <a:t>, are you satisfied if your classifier gives you an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accuracy of 95%?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kern="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kern="0" dirty="0">
                <a:ea typeface="ＭＳ Ｐゴシック" panose="020B0600070205080204" pitchFamily="34" charset="-128"/>
              </a:rPr>
              <a:t>If in the test set you have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95 </a:t>
            </a:r>
            <a:r>
              <a:rPr lang="en-US" sz="2200" kern="0" dirty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images with dogs and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5 </a:t>
            </a:r>
            <a:r>
              <a:rPr lang="en-US" sz="2200" kern="0" dirty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images with cats</a:t>
            </a:r>
            <a:r>
              <a:rPr lang="en-US" sz="2200" kern="0" dirty="0">
                <a:ea typeface="ＭＳ Ｐゴシック" panose="020B0600070205080204" pitchFamily="34" charset="-128"/>
              </a:rPr>
              <a:t>, are you satisfied if your classifier gives you an </a:t>
            </a:r>
            <a:r>
              <a:rPr lang="en-US" sz="2200" kern="0" dirty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accuracy of 95%?</a:t>
            </a:r>
          </a:p>
          <a:p>
            <a:pPr marL="0" indent="0">
              <a:buNone/>
              <a:defRPr/>
            </a:pPr>
            <a:endParaRPr lang="en-US" sz="2200" kern="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kern="0" dirty="0" smtClean="0">
                <a:ea typeface="ＭＳ Ｐゴシック" panose="020B0600070205080204" pitchFamily="34" charset="-128"/>
              </a:rPr>
              <a:t>You are training a classifier to detect if a patient is affected or not by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COVID 19</a:t>
            </a:r>
            <a:r>
              <a:rPr lang="en-US" sz="2200" kern="0" dirty="0" smtClean="0">
                <a:ea typeface="ＭＳ Ｐゴシック" panose="020B0600070205080204" pitchFamily="34" charset="-128"/>
              </a:rPr>
              <a:t>? In your test set there are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5 COVID-positive patient and 95 COVID-negative patients</a:t>
            </a:r>
            <a:r>
              <a:rPr lang="en-US" sz="2200" kern="0" dirty="0" smtClean="0">
                <a:ea typeface="ＭＳ Ｐゴシック" panose="020B0600070205080204" pitchFamily="34" charset="-128"/>
              </a:rPr>
              <a:t>. Are you satisfied if your classifier gives you an </a:t>
            </a:r>
            <a:r>
              <a:rPr lang="en-US" sz="22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accuracy of 95%?   </a:t>
            </a:r>
            <a:endParaRPr lang="en-US" sz="2200" kern="0" dirty="0">
              <a:solidFill>
                <a:schemeClr val="accent3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Assessing performance: confusion matrix and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cost matrix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47719"/>
              </p:ext>
            </p:extLst>
          </p:nvPr>
        </p:nvGraphicFramePr>
        <p:xfrm>
          <a:off x="3059832" y="1614488"/>
          <a:ext cx="3048000" cy="1524000"/>
        </p:xfrm>
        <a:graphic>
          <a:graphicData uri="http://schemas.openxmlformats.org/drawingml/2006/table">
            <a:tbl>
              <a:tblPr/>
              <a:tblGrid>
                <a:gridCol w="692727">
                  <a:extLst>
                    <a:ext uri="{9D8B030D-6E8A-4147-A177-3AD203B41FA5}">
                      <a16:colId xmlns:a16="http://schemas.microsoft.com/office/drawing/2014/main" val="2817113220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125890004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8476674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440905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279816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674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49023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</a:p>
                  </a:txBody>
                  <a:tcPr marL="7620" marR="7620" marT="7620" marB="0" vert="vert27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2825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28979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32188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71801"/>
              </p:ext>
            </p:extLst>
          </p:nvPr>
        </p:nvGraphicFramePr>
        <p:xfrm>
          <a:off x="2987824" y="1628800"/>
          <a:ext cx="3886201" cy="1474470"/>
        </p:xfrm>
        <a:graphic>
          <a:graphicData uri="http://schemas.openxmlformats.org/drawingml/2006/table">
            <a:tbl>
              <a:tblPr/>
              <a:tblGrid>
                <a:gridCol w="688839">
                  <a:extLst>
                    <a:ext uri="{9D8B030D-6E8A-4147-A177-3AD203B41FA5}">
                      <a16:colId xmlns:a16="http://schemas.microsoft.com/office/drawing/2014/main" val="3599430680"/>
                    </a:ext>
                  </a:extLst>
                </a:gridCol>
                <a:gridCol w="1234170">
                  <a:extLst>
                    <a:ext uri="{9D8B030D-6E8A-4147-A177-3AD203B41FA5}">
                      <a16:colId xmlns:a16="http://schemas.microsoft.com/office/drawing/2014/main" val="1543281240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4183475236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3771339679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44928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50879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</a:p>
                  </a:txBody>
                  <a:tcPr marL="7620" marR="7620" marT="7620" marB="0" vert="vert27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8434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04337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6235"/>
              </p:ext>
            </p:extLst>
          </p:nvPr>
        </p:nvGraphicFramePr>
        <p:xfrm>
          <a:off x="755576" y="3933056"/>
          <a:ext cx="3886201" cy="1474470"/>
        </p:xfrm>
        <a:graphic>
          <a:graphicData uri="http://schemas.openxmlformats.org/drawingml/2006/table">
            <a:tbl>
              <a:tblPr/>
              <a:tblGrid>
                <a:gridCol w="688839">
                  <a:extLst>
                    <a:ext uri="{9D8B030D-6E8A-4147-A177-3AD203B41FA5}">
                      <a16:colId xmlns:a16="http://schemas.microsoft.com/office/drawing/2014/main" val="2923443778"/>
                    </a:ext>
                  </a:extLst>
                </a:gridCol>
                <a:gridCol w="1234170">
                  <a:extLst>
                    <a:ext uri="{9D8B030D-6E8A-4147-A177-3AD203B41FA5}">
                      <a16:colId xmlns:a16="http://schemas.microsoft.com/office/drawing/2014/main" val="2763249962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2909188739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2712207265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19567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9405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</a:p>
                  </a:txBody>
                  <a:tcPr marL="7620" marR="7620" marT="7620" marB="0" vert="vert27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4458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184858"/>
                  </a:ext>
                </a:extLst>
              </a:tr>
            </a:tbl>
          </a:graphicData>
        </a:graphic>
      </p:graphicFrame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8008"/>
              </p:ext>
            </p:extLst>
          </p:nvPr>
        </p:nvGraphicFramePr>
        <p:xfrm>
          <a:off x="4933949" y="3933056"/>
          <a:ext cx="3886201" cy="1474470"/>
        </p:xfrm>
        <a:graphic>
          <a:graphicData uri="http://schemas.openxmlformats.org/drawingml/2006/table">
            <a:tbl>
              <a:tblPr/>
              <a:tblGrid>
                <a:gridCol w="688839">
                  <a:extLst>
                    <a:ext uri="{9D8B030D-6E8A-4147-A177-3AD203B41FA5}">
                      <a16:colId xmlns:a16="http://schemas.microsoft.com/office/drawing/2014/main" val="3044452954"/>
                    </a:ext>
                  </a:extLst>
                </a:gridCol>
                <a:gridCol w="1234170">
                  <a:extLst>
                    <a:ext uri="{9D8B030D-6E8A-4147-A177-3AD203B41FA5}">
                      <a16:colId xmlns:a16="http://schemas.microsoft.com/office/drawing/2014/main" val="2714439664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2775291291"/>
                    </a:ext>
                  </a:extLst>
                </a:gridCol>
                <a:gridCol w="981596">
                  <a:extLst>
                    <a:ext uri="{9D8B030D-6E8A-4147-A177-3AD203B41FA5}">
                      <a16:colId xmlns:a16="http://schemas.microsoft.com/office/drawing/2014/main" val="4200271952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81362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59688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class</a:t>
                      </a:r>
                    </a:p>
                  </a:txBody>
                  <a:tcPr marL="7620" marR="7620" marT="7620" marB="0" vert="vert27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82205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6274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 bwMode="auto">
          <a:xfrm>
            <a:off x="574601" y="5671919"/>
            <a:ext cx="3528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acc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: 86%</a:t>
            </a:r>
            <a:endParaRPr lang="en-GB" sz="1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" name="CasellaDiTesto 19"/>
          <p:cNvSpPr txBox="1"/>
          <p:nvPr/>
        </p:nvSpPr>
        <p:spPr bwMode="auto">
          <a:xfrm>
            <a:off x="5292080" y="5589240"/>
            <a:ext cx="3528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acc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: 90%</a:t>
            </a:r>
            <a:endParaRPr lang="en-GB" sz="1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CasellaDiTesto 20"/>
          <p:cNvSpPr txBox="1"/>
          <p:nvPr/>
        </p:nvSpPr>
        <p:spPr bwMode="auto">
          <a:xfrm>
            <a:off x="611882" y="6032321"/>
            <a:ext cx="3528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sens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: 98% </a:t>
            </a:r>
            <a:endParaRPr lang="en-GB" sz="1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CasellaDiTesto 21"/>
          <p:cNvSpPr txBox="1"/>
          <p:nvPr/>
        </p:nvSpPr>
        <p:spPr bwMode="auto">
          <a:xfrm>
            <a:off x="5292402" y="6021288"/>
            <a:ext cx="3528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it-CH" sz="18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sens</a:t>
            </a:r>
            <a:r>
              <a:rPr lang="it-CH" sz="1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: 90% </a:t>
            </a:r>
            <a:endParaRPr lang="en-GB" sz="1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0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 pipeline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83153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595810" y="1087655"/>
            <a:ext cx="2721157" cy="565965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3600" tIns="122880" rIns="153600" bIns="12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831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000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2361" y="5258250"/>
            <a:ext cx="592329" cy="1018102"/>
          </a:xfrm>
          <a:prstGeom prst="rect">
            <a:avLst/>
          </a:prstGeom>
          <a:noFill/>
        </p:spPr>
        <p:txBody>
          <a:bodyPr vert="vert270" wrap="none" lIns="153600" tIns="122880" rIns="153600" bIns="122880" rtlCol="0">
            <a:spAutoFit/>
          </a:bodyPr>
          <a:lstStyle/>
          <a:p>
            <a:pPr algn="r"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7010" y="1841179"/>
            <a:ext cx="592329" cy="789925"/>
          </a:xfrm>
          <a:prstGeom prst="rect">
            <a:avLst/>
          </a:prstGeom>
          <a:noFill/>
        </p:spPr>
        <p:txBody>
          <a:bodyPr vert="vert270" wrap="none" lIns="153600" tIns="122880" rIns="153600" bIns="122880" rtlCol="0" anchor="ctr">
            <a:spAutoFit/>
          </a:bodyPr>
          <a:lstStyle/>
          <a:p>
            <a:pPr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1605" y="1402459"/>
            <a:ext cx="592329" cy="1231627"/>
          </a:xfrm>
          <a:prstGeom prst="rect">
            <a:avLst/>
          </a:prstGeom>
          <a:noFill/>
        </p:spPr>
        <p:txBody>
          <a:bodyPr vert="vert270" wrap="none" lIns="153600" tIns="122880" rIns="153600" bIns="122880" rtlCol="0" anchor="ctr">
            <a:spAutoFit/>
          </a:bodyPr>
          <a:lstStyle/>
          <a:p>
            <a:pPr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Program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83175" y="2631103"/>
            <a:ext cx="0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57037" y="2631103"/>
            <a:ext cx="1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65472" y="4838534"/>
            <a:ext cx="1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Lap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05484" y="2925686"/>
            <a:ext cx="1519978" cy="20269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95810" y="98060"/>
            <a:ext cx="2721157" cy="807287"/>
          </a:xfrm>
          <a:prstGeom prst="rect">
            <a:avLst/>
          </a:prstGeom>
          <a:noFill/>
        </p:spPr>
        <p:txBody>
          <a:bodyPr wrap="square" lIns="153600" tIns="122880" rIns="153600" bIns="122880" rtlCol="0">
            <a:spAutoFit/>
          </a:bodyPr>
          <a:lstStyle/>
          <a:p>
            <a:pPr algn="ctr"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Traditional Programming</a:t>
            </a:r>
          </a:p>
        </p:txBody>
      </p:sp>
      <p:sp>
        <p:nvSpPr>
          <p:cNvPr id="22" name="Rectangle 28"/>
          <p:cNvSpPr/>
          <p:nvPr/>
        </p:nvSpPr>
        <p:spPr bwMode="auto">
          <a:xfrm>
            <a:off x="1595810" y="1070238"/>
            <a:ext cx="2721157" cy="5659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3600" tIns="122880" rIns="153600" bIns="12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831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000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2702361" y="5240833"/>
            <a:ext cx="592329" cy="1018102"/>
          </a:xfrm>
          <a:prstGeom prst="rect">
            <a:avLst/>
          </a:prstGeom>
          <a:noFill/>
        </p:spPr>
        <p:txBody>
          <a:bodyPr vert="vert270" wrap="none" lIns="153600" tIns="122880" rIns="153600" bIns="122880" rtlCol="0">
            <a:spAutoFit/>
          </a:bodyPr>
          <a:lstStyle/>
          <a:p>
            <a:pPr algn="r"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Output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2387010" y="1823762"/>
            <a:ext cx="592329" cy="789925"/>
          </a:xfrm>
          <a:prstGeom prst="rect">
            <a:avLst/>
          </a:prstGeom>
          <a:noFill/>
        </p:spPr>
        <p:txBody>
          <a:bodyPr vert="vert270" wrap="none" lIns="153600" tIns="122880" rIns="153600" bIns="122880" rtlCol="0" anchor="ctr">
            <a:spAutoFit/>
          </a:bodyPr>
          <a:lstStyle/>
          <a:p>
            <a:pPr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Data</a:t>
            </a:r>
          </a:p>
        </p:txBody>
      </p:sp>
      <p:sp>
        <p:nvSpPr>
          <p:cNvPr id="35" name="TextBox 7"/>
          <p:cNvSpPr txBox="1"/>
          <p:nvPr/>
        </p:nvSpPr>
        <p:spPr>
          <a:xfrm>
            <a:off x="2951605" y="1385042"/>
            <a:ext cx="592329" cy="1231627"/>
          </a:xfrm>
          <a:prstGeom prst="rect">
            <a:avLst/>
          </a:prstGeom>
          <a:noFill/>
        </p:spPr>
        <p:txBody>
          <a:bodyPr vert="vert270" wrap="none" lIns="153600" tIns="122880" rIns="153600" bIns="122880" rtlCol="0" anchor="ctr">
            <a:spAutoFit/>
          </a:bodyPr>
          <a:lstStyle/>
          <a:p>
            <a:pPr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Program</a:t>
            </a:r>
          </a:p>
        </p:txBody>
      </p:sp>
      <p:cxnSp>
        <p:nvCxnSpPr>
          <p:cNvPr id="36" name="Straight Arrow Connector 14"/>
          <p:cNvCxnSpPr/>
          <p:nvPr/>
        </p:nvCxnSpPr>
        <p:spPr>
          <a:xfrm>
            <a:off x="2683175" y="2613686"/>
            <a:ext cx="0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"/>
          <p:cNvCxnSpPr/>
          <p:nvPr/>
        </p:nvCxnSpPr>
        <p:spPr>
          <a:xfrm flipH="1">
            <a:off x="3257037" y="2613686"/>
            <a:ext cx="1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"/>
          <p:cNvCxnSpPr/>
          <p:nvPr/>
        </p:nvCxnSpPr>
        <p:spPr>
          <a:xfrm flipH="1">
            <a:off x="2965472" y="4821117"/>
            <a:ext cx="1" cy="4971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 descr="Lapto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05484" y="2908269"/>
            <a:ext cx="1519978" cy="2026925"/>
          </a:xfrm>
          <a:prstGeom prst="rect">
            <a:avLst/>
          </a:prstGeom>
        </p:spPr>
      </p:pic>
      <p:grpSp>
        <p:nvGrpSpPr>
          <p:cNvPr id="2" name="Gruppo 1"/>
          <p:cNvGrpSpPr/>
          <p:nvPr/>
        </p:nvGrpSpPr>
        <p:grpSpPr>
          <a:xfrm>
            <a:off x="4996387" y="114655"/>
            <a:ext cx="2721157" cy="6632653"/>
            <a:chOff x="4996387" y="114655"/>
            <a:chExt cx="2721157" cy="6632653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996387" y="1087656"/>
              <a:ext cx="2721157" cy="5659652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3600" tIns="122880" rIns="153600" bIns="12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831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3855" y="5258250"/>
              <a:ext cx="592329" cy="1231627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>
              <a:spAutoFit/>
            </a:bodyPr>
            <a:lstStyle/>
            <a:p>
              <a:pPr algn="r"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Program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8505" y="1841179"/>
              <a:ext cx="592329" cy="789925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 anchor="ctr">
              <a:spAutoFit/>
            </a:bodyPr>
            <a:lstStyle/>
            <a:p>
              <a:pPr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Data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3099" y="1615984"/>
              <a:ext cx="592329" cy="1018102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 anchor="ctr">
              <a:spAutoFit/>
            </a:bodyPr>
            <a:lstStyle/>
            <a:p>
              <a:pPr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Output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074669" y="2631103"/>
              <a:ext cx="0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648531" y="2631103"/>
              <a:ext cx="1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356967" y="4838534"/>
              <a:ext cx="1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Laptop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96978" y="2925686"/>
              <a:ext cx="1519978" cy="202692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996387" y="114655"/>
              <a:ext cx="2721157" cy="871921"/>
            </a:xfrm>
            <a:prstGeom prst="rect">
              <a:avLst/>
            </a:prstGeom>
            <a:noFill/>
          </p:spPr>
          <p:txBody>
            <a:bodyPr wrap="square" lIns="153600" tIns="122880" rIns="153600" bIns="122880" rtlCol="0">
              <a:spAutoFit/>
            </a:bodyPr>
            <a:lstStyle/>
            <a:p>
              <a:pPr algn="ctr"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Machine</a:t>
              </a:r>
            </a:p>
            <a:p>
              <a:pPr algn="ctr"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Learning</a:t>
              </a:r>
            </a:p>
          </p:txBody>
        </p:sp>
        <p:sp>
          <p:nvSpPr>
            <p:cNvPr id="21" name="Rectangle 29"/>
            <p:cNvSpPr/>
            <p:nvPr/>
          </p:nvSpPr>
          <p:spPr bwMode="auto">
            <a:xfrm>
              <a:off x="4996387" y="1070239"/>
              <a:ext cx="2721157" cy="5659652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3600" tIns="122880" rIns="153600" bIns="12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831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19"/>
            <p:cNvSpPr txBox="1"/>
            <p:nvPr/>
          </p:nvSpPr>
          <p:spPr>
            <a:xfrm>
              <a:off x="6093855" y="5240833"/>
              <a:ext cx="592329" cy="1231627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>
              <a:spAutoFit/>
            </a:bodyPr>
            <a:lstStyle/>
            <a:p>
              <a:pPr algn="r"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Program</a:t>
              </a:r>
            </a:p>
          </p:txBody>
        </p:sp>
        <p:sp>
          <p:nvSpPr>
            <p:cNvPr id="41" name="TextBox 24"/>
            <p:cNvSpPr txBox="1"/>
            <p:nvPr/>
          </p:nvSpPr>
          <p:spPr>
            <a:xfrm>
              <a:off x="5778505" y="1823762"/>
              <a:ext cx="592329" cy="789925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 anchor="ctr">
              <a:spAutoFit/>
            </a:bodyPr>
            <a:lstStyle/>
            <a:p>
              <a:pPr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Data</a:t>
              </a:r>
            </a:p>
          </p:txBody>
        </p:sp>
        <p:sp>
          <p:nvSpPr>
            <p:cNvPr id="42" name="TextBox 25"/>
            <p:cNvSpPr txBox="1"/>
            <p:nvPr/>
          </p:nvSpPr>
          <p:spPr>
            <a:xfrm>
              <a:off x="6343099" y="1598567"/>
              <a:ext cx="592329" cy="1018102"/>
            </a:xfrm>
            <a:prstGeom prst="rect">
              <a:avLst/>
            </a:prstGeom>
            <a:noFill/>
          </p:spPr>
          <p:txBody>
            <a:bodyPr vert="vert270" wrap="none" lIns="153600" tIns="122880" rIns="153600" bIns="122880" rtlCol="0" anchor="ctr">
              <a:spAutoFit/>
            </a:bodyPr>
            <a:lstStyle/>
            <a:p>
              <a:pPr defTabSz="767994">
                <a:lnSpc>
                  <a:spcPct val="90000"/>
                </a:lnSpc>
                <a:spcAft>
                  <a:spcPts val="504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egoe UI"/>
                </a:rPr>
                <a:t>Output</a:t>
              </a:r>
            </a:p>
          </p:txBody>
        </p:sp>
        <p:cxnSp>
          <p:nvCxnSpPr>
            <p:cNvPr id="43" name="Straight Arrow Connector 22"/>
            <p:cNvCxnSpPr/>
            <p:nvPr/>
          </p:nvCxnSpPr>
          <p:spPr>
            <a:xfrm>
              <a:off x="6074669" y="2613686"/>
              <a:ext cx="0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3"/>
            <p:cNvCxnSpPr/>
            <p:nvPr/>
          </p:nvCxnSpPr>
          <p:spPr>
            <a:xfrm flipH="1">
              <a:off x="6648531" y="2613686"/>
              <a:ext cx="1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6"/>
            <p:cNvCxnSpPr/>
            <p:nvPr/>
          </p:nvCxnSpPr>
          <p:spPr>
            <a:xfrm flipH="1">
              <a:off x="6356967" y="4821117"/>
              <a:ext cx="1" cy="497112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27" descr="Laptop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96978" y="2908269"/>
              <a:ext cx="1519978" cy="2026925"/>
            </a:xfrm>
            <a:prstGeom prst="rect">
              <a:avLst/>
            </a:prstGeom>
          </p:spPr>
        </p:pic>
      </p:grpSp>
      <p:sp>
        <p:nvSpPr>
          <p:cNvPr id="47" name="TextBox 32"/>
          <p:cNvSpPr txBox="1"/>
          <p:nvPr/>
        </p:nvSpPr>
        <p:spPr>
          <a:xfrm>
            <a:off x="1595810" y="80643"/>
            <a:ext cx="2721157" cy="807287"/>
          </a:xfrm>
          <a:prstGeom prst="rect">
            <a:avLst/>
          </a:prstGeom>
          <a:noFill/>
        </p:spPr>
        <p:txBody>
          <a:bodyPr wrap="square" lIns="153600" tIns="122880" rIns="153600" bIns="122880" rtlCol="0">
            <a:spAutoFit/>
          </a:bodyPr>
          <a:lstStyle/>
          <a:p>
            <a:pPr algn="ctr" defTabSz="767994">
              <a:lnSpc>
                <a:spcPct val="90000"/>
              </a:lnSpc>
              <a:spcAft>
                <a:spcPts val="504"/>
              </a:spcAft>
            </a:pPr>
            <a:r>
              <a:rPr lang="en-US" sz="20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Traditional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247636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Supervised learning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23850" y="1341438"/>
            <a:ext cx="8496300" cy="504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CH" altLang="en-US" sz="2200" dirty="0" smtClean="0">
                <a:ea typeface="ＭＳ Ｐゴシック" panose="020B0600070205080204" pitchFamily="34" charset="-128"/>
              </a:rPr>
              <a:t>Information: set of 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input-output data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is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given</a:t>
            </a:r>
            <a:endParaRPr lang="it-CH" altLang="en-US" sz="22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CH" altLang="en-US" sz="2200" dirty="0" smtClean="0">
                <a:ea typeface="ＭＳ Ｐゴシック" panose="020B0600070205080204" pitchFamily="34" charset="-128"/>
              </a:rPr>
              <a:t>Goal: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discover</a:t>
            </a:r>
            <a:r>
              <a:rPr lang="it-CH" alt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relation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between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input and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altLang="en-US" sz="2200" dirty="0" smtClean="0">
                <a:ea typeface="ＭＳ Ｐゴシック" panose="020B0600070205080204" pitchFamily="34" charset="-128"/>
              </a:rPr>
              <a:t>Utility: </a:t>
            </a:r>
            <a:r>
              <a:rPr lang="it-CH" altLang="en-US" sz="2200" dirty="0" err="1" smtClean="0">
                <a:ea typeface="ＭＳ Ｐゴシック" panose="020B0600070205080204" pitchFamily="34" charset="-128"/>
              </a:rPr>
              <a:t>given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a new input, </a:t>
            </a:r>
            <a:r>
              <a:rPr lang="it-CH" altLang="en-US" sz="22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</a:t>
            </a:r>
            <a:r>
              <a:rPr lang="it-CH" altLang="en-US" sz="2200" dirty="0" smtClean="0">
                <a:ea typeface="ＭＳ Ｐゴシック" panose="020B0600070205080204" pitchFamily="34" charset="-128"/>
              </a:rPr>
              <a:t> the output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pic>
        <p:nvPicPr>
          <p:cNvPr id="16390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500438"/>
            <a:ext cx="38862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56325" y="2924175"/>
            <a:ext cx="17605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it-CH" altLang="en-US" sz="2200" kern="0" dirty="0" err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Classification</a:t>
            </a:r>
            <a:endParaRPr lang="it-CH" altLang="en-US" sz="2200" kern="0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95963" y="6164263"/>
            <a:ext cx="2952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it-CH" altLang="en-US" sz="2200" kern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Discrete-</a:t>
            </a:r>
            <a:r>
              <a:rPr lang="it-CH" altLang="en-US" sz="2200" kern="0" dirty="0" err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value</a:t>
            </a:r>
            <a:r>
              <a:rPr lang="it-CH" altLang="en-US" sz="2200" kern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output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01813" y="2924175"/>
            <a:ext cx="1762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it-CH" altLang="en-US" sz="2200" kern="0" dirty="0" err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Regression</a:t>
            </a:r>
            <a:endParaRPr lang="it-CH" altLang="en-US" sz="2200" kern="0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87450" y="6164263"/>
            <a:ext cx="3097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it-CH" altLang="en-US" sz="2200" kern="0" dirty="0" err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Continuous-value</a:t>
            </a:r>
            <a:r>
              <a:rPr lang="it-CH" altLang="en-US" sz="2200" kern="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output</a:t>
            </a:r>
          </a:p>
        </p:txBody>
      </p:sp>
      <p:pic>
        <p:nvPicPr>
          <p:cNvPr id="16395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9000"/>
            <a:ext cx="45513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Classification: Illustrative task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7DE81-119B-46BD-8722-97F3C61518FB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en-US" smtClean="0"/>
          </a:p>
        </p:txBody>
      </p:sp>
      <p:sp>
        <p:nvSpPr>
          <p:cNvPr id="717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graphicFrame>
        <p:nvGraphicFramePr>
          <p:cNvPr id="7173" name="Object 2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60475" y="1219200"/>
          <a:ext cx="662305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Visio" r:id="rId4" imgW="8432800" imgH="6286500" progId="Visio.Drawing.6">
                  <p:embed/>
                </p:oleObj>
              </mc:Choice>
              <mc:Fallback>
                <p:oleObj name="Visio" r:id="rId4" imgW="8432800" imgH="6286500" progId="Visio.Drawing.6">
                  <p:embed/>
                  <p:pic>
                    <p:nvPicPr>
                      <p:cNvPr id="717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219200"/>
                        <a:ext cx="6623050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Examples of classification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7D4DA-8FA9-4DF4-8A8F-784219AB0523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en-US" smtClean="0"/>
          </a:p>
        </p:txBody>
      </p:sp>
      <p:sp>
        <p:nvSpPr>
          <p:cNvPr id="1126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68760"/>
            <a:ext cx="7924800" cy="5450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Image recognition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Predicting tumor cells </a:t>
            </a:r>
            <a:r>
              <a:rPr lang="en-US" sz="2200" dirty="0">
                <a:ea typeface="ＭＳ Ｐゴシック" panose="020B0600070205080204" pitchFamily="34" charset="-128"/>
              </a:rPr>
              <a:t>as benign or malignant (extract features from cells images</a:t>
            </a:r>
            <a:r>
              <a:rPr lang="en-US" sz="2200" dirty="0" smtClean="0">
                <a:ea typeface="ＭＳ Ｐゴシック" panose="020B0600070205080204" pitchFamily="34" charset="-128"/>
              </a:rPr>
              <a:t>)</a:t>
            </a:r>
            <a:endParaRPr lang="en-US" sz="22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sz="22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Detecting faults </a:t>
            </a:r>
            <a:r>
              <a:rPr lang="en-US" sz="2200" dirty="0">
                <a:ea typeface="ＭＳ Ｐゴシック" panose="020B0600070205080204" pitchFamily="34" charset="-128"/>
              </a:rPr>
              <a:t>(unbalanced problem</a:t>
            </a:r>
            <a:r>
              <a:rPr lang="en-US" sz="2200" dirty="0" smtClean="0"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Predicting level </a:t>
            </a:r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of affinity (low/high ) </a:t>
            </a:r>
            <a:r>
              <a:rPr lang="en-US" sz="2200" dirty="0" smtClean="0">
                <a:ea typeface="ＭＳ Ｐゴシック" panose="020B0600070205080204" pitchFamily="34" charset="-128"/>
              </a:rPr>
              <a:t>between a protein and a ligand</a:t>
            </a:r>
            <a:endParaRPr lang="en-US" sz="22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Classification: notation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1438"/>
                <a:ext cx="8496300" cy="158350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t-CH" altLang="en-US" sz="2200" dirty="0" smtClean="0">
                    <a:ea typeface="ＭＳ Ｐゴシック" panose="020B0600070205080204" pitchFamily="34" charset="-128"/>
                  </a:rPr>
                  <a:t>We are </a:t>
                </a:r>
                <a:r>
                  <a:rPr lang="it-CH" altLang="en-US" sz="2200" dirty="0" err="1" smtClean="0">
                    <a:ea typeface="ＭＳ Ｐゴシック" panose="020B0600070205080204" pitchFamily="34" charset="-128"/>
                  </a:rPr>
                  <a:t>given</a:t>
                </a:r>
                <a:r>
                  <a:rPr lang="it-CH" altLang="en-US" sz="22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it-CH" altLang="en-US" sz="2200" i="1" dirty="0" smtClean="0">
                    <a:ea typeface="ＭＳ Ｐゴシック" panose="020B0600070205080204" pitchFamily="34" charset="-128"/>
                  </a:rPr>
                  <a:t>N</a:t>
                </a:r>
                <a:r>
                  <a:rPr lang="it-CH" altLang="en-US" sz="2200" dirty="0" smtClean="0">
                    <a:ea typeface="ＭＳ Ｐゴシック" panose="020B0600070205080204" pitchFamily="34" charset="-128"/>
                  </a:rPr>
                  <a:t> training input-output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CH" altLang="en-US" sz="22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CH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CH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CH" altLang="en-US" sz="2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𝑁</m:t>
                        </m:r>
                      </m:sup>
                    </m:sSubSup>
                    <m:r>
                      <a:rPr lang="it-CH" altLang="en-US" sz="22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:</m:t>
                    </m:r>
                  </m:oMath>
                </a14:m>
                <a:endParaRPr lang="it-CH" altLang="en-US" sz="2200" b="0" dirty="0" smtClean="0">
                  <a:ea typeface="ＭＳ Ｐゴシック" panose="020B0600070205080204" pitchFamily="34" charset="-128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CH" altLang="en-US" sz="22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CH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it-CH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r>
                      <a:rPr lang="it-CH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CH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CH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it-CH" altLang="en-US" sz="2200" dirty="0" smtClean="0">
                  <a:ea typeface="ＭＳ Ｐゴシック" panose="020B0600070205080204" pitchFamily="34" charset="-128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CH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CH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𝑦</m:t>
                        </m:r>
                      </m:e>
                      <m:sub>
                        <m:r>
                          <a:rPr lang="it-CH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r>
                      <a:rPr lang="it-CH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CH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it-CH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{"/>
                        <m:endChr m:val="}"/>
                        <m:ctrlP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  <m:r>
                      <a:rPr lang="it-CH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{"/>
                        <m:endChr m:val="}"/>
                        <m:ctrlP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𝐶𝑎𝑡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𝐷𝑜𝑔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CH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𝑅𝑎𝑡</m:t>
                        </m:r>
                      </m:e>
                    </m:d>
                    <m:r>
                      <a:rPr lang="it-CH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…. </m:t>
                    </m:r>
                  </m:oMath>
                </a14:m>
                <a:endParaRPr lang="it-CH" altLang="en-US" sz="2200" b="0" dirty="0" smtClean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it-CH" altLang="en-US" sz="2200" dirty="0" smtClean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it-CH" altLang="en-US" sz="22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1438"/>
                <a:ext cx="8496300" cy="1583506"/>
              </a:xfrm>
              <a:blipFill>
                <a:blip r:embed="rId2"/>
                <a:stretch>
                  <a:fillRect l="-1865" t="-4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6657"/>
            <a:ext cx="2496120" cy="16673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 bwMode="auto">
          <a:xfrm>
            <a:off x="563476" y="5338022"/>
            <a:ext cx="2280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D=64x64x3=12’288</a:t>
            </a:r>
            <a:endParaRPr lang="en-GB" sz="20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CasellaDiTesto 15"/>
          <p:cNvSpPr txBox="1"/>
          <p:nvPr/>
        </p:nvSpPr>
        <p:spPr bwMode="auto">
          <a:xfrm>
            <a:off x="529661" y="2996952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x: image, y:rat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0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81618"/>
            <a:ext cx="3501008" cy="261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sellaDiTesto 20"/>
          <p:cNvSpPr txBox="1"/>
          <p:nvPr/>
        </p:nvSpPr>
        <p:spPr bwMode="auto">
          <a:xfrm>
            <a:off x="6156176" y="5796458"/>
            <a:ext cx="21602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8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D=2</a:t>
            </a:r>
            <a:endParaRPr lang="en-GB" sz="28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5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Classification: parametric approach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7" y="2086497"/>
            <a:ext cx="2496120" cy="16673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 bwMode="auto">
          <a:xfrm>
            <a:off x="573367" y="3897862"/>
            <a:ext cx="2280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D=64x64x3=12’288</a:t>
            </a:r>
            <a:endParaRPr lang="en-GB" sz="20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CasellaDiTesto 15"/>
          <p:cNvSpPr txBox="1"/>
          <p:nvPr/>
        </p:nvSpPr>
        <p:spPr bwMode="auto">
          <a:xfrm>
            <a:off x="539552" y="1556792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x: image, y:rat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2978590" y="2920170"/>
            <a:ext cx="65730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 bwMode="auto">
          <a:xfrm>
            <a:off x="3851920" y="2636912"/>
            <a:ext cx="14401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f(</a:t>
            </a:r>
            <a:r>
              <a:rPr lang="it-CH" sz="36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x,</a:t>
            </a:r>
            <a:r>
              <a:rPr lang="it-CH" sz="3600" kern="0" dirty="0" err="1" smtClean="0">
                <a:solidFill>
                  <a:schemeClr val="accent4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) </a:t>
            </a:r>
            <a:endParaRPr lang="en-GB" sz="3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5148064" y="2924944"/>
            <a:ext cx="12384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 bwMode="auto">
          <a:xfrm>
            <a:off x="6588224" y="2643171"/>
            <a:ext cx="17555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800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Score for </a:t>
            </a:r>
            <a:r>
              <a:rPr lang="it-CH" sz="1800" kern="0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each</a:t>
            </a:r>
            <a:r>
              <a:rPr lang="it-CH" sz="1800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800" kern="0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possible</a:t>
            </a:r>
            <a:r>
              <a:rPr lang="it-CH" sz="1800" kern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800" kern="0" dirty="0" err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class</a:t>
            </a:r>
            <a:endParaRPr lang="en-GB" sz="1800" kern="0" dirty="0" smtClean="0">
              <a:solidFill>
                <a:schemeClr val="accent6">
                  <a:lumMod val="50000"/>
                </a:schemeClr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4777343" y="1663022"/>
            <a:ext cx="1061931" cy="973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5151652" y="1239242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kern="0" dirty="0" err="1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Unknown</a:t>
            </a:r>
            <a:r>
              <a:rPr lang="it-CH" kern="0" dirty="0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kern="0" dirty="0" err="1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weights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 bwMode="auto">
          <a:xfrm>
            <a:off x="2849119" y="4725099"/>
            <a:ext cx="568823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s=f(</a:t>
            </a:r>
            <a:r>
              <a:rPr lang="it-CH" sz="36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x,</a:t>
            </a:r>
            <a:r>
              <a:rPr lang="it-CH" sz="3600" kern="0" dirty="0" err="1" smtClean="0">
                <a:solidFill>
                  <a:schemeClr val="accent4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) = </a:t>
            </a:r>
            <a:r>
              <a:rPr lang="it-CH" sz="3600" kern="0" dirty="0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W </a:t>
            </a:r>
            <a:r>
              <a:rPr lang="it-CH" sz="3600" kern="0" dirty="0" smtClean="0">
                <a:ea typeface="ＭＳ Ｐゴシック" pitchFamily="-112" charset="-128"/>
                <a:cs typeface="ＭＳ Ｐゴシック" pitchFamily="-112" charset="-128"/>
              </a:rPr>
              <a:t>x + </a:t>
            </a:r>
            <a:r>
              <a:rPr lang="it-CH" sz="3600" kern="0" dirty="0" smtClean="0">
                <a:solidFill>
                  <a:srgbClr val="00B0F0"/>
                </a:solidFill>
                <a:ea typeface="ＭＳ Ｐゴシック" pitchFamily="-112" charset="-128"/>
                <a:cs typeface="ＭＳ Ｐゴシック" pitchFamily="-112" charset="-128"/>
              </a:rPr>
              <a:t>b</a:t>
            </a: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endParaRPr lang="en-GB" sz="3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827584" y="4653136"/>
            <a:ext cx="5616624" cy="1542365"/>
            <a:chOff x="827584" y="4653136"/>
            <a:chExt cx="5616624" cy="1542365"/>
          </a:xfrm>
        </p:grpSpPr>
        <p:sp>
          <p:nvSpPr>
            <p:cNvPr id="18" name="Rettangolo 17"/>
            <p:cNvSpPr/>
            <p:nvPr/>
          </p:nvSpPr>
          <p:spPr>
            <a:xfrm>
              <a:off x="2771800" y="4653136"/>
              <a:ext cx="1872208" cy="72012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 bwMode="auto">
            <a:xfrm>
              <a:off x="3203848" y="5517232"/>
              <a:ext cx="734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it-CH" kern="0" dirty="0">
                  <a:solidFill>
                    <a:srgbClr val="FFC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3</a:t>
              </a:r>
              <a:r>
                <a:rPr lang="it-CH" kern="0" dirty="0" smtClean="0">
                  <a:solidFill>
                    <a:srgbClr val="FFC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x1</a:t>
              </a:r>
              <a:endParaRPr lang="en-GB" kern="0" dirty="0" smtClean="0">
                <a:solidFill>
                  <a:srgbClr val="FFC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5580112" y="4653136"/>
              <a:ext cx="360040" cy="6259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asellaDiTesto 26"/>
            <p:cNvSpPr txBox="1"/>
            <p:nvPr/>
          </p:nvSpPr>
          <p:spPr bwMode="auto">
            <a:xfrm>
              <a:off x="5119526" y="5400365"/>
              <a:ext cx="13246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it-CH" kern="0" dirty="0" smtClean="0">
                  <a:solidFill>
                    <a:srgbClr val="FF0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12’288x1</a:t>
              </a:r>
              <a:endParaRPr lang="en-GB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24" name="Connettore 2 23"/>
            <p:cNvCxnSpPr/>
            <p:nvPr/>
          </p:nvCxnSpPr>
          <p:spPr>
            <a:xfrm flipV="1">
              <a:off x="1907704" y="5701898"/>
              <a:ext cx="1152128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/>
            <p:cNvSpPr txBox="1"/>
            <p:nvPr/>
          </p:nvSpPr>
          <p:spPr bwMode="auto">
            <a:xfrm>
              <a:off x="827584" y="5949280"/>
              <a:ext cx="20162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it-CH" sz="1600" kern="0" dirty="0" smtClean="0">
                  <a:solidFill>
                    <a:srgbClr val="FFC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Assume 3 </a:t>
              </a:r>
              <a:r>
                <a:rPr lang="it-CH" sz="1600" kern="0" dirty="0" err="1" smtClean="0">
                  <a:solidFill>
                    <a:srgbClr val="FFC000"/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rPr>
                <a:t>classes</a:t>
              </a:r>
              <a:endParaRPr lang="en-GB" sz="1600" kern="0" dirty="0" smtClean="0">
                <a:solidFill>
                  <a:srgbClr val="FFC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2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3850" y="693738"/>
            <a:ext cx="8496300" cy="719137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Classification: parametric approach</a:t>
            </a:r>
            <a:br>
              <a:rPr lang="en-US" altLang="en-US" sz="2800" dirty="0" smtClean="0">
                <a:ea typeface="ＭＳ Ｐゴシック" panose="020B0600070205080204" pitchFamily="34" charset="-128"/>
              </a:rPr>
            </a:b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D4464-8DA0-410F-8342-8A598C058FCD}" type="slidenum">
              <a:rPr lang="it-IT" altLang="en-US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en-US" smtClean="0"/>
          </a:p>
        </p:txBody>
      </p:sp>
      <p:sp>
        <p:nvSpPr>
          <p:cNvPr id="1638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6013" y="187325"/>
            <a:ext cx="4267200" cy="304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7" y="2086497"/>
            <a:ext cx="2496120" cy="16673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 bwMode="auto">
          <a:xfrm>
            <a:off x="573367" y="3897862"/>
            <a:ext cx="2280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2000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D=64x64x3=12’288</a:t>
            </a:r>
            <a:endParaRPr lang="en-GB" sz="2000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CasellaDiTesto 15"/>
          <p:cNvSpPr txBox="1"/>
          <p:nvPr/>
        </p:nvSpPr>
        <p:spPr bwMode="auto">
          <a:xfrm>
            <a:off x="539552" y="1556792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x: image, y:rat</a:t>
            </a:r>
            <a:endParaRPr lang="en-GB" kern="0" dirty="0" smtClean="0">
              <a:solidFill>
                <a:srgbClr val="FF0000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2978590" y="2920170"/>
            <a:ext cx="65730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 bwMode="auto">
          <a:xfrm>
            <a:off x="3851920" y="2636912"/>
            <a:ext cx="14401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f(</a:t>
            </a:r>
            <a:r>
              <a:rPr lang="it-CH" sz="3600" kern="0" dirty="0" err="1" smtClean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36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,</a:t>
            </a:r>
            <a:r>
              <a:rPr lang="it-CH" sz="3600" kern="0" dirty="0" err="1" smtClean="0">
                <a:solidFill>
                  <a:schemeClr val="accent4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3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) </a:t>
            </a:r>
            <a:endParaRPr lang="en-GB" sz="3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5148064" y="2924944"/>
            <a:ext cx="12384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 bwMode="auto">
          <a:xfrm>
            <a:off x="6660232" y="2204864"/>
            <a:ext cx="576064" cy="43756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it-CH" sz="1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-10</a:t>
            </a:r>
            <a:endParaRPr lang="en-GB" sz="1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CasellaDiTesto 27"/>
          <p:cNvSpPr txBox="1"/>
          <p:nvPr/>
        </p:nvSpPr>
        <p:spPr bwMode="auto">
          <a:xfrm>
            <a:off x="6660232" y="2631400"/>
            <a:ext cx="576064" cy="43756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it-CH" sz="16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9</a:t>
            </a:r>
            <a:r>
              <a:rPr lang="it-CH" sz="1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.1</a:t>
            </a:r>
            <a:endParaRPr lang="en-GB" sz="1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CasellaDiTesto 28"/>
          <p:cNvSpPr txBox="1"/>
          <p:nvPr/>
        </p:nvSpPr>
        <p:spPr bwMode="auto">
          <a:xfrm>
            <a:off x="6660232" y="3063448"/>
            <a:ext cx="576064" cy="43756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it-CH" sz="16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4.2</a:t>
            </a:r>
            <a:endParaRPr lang="en-GB" sz="16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CasellaDiTesto 30"/>
          <p:cNvSpPr txBox="1"/>
          <p:nvPr/>
        </p:nvSpPr>
        <p:spPr bwMode="auto">
          <a:xfrm>
            <a:off x="7601022" y="2204864"/>
            <a:ext cx="456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cat</a:t>
            </a:r>
            <a:endParaRPr lang="en-GB" kern="0" dirty="0" smtClean="0">
              <a:solidFill>
                <a:schemeClr val="accent6">
                  <a:lumMod val="75000"/>
                </a:schemeClr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2" name="CasellaDiTesto 31"/>
          <p:cNvSpPr txBox="1"/>
          <p:nvPr/>
        </p:nvSpPr>
        <p:spPr bwMode="auto">
          <a:xfrm>
            <a:off x="7596336" y="2627620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dog</a:t>
            </a:r>
            <a:endParaRPr lang="en-GB" kern="0" dirty="0" smtClean="0">
              <a:solidFill>
                <a:schemeClr val="accent6">
                  <a:lumMod val="75000"/>
                </a:schemeClr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3" name="CasellaDiTesto 32"/>
          <p:cNvSpPr txBox="1"/>
          <p:nvPr/>
        </p:nvSpPr>
        <p:spPr bwMode="auto">
          <a:xfrm>
            <a:off x="7596336" y="3131676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rat</a:t>
            </a:r>
            <a:endParaRPr lang="en-GB" kern="0" dirty="0" smtClean="0">
              <a:solidFill>
                <a:schemeClr val="accent6">
                  <a:lumMod val="75000"/>
                </a:schemeClr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3" name="CasellaDiTesto 12"/>
          <p:cNvSpPr txBox="1"/>
          <p:nvPr/>
        </p:nvSpPr>
        <p:spPr bwMode="auto">
          <a:xfrm>
            <a:off x="405427" y="4931122"/>
            <a:ext cx="8496945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Are the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chosen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values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of the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weights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800" kern="0" dirty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good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or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bad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?</a:t>
            </a:r>
            <a:endParaRPr lang="it-CH" sz="28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4" name="CasellaDiTesto 33"/>
          <p:cNvSpPr txBox="1"/>
          <p:nvPr/>
        </p:nvSpPr>
        <p:spPr bwMode="auto">
          <a:xfrm>
            <a:off x="3074101" y="5906054"/>
            <a:ext cx="3154083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How to </a:t>
            </a:r>
            <a:r>
              <a:rPr lang="it-CH" sz="2800" kern="0" dirty="0" err="1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choose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2800" kern="0" dirty="0" smtClean="0">
                <a:solidFill>
                  <a:schemeClr val="accent4"/>
                </a:solidFill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2800" kern="0" dirty="0" smtClean="0">
                <a:ea typeface="ＭＳ Ｐゴシック" pitchFamily="-112" charset="-128"/>
                <a:cs typeface="ＭＳ Ｐゴシック" pitchFamily="-112" charset="-128"/>
              </a:rPr>
              <a:t>?</a:t>
            </a:r>
            <a:r>
              <a:rPr lang="it-CH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endParaRPr lang="en-GB" sz="2800" kern="0" dirty="0" smtClean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3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Powerpoint_DACD_LCV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</TotalTime>
  <Words>906</Words>
  <Application>Microsoft Office PowerPoint</Application>
  <PresentationFormat>Presentazione su schermo (4:3)</PresentationFormat>
  <Paragraphs>411</Paragraphs>
  <Slides>24</Slides>
  <Notes>19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Segoe UI</vt:lpstr>
      <vt:lpstr>Times New Roman</vt:lpstr>
      <vt:lpstr>Wingdings</vt:lpstr>
      <vt:lpstr>Powerpoint_DACD_LCV</vt:lpstr>
      <vt:lpstr>Visio</vt:lpstr>
      <vt:lpstr>Machine Learning  Introduction</vt:lpstr>
      <vt:lpstr>Artificial Intelligence</vt:lpstr>
      <vt:lpstr>Presentazione standard di PowerPoint</vt:lpstr>
      <vt:lpstr>Supervised learning</vt:lpstr>
      <vt:lpstr>Classification: Illustrative task</vt:lpstr>
      <vt:lpstr>Examples of classification</vt:lpstr>
      <vt:lpstr>Classification: notation </vt:lpstr>
      <vt:lpstr>Classification: parametric approach </vt:lpstr>
      <vt:lpstr>Classification: parametric approach </vt:lpstr>
      <vt:lpstr>Loss function </vt:lpstr>
      <vt:lpstr>SVM loss </vt:lpstr>
      <vt:lpstr>Softmax classifier </vt:lpstr>
      <vt:lpstr>Softmax classifier </vt:lpstr>
      <vt:lpstr>Softmax classifier </vt:lpstr>
      <vt:lpstr>Softmax classifier </vt:lpstr>
      <vt:lpstr>Softmax classifier </vt:lpstr>
      <vt:lpstr>Softmax classifier </vt:lpstr>
      <vt:lpstr>Softmax classifier: loss function </vt:lpstr>
      <vt:lpstr>Classifier: regularization </vt:lpstr>
      <vt:lpstr>Optimization</vt:lpstr>
      <vt:lpstr>Assessing performance</vt:lpstr>
      <vt:lpstr>Assessing performance: accuracy</vt:lpstr>
      <vt:lpstr>Assessing performance: confusion matrix and cost matrix</vt:lpstr>
      <vt:lpstr>Classification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g.gianocca</dc:creator>
  <cp:lastModifiedBy>Dario Piga</cp:lastModifiedBy>
  <cp:revision>148</cp:revision>
  <cp:lastPrinted>2019-01-23T13:34:01Z</cp:lastPrinted>
  <dcterms:created xsi:type="dcterms:W3CDTF">2010-05-27T11:51:23Z</dcterms:created>
  <dcterms:modified xsi:type="dcterms:W3CDTF">2020-11-30T14:38:51Z</dcterms:modified>
</cp:coreProperties>
</file>