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71" r:id="rId5"/>
    <p:sldId id="269" r:id="rId6"/>
    <p:sldId id="257" r:id="rId7"/>
    <p:sldId id="258" r:id="rId8"/>
    <p:sldId id="259" r:id="rId9"/>
    <p:sldId id="260" r:id="rId10"/>
    <p:sldId id="261" r:id="rId11"/>
    <p:sldId id="262" r:id="rId12"/>
    <p:sldId id="266" r:id="rId13"/>
    <p:sldId id="267" r:id="rId14"/>
    <p:sldId id="263" r:id="rId15"/>
    <p:sldId id="264"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1BE986-4794-4476-9CA1-DD5F95DF80DD}"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EFAEEB3C-AF89-471E-91C5-2D3DEEB33EB4}">
      <dgm:prSet/>
      <dgm:spPr/>
      <dgm:t>
        <a:bodyPr/>
        <a:lstStyle/>
        <a:p>
          <a:r>
            <a:rPr lang="en-GB"/>
            <a:t>Who am I</a:t>
          </a:r>
          <a:endParaRPr lang="en-US"/>
        </a:p>
      </dgm:t>
    </dgm:pt>
    <dgm:pt modelId="{7E7BEA3F-665C-45DE-B4A8-D44A9465112C}" type="parTrans" cxnId="{621CBA7F-1F3D-400A-8CD4-DE46E2EEF539}">
      <dgm:prSet/>
      <dgm:spPr/>
      <dgm:t>
        <a:bodyPr/>
        <a:lstStyle/>
        <a:p>
          <a:endParaRPr lang="en-US"/>
        </a:p>
      </dgm:t>
    </dgm:pt>
    <dgm:pt modelId="{DAF8E641-70A0-4A27-9167-F25CE667EC0B}" type="sibTrans" cxnId="{621CBA7F-1F3D-400A-8CD4-DE46E2EEF539}">
      <dgm:prSet/>
      <dgm:spPr/>
      <dgm:t>
        <a:bodyPr/>
        <a:lstStyle/>
        <a:p>
          <a:endParaRPr lang="en-US"/>
        </a:p>
      </dgm:t>
    </dgm:pt>
    <dgm:pt modelId="{F06E9631-FC0D-47A4-852F-17F1799C5D93}">
      <dgm:prSet/>
      <dgm:spPr/>
      <dgm:t>
        <a:bodyPr/>
        <a:lstStyle/>
        <a:p>
          <a:r>
            <a:rPr lang="en-GB"/>
            <a:t>Who are you (background, profile, previous experience, expectations)</a:t>
          </a:r>
          <a:endParaRPr lang="en-US"/>
        </a:p>
      </dgm:t>
    </dgm:pt>
    <dgm:pt modelId="{5ADE0753-5042-4948-AA8C-93C4AA19EB8F}" type="parTrans" cxnId="{A3E9D8B2-9557-4CAF-ADCB-77094FDFE08D}">
      <dgm:prSet/>
      <dgm:spPr/>
      <dgm:t>
        <a:bodyPr/>
        <a:lstStyle/>
        <a:p>
          <a:endParaRPr lang="en-US"/>
        </a:p>
      </dgm:t>
    </dgm:pt>
    <dgm:pt modelId="{E7823B41-4F55-4A42-9C8E-99D8A1861283}" type="sibTrans" cxnId="{A3E9D8B2-9557-4CAF-ADCB-77094FDFE08D}">
      <dgm:prSet/>
      <dgm:spPr/>
      <dgm:t>
        <a:bodyPr/>
        <a:lstStyle/>
        <a:p>
          <a:endParaRPr lang="en-US"/>
        </a:p>
      </dgm:t>
    </dgm:pt>
    <dgm:pt modelId="{FA4C1295-A149-46C2-9E2E-B6C2CA5E8D7B}">
      <dgm:prSet/>
      <dgm:spPr/>
      <dgm:t>
        <a:bodyPr/>
        <a:lstStyle/>
        <a:p>
          <a:r>
            <a:rPr lang="en-GB"/>
            <a:t>How is this course is structured</a:t>
          </a:r>
          <a:endParaRPr lang="en-US"/>
        </a:p>
      </dgm:t>
    </dgm:pt>
    <dgm:pt modelId="{838A9886-D47C-44BC-89BD-2A081BA471D2}" type="parTrans" cxnId="{F38B0645-6700-42E2-A6A0-EA53F02ABDEE}">
      <dgm:prSet/>
      <dgm:spPr/>
      <dgm:t>
        <a:bodyPr/>
        <a:lstStyle/>
        <a:p>
          <a:endParaRPr lang="en-US"/>
        </a:p>
      </dgm:t>
    </dgm:pt>
    <dgm:pt modelId="{F9F176D3-83BC-4499-9F2C-6AADDCA9E7A1}" type="sibTrans" cxnId="{F38B0645-6700-42E2-A6A0-EA53F02ABDEE}">
      <dgm:prSet/>
      <dgm:spPr/>
      <dgm:t>
        <a:bodyPr/>
        <a:lstStyle/>
        <a:p>
          <a:endParaRPr lang="en-US"/>
        </a:p>
      </dgm:t>
    </dgm:pt>
    <dgm:pt modelId="{3E824C6E-1D56-4491-AFC4-371AF3F97FEA}" type="pres">
      <dgm:prSet presAssocID="{311BE986-4794-4476-9CA1-DD5F95DF80DD}" presName="hierChild1" presStyleCnt="0">
        <dgm:presLayoutVars>
          <dgm:chPref val="1"/>
          <dgm:dir/>
          <dgm:animOne val="branch"/>
          <dgm:animLvl val="lvl"/>
          <dgm:resizeHandles/>
        </dgm:presLayoutVars>
      </dgm:prSet>
      <dgm:spPr/>
    </dgm:pt>
    <dgm:pt modelId="{3136666B-1565-4A76-9DB0-7E9A4ECAAB7E}" type="pres">
      <dgm:prSet presAssocID="{EFAEEB3C-AF89-471E-91C5-2D3DEEB33EB4}" presName="hierRoot1" presStyleCnt="0"/>
      <dgm:spPr/>
    </dgm:pt>
    <dgm:pt modelId="{A89EB43A-CCA1-4C88-81EC-D545B78D50D6}" type="pres">
      <dgm:prSet presAssocID="{EFAEEB3C-AF89-471E-91C5-2D3DEEB33EB4}" presName="composite" presStyleCnt="0"/>
      <dgm:spPr/>
    </dgm:pt>
    <dgm:pt modelId="{D1167CCB-27A8-43DC-9CBA-061AAE2EE93E}" type="pres">
      <dgm:prSet presAssocID="{EFAEEB3C-AF89-471E-91C5-2D3DEEB33EB4}" presName="background" presStyleLbl="node0" presStyleIdx="0" presStyleCnt="3"/>
      <dgm:spPr/>
    </dgm:pt>
    <dgm:pt modelId="{575E8EBE-8443-4FE3-B371-58EBA7ED7A55}" type="pres">
      <dgm:prSet presAssocID="{EFAEEB3C-AF89-471E-91C5-2D3DEEB33EB4}" presName="text" presStyleLbl="fgAcc0" presStyleIdx="0" presStyleCnt="3">
        <dgm:presLayoutVars>
          <dgm:chPref val="3"/>
        </dgm:presLayoutVars>
      </dgm:prSet>
      <dgm:spPr/>
    </dgm:pt>
    <dgm:pt modelId="{48DAE444-6AA3-4584-8C70-EC0F2C3C0550}" type="pres">
      <dgm:prSet presAssocID="{EFAEEB3C-AF89-471E-91C5-2D3DEEB33EB4}" presName="hierChild2" presStyleCnt="0"/>
      <dgm:spPr/>
    </dgm:pt>
    <dgm:pt modelId="{CCFD13DE-3EE2-4766-AEC0-6987FF735021}" type="pres">
      <dgm:prSet presAssocID="{F06E9631-FC0D-47A4-852F-17F1799C5D93}" presName="hierRoot1" presStyleCnt="0"/>
      <dgm:spPr/>
    </dgm:pt>
    <dgm:pt modelId="{5F585EFD-7280-4CC8-8774-6FC87867488E}" type="pres">
      <dgm:prSet presAssocID="{F06E9631-FC0D-47A4-852F-17F1799C5D93}" presName="composite" presStyleCnt="0"/>
      <dgm:spPr/>
    </dgm:pt>
    <dgm:pt modelId="{6DA03261-9D7F-4AF8-B130-FEBD813A5928}" type="pres">
      <dgm:prSet presAssocID="{F06E9631-FC0D-47A4-852F-17F1799C5D93}" presName="background" presStyleLbl="node0" presStyleIdx="1" presStyleCnt="3"/>
      <dgm:spPr/>
    </dgm:pt>
    <dgm:pt modelId="{1CDCD06B-20BE-4448-B158-6F33DF85F7C0}" type="pres">
      <dgm:prSet presAssocID="{F06E9631-FC0D-47A4-852F-17F1799C5D93}" presName="text" presStyleLbl="fgAcc0" presStyleIdx="1" presStyleCnt="3">
        <dgm:presLayoutVars>
          <dgm:chPref val="3"/>
        </dgm:presLayoutVars>
      </dgm:prSet>
      <dgm:spPr/>
    </dgm:pt>
    <dgm:pt modelId="{4D5F82F1-0953-4A08-B8BB-817B6C5A031B}" type="pres">
      <dgm:prSet presAssocID="{F06E9631-FC0D-47A4-852F-17F1799C5D93}" presName="hierChild2" presStyleCnt="0"/>
      <dgm:spPr/>
    </dgm:pt>
    <dgm:pt modelId="{CA4D73D7-0CFF-43A7-B42D-41DC0803A222}" type="pres">
      <dgm:prSet presAssocID="{FA4C1295-A149-46C2-9E2E-B6C2CA5E8D7B}" presName="hierRoot1" presStyleCnt="0"/>
      <dgm:spPr/>
    </dgm:pt>
    <dgm:pt modelId="{03C36056-1EAA-4D12-A795-A00FE05D3D5A}" type="pres">
      <dgm:prSet presAssocID="{FA4C1295-A149-46C2-9E2E-B6C2CA5E8D7B}" presName="composite" presStyleCnt="0"/>
      <dgm:spPr/>
    </dgm:pt>
    <dgm:pt modelId="{E47616E8-6FFC-48A6-BFFF-1B58E925ED8D}" type="pres">
      <dgm:prSet presAssocID="{FA4C1295-A149-46C2-9E2E-B6C2CA5E8D7B}" presName="background" presStyleLbl="node0" presStyleIdx="2" presStyleCnt="3"/>
      <dgm:spPr/>
    </dgm:pt>
    <dgm:pt modelId="{5C2CC215-9AC4-4C85-923F-0A61497C133D}" type="pres">
      <dgm:prSet presAssocID="{FA4C1295-A149-46C2-9E2E-B6C2CA5E8D7B}" presName="text" presStyleLbl="fgAcc0" presStyleIdx="2" presStyleCnt="3">
        <dgm:presLayoutVars>
          <dgm:chPref val="3"/>
        </dgm:presLayoutVars>
      </dgm:prSet>
      <dgm:spPr/>
    </dgm:pt>
    <dgm:pt modelId="{6CE43C74-58CE-4B93-91A3-61334329045A}" type="pres">
      <dgm:prSet presAssocID="{FA4C1295-A149-46C2-9E2E-B6C2CA5E8D7B}" presName="hierChild2" presStyleCnt="0"/>
      <dgm:spPr/>
    </dgm:pt>
  </dgm:ptLst>
  <dgm:cxnLst>
    <dgm:cxn modelId="{BDB7EB0A-EC88-4F13-99D6-AF3550B12A03}" type="presOf" srcId="{F06E9631-FC0D-47A4-852F-17F1799C5D93}" destId="{1CDCD06B-20BE-4448-B158-6F33DF85F7C0}" srcOrd="0" destOrd="0" presId="urn:microsoft.com/office/officeart/2005/8/layout/hierarchy1"/>
    <dgm:cxn modelId="{F38B0645-6700-42E2-A6A0-EA53F02ABDEE}" srcId="{311BE986-4794-4476-9CA1-DD5F95DF80DD}" destId="{FA4C1295-A149-46C2-9E2E-B6C2CA5E8D7B}" srcOrd="2" destOrd="0" parTransId="{838A9886-D47C-44BC-89BD-2A081BA471D2}" sibTransId="{F9F176D3-83BC-4499-9F2C-6AADDCA9E7A1}"/>
    <dgm:cxn modelId="{621CBA7F-1F3D-400A-8CD4-DE46E2EEF539}" srcId="{311BE986-4794-4476-9CA1-DD5F95DF80DD}" destId="{EFAEEB3C-AF89-471E-91C5-2D3DEEB33EB4}" srcOrd="0" destOrd="0" parTransId="{7E7BEA3F-665C-45DE-B4A8-D44A9465112C}" sibTransId="{DAF8E641-70A0-4A27-9167-F25CE667EC0B}"/>
    <dgm:cxn modelId="{F403CE9F-2D04-45D6-9DFB-582B1F4F49DE}" type="presOf" srcId="{EFAEEB3C-AF89-471E-91C5-2D3DEEB33EB4}" destId="{575E8EBE-8443-4FE3-B371-58EBA7ED7A55}" srcOrd="0" destOrd="0" presId="urn:microsoft.com/office/officeart/2005/8/layout/hierarchy1"/>
    <dgm:cxn modelId="{A3E9D8B2-9557-4CAF-ADCB-77094FDFE08D}" srcId="{311BE986-4794-4476-9CA1-DD5F95DF80DD}" destId="{F06E9631-FC0D-47A4-852F-17F1799C5D93}" srcOrd="1" destOrd="0" parTransId="{5ADE0753-5042-4948-AA8C-93C4AA19EB8F}" sibTransId="{E7823B41-4F55-4A42-9C8E-99D8A1861283}"/>
    <dgm:cxn modelId="{17C356C7-05BC-4D01-81AB-E063B8F6F678}" type="presOf" srcId="{FA4C1295-A149-46C2-9E2E-B6C2CA5E8D7B}" destId="{5C2CC215-9AC4-4C85-923F-0A61497C133D}" srcOrd="0" destOrd="0" presId="urn:microsoft.com/office/officeart/2005/8/layout/hierarchy1"/>
    <dgm:cxn modelId="{A44993E3-9C90-44E1-8C37-D5C9F9824625}" type="presOf" srcId="{311BE986-4794-4476-9CA1-DD5F95DF80DD}" destId="{3E824C6E-1D56-4491-AFC4-371AF3F97FEA}" srcOrd="0" destOrd="0" presId="urn:microsoft.com/office/officeart/2005/8/layout/hierarchy1"/>
    <dgm:cxn modelId="{24153341-E90E-4656-AE8D-F3E8B5F2DCE0}" type="presParOf" srcId="{3E824C6E-1D56-4491-AFC4-371AF3F97FEA}" destId="{3136666B-1565-4A76-9DB0-7E9A4ECAAB7E}" srcOrd="0" destOrd="0" presId="urn:microsoft.com/office/officeart/2005/8/layout/hierarchy1"/>
    <dgm:cxn modelId="{703E741F-23E1-42CA-AF54-05667972DA7E}" type="presParOf" srcId="{3136666B-1565-4A76-9DB0-7E9A4ECAAB7E}" destId="{A89EB43A-CCA1-4C88-81EC-D545B78D50D6}" srcOrd="0" destOrd="0" presId="urn:microsoft.com/office/officeart/2005/8/layout/hierarchy1"/>
    <dgm:cxn modelId="{2FE48401-BCD7-47DE-8B07-4462804E5828}" type="presParOf" srcId="{A89EB43A-CCA1-4C88-81EC-D545B78D50D6}" destId="{D1167CCB-27A8-43DC-9CBA-061AAE2EE93E}" srcOrd="0" destOrd="0" presId="urn:microsoft.com/office/officeart/2005/8/layout/hierarchy1"/>
    <dgm:cxn modelId="{AECEB250-14DF-4042-8DA0-DA52CDEEDFE3}" type="presParOf" srcId="{A89EB43A-CCA1-4C88-81EC-D545B78D50D6}" destId="{575E8EBE-8443-4FE3-B371-58EBA7ED7A55}" srcOrd="1" destOrd="0" presId="urn:microsoft.com/office/officeart/2005/8/layout/hierarchy1"/>
    <dgm:cxn modelId="{574D275D-BFF4-48CD-BA10-EAEB2789E896}" type="presParOf" srcId="{3136666B-1565-4A76-9DB0-7E9A4ECAAB7E}" destId="{48DAE444-6AA3-4584-8C70-EC0F2C3C0550}" srcOrd="1" destOrd="0" presId="urn:microsoft.com/office/officeart/2005/8/layout/hierarchy1"/>
    <dgm:cxn modelId="{DE59D861-A6FF-47C2-A8B8-C63945D72212}" type="presParOf" srcId="{3E824C6E-1D56-4491-AFC4-371AF3F97FEA}" destId="{CCFD13DE-3EE2-4766-AEC0-6987FF735021}" srcOrd="1" destOrd="0" presId="urn:microsoft.com/office/officeart/2005/8/layout/hierarchy1"/>
    <dgm:cxn modelId="{D9CC97BE-67EE-4A31-B157-49C5CEE1BA97}" type="presParOf" srcId="{CCFD13DE-3EE2-4766-AEC0-6987FF735021}" destId="{5F585EFD-7280-4CC8-8774-6FC87867488E}" srcOrd="0" destOrd="0" presId="urn:microsoft.com/office/officeart/2005/8/layout/hierarchy1"/>
    <dgm:cxn modelId="{05CFC939-FA0C-4CC3-A4CF-5A97DC22BCAE}" type="presParOf" srcId="{5F585EFD-7280-4CC8-8774-6FC87867488E}" destId="{6DA03261-9D7F-4AF8-B130-FEBD813A5928}" srcOrd="0" destOrd="0" presId="urn:microsoft.com/office/officeart/2005/8/layout/hierarchy1"/>
    <dgm:cxn modelId="{2177B7AD-E09E-458D-B529-A08783793A4B}" type="presParOf" srcId="{5F585EFD-7280-4CC8-8774-6FC87867488E}" destId="{1CDCD06B-20BE-4448-B158-6F33DF85F7C0}" srcOrd="1" destOrd="0" presId="urn:microsoft.com/office/officeart/2005/8/layout/hierarchy1"/>
    <dgm:cxn modelId="{97352654-5A2B-4BB8-AE21-5C985867D758}" type="presParOf" srcId="{CCFD13DE-3EE2-4766-AEC0-6987FF735021}" destId="{4D5F82F1-0953-4A08-B8BB-817B6C5A031B}" srcOrd="1" destOrd="0" presId="urn:microsoft.com/office/officeart/2005/8/layout/hierarchy1"/>
    <dgm:cxn modelId="{389D0F11-DAF0-487C-9A68-E071F2BE12D8}" type="presParOf" srcId="{3E824C6E-1D56-4491-AFC4-371AF3F97FEA}" destId="{CA4D73D7-0CFF-43A7-B42D-41DC0803A222}" srcOrd="2" destOrd="0" presId="urn:microsoft.com/office/officeart/2005/8/layout/hierarchy1"/>
    <dgm:cxn modelId="{4DCA5606-D5C8-47A3-B975-DDFF96D8085A}" type="presParOf" srcId="{CA4D73D7-0CFF-43A7-B42D-41DC0803A222}" destId="{03C36056-1EAA-4D12-A795-A00FE05D3D5A}" srcOrd="0" destOrd="0" presId="urn:microsoft.com/office/officeart/2005/8/layout/hierarchy1"/>
    <dgm:cxn modelId="{5E6F0505-EBA9-4C92-A3B7-2D51B0C96156}" type="presParOf" srcId="{03C36056-1EAA-4D12-A795-A00FE05D3D5A}" destId="{E47616E8-6FFC-48A6-BFFF-1B58E925ED8D}" srcOrd="0" destOrd="0" presId="urn:microsoft.com/office/officeart/2005/8/layout/hierarchy1"/>
    <dgm:cxn modelId="{38AAA959-224B-4F82-B850-5CA564417391}" type="presParOf" srcId="{03C36056-1EAA-4D12-A795-A00FE05D3D5A}" destId="{5C2CC215-9AC4-4C85-923F-0A61497C133D}" srcOrd="1" destOrd="0" presId="urn:microsoft.com/office/officeart/2005/8/layout/hierarchy1"/>
    <dgm:cxn modelId="{BFBCF786-84BD-41FA-A2ED-C7F9BCC0B36B}" type="presParOf" srcId="{CA4D73D7-0CFF-43A7-B42D-41DC0803A222}" destId="{6CE43C74-58CE-4B93-91A3-6133432904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97B492-891B-4072-9DE4-C80A01C185DD}"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B4BABB40-F840-4405-AFB6-672DEE59B96F}">
      <dgm:prSet/>
      <dgm:spPr/>
      <dgm:t>
        <a:bodyPr/>
        <a:lstStyle/>
        <a:p>
          <a:r>
            <a:rPr lang="en-GB"/>
            <a:t>17:15 – 18:00 – </a:t>
          </a:r>
          <a:r>
            <a:rPr lang="de-CH"/>
            <a:t>Theory part</a:t>
          </a:r>
          <a:endParaRPr lang="en-US"/>
        </a:p>
      </dgm:t>
    </dgm:pt>
    <dgm:pt modelId="{5CC65EA4-E418-4BD5-8C76-C08D4B2A0B95}" type="parTrans" cxnId="{8FE28E6A-D81F-4B64-BC42-4AA52CC2DB1D}">
      <dgm:prSet/>
      <dgm:spPr/>
      <dgm:t>
        <a:bodyPr/>
        <a:lstStyle/>
        <a:p>
          <a:endParaRPr lang="en-US"/>
        </a:p>
      </dgm:t>
    </dgm:pt>
    <dgm:pt modelId="{6B69EAC6-E18B-46AD-9DDE-E99AC2298B06}" type="sibTrans" cxnId="{8FE28E6A-D81F-4B64-BC42-4AA52CC2DB1D}">
      <dgm:prSet/>
      <dgm:spPr/>
      <dgm:t>
        <a:bodyPr/>
        <a:lstStyle/>
        <a:p>
          <a:endParaRPr lang="en-US"/>
        </a:p>
      </dgm:t>
    </dgm:pt>
    <dgm:pt modelId="{44537757-CE79-4976-8EEB-8F5A174C95F9}">
      <dgm:prSet/>
      <dgm:spPr/>
      <dgm:t>
        <a:bodyPr/>
        <a:lstStyle/>
        <a:p>
          <a:r>
            <a:rPr lang="de-CH"/>
            <a:t>18:00 – 18:45 – Hands-on part</a:t>
          </a:r>
          <a:endParaRPr lang="en-US"/>
        </a:p>
      </dgm:t>
    </dgm:pt>
    <dgm:pt modelId="{9907E0FC-98CA-4D43-982D-066EFD22DE6C}" type="parTrans" cxnId="{AF179175-FBC8-4EC5-BE42-0D3EC2F5FDDF}">
      <dgm:prSet/>
      <dgm:spPr/>
      <dgm:t>
        <a:bodyPr/>
        <a:lstStyle/>
        <a:p>
          <a:endParaRPr lang="en-US"/>
        </a:p>
      </dgm:t>
    </dgm:pt>
    <dgm:pt modelId="{A2906985-3C49-4719-835C-31AE469EEAFF}" type="sibTrans" cxnId="{AF179175-FBC8-4EC5-BE42-0D3EC2F5FDDF}">
      <dgm:prSet/>
      <dgm:spPr/>
      <dgm:t>
        <a:bodyPr/>
        <a:lstStyle/>
        <a:p>
          <a:endParaRPr lang="en-US"/>
        </a:p>
      </dgm:t>
    </dgm:pt>
    <dgm:pt modelId="{D8CD042F-49AF-4370-8035-247B7CF026FA}">
      <dgm:prSet/>
      <dgm:spPr/>
      <dgm:t>
        <a:bodyPr/>
        <a:lstStyle/>
        <a:p>
          <a:r>
            <a:rPr lang="de-CH"/>
            <a:t>18:45 – 19:30 – Theory</a:t>
          </a:r>
          <a:endParaRPr lang="en-US"/>
        </a:p>
      </dgm:t>
    </dgm:pt>
    <dgm:pt modelId="{A93BDBD6-3E1C-4CE9-97F5-2E1D585E9095}" type="parTrans" cxnId="{58AB8098-4972-4CA9-9AFF-4AC5A70F28F9}">
      <dgm:prSet/>
      <dgm:spPr/>
      <dgm:t>
        <a:bodyPr/>
        <a:lstStyle/>
        <a:p>
          <a:endParaRPr lang="en-US"/>
        </a:p>
      </dgm:t>
    </dgm:pt>
    <dgm:pt modelId="{6A7373B7-1242-4653-9485-AC1468D72A83}" type="sibTrans" cxnId="{58AB8098-4972-4CA9-9AFF-4AC5A70F28F9}">
      <dgm:prSet/>
      <dgm:spPr/>
      <dgm:t>
        <a:bodyPr/>
        <a:lstStyle/>
        <a:p>
          <a:endParaRPr lang="en-US"/>
        </a:p>
      </dgm:t>
    </dgm:pt>
    <dgm:pt modelId="{49604FF1-2A68-4F44-A995-2F7860D6F2E9}">
      <dgm:prSet/>
      <dgm:spPr/>
      <dgm:t>
        <a:bodyPr/>
        <a:lstStyle/>
        <a:p>
          <a:r>
            <a:rPr lang="de-CH"/>
            <a:t>19:30 – 20:00 – Hands-on part </a:t>
          </a:r>
          <a:endParaRPr lang="en-US"/>
        </a:p>
      </dgm:t>
    </dgm:pt>
    <dgm:pt modelId="{70268A7F-FA91-44DC-8869-1BF46D54F939}" type="parTrans" cxnId="{706868E2-0202-468A-99EB-4FFC549AD801}">
      <dgm:prSet/>
      <dgm:spPr/>
      <dgm:t>
        <a:bodyPr/>
        <a:lstStyle/>
        <a:p>
          <a:endParaRPr lang="en-US"/>
        </a:p>
      </dgm:t>
    </dgm:pt>
    <dgm:pt modelId="{58420192-9403-4610-AD8B-F1F56B5840A8}" type="sibTrans" cxnId="{706868E2-0202-468A-99EB-4FFC549AD801}">
      <dgm:prSet/>
      <dgm:spPr/>
      <dgm:t>
        <a:bodyPr/>
        <a:lstStyle/>
        <a:p>
          <a:endParaRPr lang="en-US"/>
        </a:p>
      </dgm:t>
    </dgm:pt>
    <dgm:pt modelId="{86A9570D-4383-42AA-91F7-A8CFB6D0A379}">
      <dgm:prSet/>
      <dgm:spPr/>
      <dgm:t>
        <a:bodyPr/>
        <a:lstStyle/>
        <a:p>
          <a:r>
            <a:rPr lang="de-CH"/>
            <a:t>20:00 – 20:10 – Conclusion</a:t>
          </a:r>
          <a:endParaRPr lang="en-US"/>
        </a:p>
      </dgm:t>
    </dgm:pt>
    <dgm:pt modelId="{8A60681C-E8B1-484C-8EC0-C82E0DA1B643}" type="parTrans" cxnId="{A244AD41-D5CE-4F8D-B17D-334DF2330F2D}">
      <dgm:prSet/>
      <dgm:spPr/>
      <dgm:t>
        <a:bodyPr/>
        <a:lstStyle/>
        <a:p>
          <a:endParaRPr lang="en-US"/>
        </a:p>
      </dgm:t>
    </dgm:pt>
    <dgm:pt modelId="{6A0F3264-B24F-4802-884D-D68041FEA4AD}" type="sibTrans" cxnId="{A244AD41-D5CE-4F8D-B17D-334DF2330F2D}">
      <dgm:prSet/>
      <dgm:spPr/>
      <dgm:t>
        <a:bodyPr/>
        <a:lstStyle/>
        <a:p>
          <a:endParaRPr lang="en-US"/>
        </a:p>
      </dgm:t>
    </dgm:pt>
    <dgm:pt modelId="{ED518848-977D-4F50-B1A0-D00E464C40FE}" type="pres">
      <dgm:prSet presAssocID="{5597B492-891B-4072-9DE4-C80A01C185DD}" presName="linear" presStyleCnt="0">
        <dgm:presLayoutVars>
          <dgm:animLvl val="lvl"/>
          <dgm:resizeHandles val="exact"/>
        </dgm:presLayoutVars>
      </dgm:prSet>
      <dgm:spPr/>
    </dgm:pt>
    <dgm:pt modelId="{D9981C89-F9BD-4F14-A050-364BC70334D4}" type="pres">
      <dgm:prSet presAssocID="{B4BABB40-F840-4405-AFB6-672DEE59B96F}" presName="parentText" presStyleLbl="node1" presStyleIdx="0" presStyleCnt="5">
        <dgm:presLayoutVars>
          <dgm:chMax val="0"/>
          <dgm:bulletEnabled val="1"/>
        </dgm:presLayoutVars>
      </dgm:prSet>
      <dgm:spPr/>
    </dgm:pt>
    <dgm:pt modelId="{4580251C-F3BE-4858-98E5-2EE97A3E899A}" type="pres">
      <dgm:prSet presAssocID="{6B69EAC6-E18B-46AD-9DDE-E99AC2298B06}" presName="spacer" presStyleCnt="0"/>
      <dgm:spPr/>
    </dgm:pt>
    <dgm:pt modelId="{C4766B24-1597-4DB1-AE78-067F6A7C3590}" type="pres">
      <dgm:prSet presAssocID="{44537757-CE79-4976-8EEB-8F5A174C95F9}" presName="parentText" presStyleLbl="node1" presStyleIdx="1" presStyleCnt="5">
        <dgm:presLayoutVars>
          <dgm:chMax val="0"/>
          <dgm:bulletEnabled val="1"/>
        </dgm:presLayoutVars>
      </dgm:prSet>
      <dgm:spPr/>
    </dgm:pt>
    <dgm:pt modelId="{6D80926B-3155-486D-A9EA-8F15A017E373}" type="pres">
      <dgm:prSet presAssocID="{A2906985-3C49-4719-835C-31AE469EEAFF}" presName="spacer" presStyleCnt="0"/>
      <dgm:spPr/>
    </dgm:pt>
    <dgm:pt modelId="{931F4935-D16F-4D8C-B9DC-1422A9387E84}" type="pres">
      <dgm:prSet presAssocID="{D8CD042F-49AF-4370-8035-247B7CF026FA}" presName="parentText" presStyleLbl="node1" presStyleIdx="2" presStyleCnt="5">
        <dgm:presLayoutVars>
          <dgm:chMax val="0"/>
          <dgm:bulletEnabled val="1"/>
        </dgm:presLayoutVars>
      </dgm:prSet>
      <dgm:spPr/>
    </dgm:pt>
    <dgm:pt modelId="{B9FB614A-D525-4227-89B3-B65E0CE11256}" type="pres">
      <dgm:prSet presAssocID="{6A7373B7-1242-4653-9485-AC1468D72A83}" presName="spacer" presStyleCnt="0"/>
      <dgm:spPr/>
    </dgm:pt>
    <dgm:pt modelId="{A04FDD84-83BB-4A50-9071-4B847CD709EB}" type="pres">
      <dgm:prSet presAssocID="{49604FF1-2A68-4F44-A995-2F7860D6F2E9}" presName="parentText" presStyleLbl="node1" presStyleIdx="3" presStyleCnt="5">
        <dgm:presLayoutVars>
          <dgm:chMax val="0"/>
          <dgm:bulletEnabled val="1"/>
        </dgm:presLayoutVars>
      </dgm:prSet>
      <dgm:spPr/>
    </dgm:pt>
    <dgm:pt modelId="{C30AAE86-CEA2-4CFE-8577-54278D68A5F3}" type="pres">
      <dgm:prSet presAssocID="{58420192-9403-4610-AD8B-F1F56B5840A8}" presName="spacer" presStyleCnt="0"/>
      <dgm:spPr/>
    </dgm:pt>
    <dgm:pt modelId="{AEED94DA-958D-4320-AE41-FAF9AA33921B}" type="pres">
      <dgm:prSet presAssocID="{86A9570D-4383-42AA-91F7-A8CFB6D0A379}" presName="parentText" presStyleLbl="node1" presStyleIdx="4" presStyleCnt="5">
        <dgm:presLayoutVars>
          <dgm:chMax val="0"/>
          <dgm:bulletEnabled val="1"/>
        </dgm:presLayoutVars>
      </dgm:prSet>
      <dgm:spPr/>
    </dgm:pt>
  </dgm:ptLst>
  <dgm:cxnLst>
    <dgm:cxn modelId="{454B3D04-648E-4D3D-AFC1-E39ECA647208}" type="presOf" srcId="{44537757-CE79-4976-8EEB-8F5A174C95F9}" destId="{C4766B24-1597-4DB1-AE78-067F6A7C3590}" srcOrd="0" destOrd="0" presId="urn:microsoft.com/office/officeart/2005/8/layout/vList2"/>
    <dgm:cxn modelId="{BDE0C914-320E-4690-B9BC-6A3387814086}" type="presOf" srcId="{5597B492-891B-4072-9DE4-C80A01C185DD}" destId="{ED518848-977D-4F50-B1A0-D00E464C40FE}" srcOrd="0" destOrd="0" presId="urn:microsoft.com/office/officeart/2005/8/layout/vList2"/>
    <dgm:cxn modelId="{A244AD41-D5CE-4F8D-B17D-334DF2330F2D}" srcId="{5597B492-891B-4072-9DE4-C80A01C185DD}" destId="{86A9570D-4383-42AA-91F7-A8CFB6D0A379}" srcOrd="4" destOrd="0" parTransId="{8A60681C-E8B1-484C-8EC0-C82E0DA1B643}" sibTransId="{6A0F3264-B24F-4802-884D-D68041FEA4AD}"/>
    <dgm:cxn modelId="{468B5968-B9EB-419C-88BB-6898D309610D}" type="presOf" srcId="{86A9570D-4383-42AA-91F7-A8CFB6D0A379}" destId="{AEED94DA-958D-4320-AE41-FAF9AA33921B}" srcOrd="0" destOrd="0" presId="urn:microsoft.com/office/officeart/2005/8/layout/vList2"/>
    <dgm:cxn modelId="{8FE28E6A-D81F-4B64-BC42-4AA52CC2DB1D}" srcId="{5597B492-891B-4072-9DE4-C80A01C185DD}" destId="{B4BABB40-F840-4405-AFB6-672DEE59B96F}" srcOrd="0" destOrd="0" parTransId="{5CC65EA4-E418-4BD5-8C76-C08D4B2A0B95}" sibTransId="{6B69EAC6-E18B-46AD-9DDE-E99AC2298B06}"/>
    <dgm:cxn modelId="{AF179175-FBC8-4EC5-BE42-0D3EC2F5FDDF}" srcId="{5597B492-891B-4072-9DE4-C80A01C185DD}" destId="{44537757-CE79-4976-8EEB-8F5A174C95F9}" srcOrd="1" destOrd="0" parTransId="{9907E0FC-98CA-4D43-982D-066EFD22DE6C}" sibTransId="{A2906985-3C49-4719-835C-31AE469EEAFF}"/>
    <dgm:cxn modelId="{BDF1EC7D-7DC3-4800-B4FE-DE99183AD52F}" type="presOf" srcId="{D8CD042F-49AF-4370-8035-247B7CF026FA}" destId="{931F4935-D16F-4D8C-B9DC-1422A9387E84}" srcOrd="0" destOrd="0" presId="urn:microsoft.com/office/officeart/2005/8/layout/vList2"/>
    <dgm:cxn modelId="{9E5CC583-BB75-49B3-BB5F-240C34FEFCD1}" type="presOf" srcId="{49604FF1-2A68-4F44-A995-2F7860D6F2E9}" destId="{A04FDD84-83BB-4A50-9071-4B847CD709EB}" srcOrd="0" destOrd="0" presId="urn:microsoft.com/office/officeart/2005/8/layout/vList2"/>
    <dgm:cxn modelId="{58AB8098-4972-4CA9-9AFF-4AC5A70F28F9}" srcId="{5597B492-891B-4072-9DE4-C80A01C185DD}" destId="{D8CD042F-49AF-4370-8035-247B7CF026FA}" srcOrd="2" destOrd="0" parTransId="{A93BDBD6-3E1C-4CE9-97F5-2E1D585E9095}" sibTransId="{6A7373B7-1242-4653-9485-AC1468D72A83}"/>
    <dgm:cxn modelId="{E64423AF-1D92-475E-9C05-841F2627F55F}" type="presOf" srcId="{B4BABB40-F840-4405-AFB6-672DEE59B96F}" destId="{D9981C89-F9BD-4F14-A050-364BC70334D4}" srcOrd="0" destOrd="0" presId="urn:microsoft.com/office/officeart/2005/8/layout/vList2"/>
    <dgm:cxn modelId="{706868E2-0202-468A-99EB-4FFC549AD801}" srcId="{5597B492-891B-4072-9DE4-C80A01C185DD}" destId="{49604FF1-2A68-4F44-A995-2F7860D6F2E9}" srcOrd="3" destOrd="0" parTransId="{70268A7F-FA91-44DC-8869-1BF46D54F939}" sibTransId="{58420192-9403-4610-AD8B-F1F56B5840A8}"/>
    <dgm:cxn modelId="{5ECA2947-8256-4564-998C-DBA94857E1F9}" type="presParOf" srcId="{ED518848-977D-4F50-B1A0-D00E464C40FE}" destId="{D9981C89-F9BD-4F14-A050-364BC70334D4}" srcOrd="0" destOrd="0" presId="urn:microsoft.com/office/officeart/2005/8/layout/vList2"/>
    <dgm:cxn modelId="{7D199447-1657-4B4C-B1D9-D35AA518B841}" type="presParOf" srcId="{ED518848-977D-4F50-B1A0-D00E464C40FE}" destId="{4580251C-F3BE-4858-98E5-2EE97A3E899A}" srcOrd="1" destOrd="0" presId="urn:microsoft.com/office/officeart/2005/8/layout/vList2"/>
    <dgm:cxn modelId="{0B34BFE1-5C96-4A33-BBAF-494742BEDB5D}" type="presParOf" srcId="{ED518848-977D-4F50-B1A0-D00E464C40FE}" destId="{C4766B24-1597-4DB1-AE78-067F6A7C3590}" srcOrd="2" destOrd="0" presId="urn:microsoft.com/office/officeart/2005/8/layout/vList2"/>
    <dgm:cxn modelId="{CF1FBD63-4FE0-434B-B253-095B1BC77237}" type="presParOf" srcId="{ED518848-977D-4F50-B1A0-D00E464C40FE}" destId="{6D80926B-3155-486D-A9EA-8F15A017E373}" srcOrd="3" destOrd="0" presId="urn:microsoft.com/office/officeart/2005/8/layout/vList2"/>
    <dgm:cxn modelId="{93048DE0-1AE5-4836-AB82-BD5BB7F1F811}" type="presParOf" srcId="{ED518848-977D-4F50-B1A0-D00E464C40FE}" destId="{931F4935-D16F-4D8C-B9DC-1422A9387E84}" srcOrd="4" destOrd="0" presId="urn:microsoft.com/office/officeart/2005/8/layout/vList2"/>
    <dgm:cxn modelId="{6D725229-F909-40B7-80C7-5891004433D3}" type="presParOf" srcId="{ED518848-977D-4F50-B1A0-D00E464C40FE}" destId="{B9FB614A-D525-4227-89B3-B65E0CE11256}" srcOrd="5" destOrd="0" presId="urn:microsoft.com/office/officeart/2005/8/layout/vList2"/>
    <dgm:cxn modelId="{AC2C176D-4179-4164-8F21-2568CA29AE54}" type="presParOf" srcId="{ED518848-977D-4F50-B1A0-D00E464C40FE}" destId="{A04FDD84-83BB-4A50-9071-4B847CD709EB}" srcOrd="6" destOrd="0" presId="urn:microsoft.com/office/officeart/2005/8/layout/vList2"/>
    <dgm:cxn modelId="{66BD560E-FCFB-4BFE-AE32-5A1165BCDE31}" type="presParOf" srcId="{ED518848-977D-4F50-B1A0-D00E464C40FE}" destId="{C30AAE86-CEA2-4CFE-8577-54278D68A5F3}" srcOrd="7" destOrd="0" presId="urn:microsoft.com/office/officeart/2005/8/layout/vList2"/>
    <dgm:cxn modelId="{4D27E6D9-CF95-45A4-8511-5CC006FDC306}" type="presParOf" srcId="{ED518848-977D-4F50-B1A0-D00E464C40FE}" destId="{AEED94DA-958D-4320-AE41-FAF9AA33921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67CCB-27A8-43DC-9CBA-061AAE2EE93E}">
      <dsp:nvSpPr>
        <dsp:cNvPr id="0" name=""/>
        <dsp:cNvSpPr/>
      </dsp:nvSpPr>
      <dsp:spPr>
        <a:xfrm>
          <a:off x="0" y="747703"/>
          <a:ext cx="2866008" cy="18199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75E8EBE-8443-4FE3-B371-58EBA7ED7A55}">
      <dsp:nvSpPr>
        <dsp:cNvPr id="0" name=""/>
        <dsp:cNvSpPr/>
      </dsp:nvSpPr>
      <dsp:spPr>
        <a:xfrm>
          <a:off x="318445" y="1050226"/>
          <a:ext cx="2866008" cy="18199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Who am I</a:t>
          </a:r>
          <a:endParaRPr lang="en-US" sz="2300" kern="1200"/>
        </a:p>
      </dsp:txBody>
      <dsp:txXfrm>
        <a:off x="371748" y="1103529"/>
        <a:ext cx="2759402" cy="1713309"/>
      </dsp:txXfrm>
    </dsp:sp>
    <dsp:sp modelId="{6DA03261-9D7F-4AF8-B130-FEBD813A5928}">
      <dsp:nvSpPr>
        <dsp:cNvPr id="0" name=""/>
        <dsp:cNvSpPr/>
      </dsp:nvSpPr>
      <dsp:spPr>
        <a:xfrm>
          <a:off x="3502899" y="747703"/>
          <a:ext cx="2866008" cy="18199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CDCD06B-20BE-4448-B158-6F33DF85F7C0}">
      <dsp:nvSpPr>
        <dsp:cNvPr id="0" name=""/>
        <dsp:cNvSpPr/>
      </dsp:nvSpPr>
      <dsp:spPr>
        <a:xfrm>
          <a:off x="3821344" y="1050226"/>
          <a:ext cx="2866008" cy="18199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Who are you (background, profile, previous experience, expectations)</a:t>
          </a:r>
          <a:endParaRPr lang="en-US" sz="2300" kern="1200"/>
        </a:p>
      </dsp:txBody>
      <dsp:txXfrm>
        <a:off x="3874647" y="1103529"/>
        <a:ext cx="2759402" cy="1713309"/>
      </dsp:txXfrm>
    </dsp:sp>
    <dsp:sp modelId="{E47616E8-6FFC-48A6-BFFF-1B58E925ED8D}">
      <dsp:nvSpPr>
        <dsp:cNvPr id="0" name=""/>
        <dsp:cNvSpPr/>
      </dsp:nvSpPr>
      <dsp:spPr>
        <a:xfrm>
          <a:off x="7005798" y="747703"/>
          <a:ext cx="2866008" cy="18199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C2CC215-9AC4-4C85-923F-0A61497C133D}">
      <dsp:nvSpPr>
        <dsp:cNvPr id="0" name=""/>
        <dsp:cNvSpPr/>
      </dsp:nvSpPr>
      <dsp:spPr>
        <a:xfrm>
          <a:off x="7324243" y="1050226"/>
          <a:ext cx="2866008" cy="18199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How is this course is structured</a:t>
          </a:r>
          <a:endParaRPr lang="en-US" sz="2300" kern="1200"/>
        </a:p>
      </dsp:txBody>
      <dsp:txXfrm>
        <a:off x="7377546" y="1103529"/>
        <a:ext cx="2759402" cy="1713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81C89-F9BD-4F14-A050-364BC70334D4}">
      <dsp:nvSpPr>
        <dsp:cNvPr id="0" name=""/>
        <dsp:cNvSpPr/>
      </dsp:nvSpPr>
      <dsp:spPr>
        <a:xfrm>
          <a:off x="0" y="23336"/>
          <a:ext cx="6254749" cy="887445"/>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GB" sz="3700" kern="1200"/>
            <a:t>17:15 – 18:00 – </a:t>
          </a:r>
          <a:r>
            <a:rPr lang="de-CH" sz="3700" kern="1200"/>
            <a:t>Theory part</a:t>
          </a:r>
          <a:endParaRPr lang="en-US" sz="3700" kern="1200"/>
        </a:p>
      </dsp:txBody>
      <dsp:txXfrm>
        <a:off x="43321" y="66657"/>
        <a:ext cx="6168107" cy="800803"/>
      </dsp:txXfrm>
    </dsp:sp>
    <dsp:sp modelId="{C4766B24-1597-4DB1-AE78-067F6A7C3590}">
      <dsp:nvSpPr>
        <dsp:cNvPr id="0" name=""/>
        <dsp:cNvSpPr/>
      </dsp:nvSpPr>
      <dsp:spPr>
        <a:xfrm>
          <a:off x="0" y="1017341"/>
          <a:ext cx="6254749" cy="887445"/>
        </a:xfrm>
        <a:prstGeom prst="roundRect">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18:00 – 18:45 – Hands-on part</a:t>
          </a:r>
          <a:endParaRPr lang="en-US" sz="3700" kern="1200"/>
        </a:p>
      </dsp:txBody>
      <dsp:txXfrm>
        <a:off x="43321" y="1060662"/>
        <a:ext cx="6168107" cy="800803"/>
      </dsp:txXfrm>
    </dsp:sp>
    <dsp:sp modelId="{931F4935-D16F-4D8C-B9DC-1422A9387E84}">
      <dsp:nvSpPr>
        <dsp:cNvPr id="0" name=""/>
        <dsp:cNvSpPr/>
      </dsp:nvSpPr>
      <dsp:spPr>
        <a:xfrm>
          <a:off x="0" y="2011346"/>
          <a:ext cx="6254749" cy="887445"/>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18:45 – 19:30 – Theory</a:t>
          </a:r>
          <a:endParaRPr lang="en-US" sz="3700" kern="1200"/>
        </a:p>
      </dsp:txBody>
      <dsp:txXfrm>
        <a:off x="43321" y="2054667"/>
        <a:ext cx="6168107" cy="800803"/>
      </dsp:txXfrm>
    </dsp:sp>
    <dsp:sp modelId="{A04FDD84-83BB-4A50-9071-4B847CD709EB}">
      <dsp:nvSpPr>
        <dsp:cNvPr id="0" name=""/>
        <dsp:cNvSpPr/>
      </dsp:nvSpPr>
      <dsp:spPr>
        <a:xfrm>
          <a:off x="0" y="3005351"/>
          <a:ext cx="6254749" cy="887445"/>
        </a:xfrm>
        <a:prstGeom prst="roundRect">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19:30 – 20:00 – Hands-on part </a:t>
          </a:r>
          <a:endParaRPr lang="en-US" sz="3700" kern="1200"/>
        </a:p>
      </dsp:txBody>
      <dsp:txXfrm>
        <a:off x="43321" y="3048672"/>
        <a:ext cx="6168107" cy="800803"/>
      </dsp:txXfrm>
    </dsp:sp>
    <dsp:sp modelId="{AEED94DA-958D-4320-AE41-FAF9AA33921B}">
      <dsp:nvSpPr>
        <dsp:cNvPr id="0" name=""/>
        <dsp:cNvSpPr/>
      </dsp:nvSpPr>
      <dsp:spPr>
        <a:xfrm>
          <a:off x="0" y="3999356"/>
          <a:ext cx="6254749" cy="887445"/>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20:00 – 20:10 – Conclusion</a:t>
          </a:r>
          <a:endParaRPr lang="en-US" sz="3700" kern="1200"/>
        </a:p>
      </dsp:txBody>
      <dsp:txXfrm>
        <a:off x="43321" y="4042677"/>
        <a:ext cx="6168107" cy="8008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D25F-A21F-4332-B60C-B77ADEE2D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F5008D16-993B-49D4-A99C-0D254FAEA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spTree>
    <p:extLst>
      <p:ext uri="{BB962C8B-B14F-4D97-AF65-F5344CB8AC3E}">
        <p14:creationId xmlns:p14="http://schemas.microsoft.com/office/powerpoint/2010/main" val="21859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5440-9F22-4878-9963-CE5BB0A3F708}"/>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E5CB2D1-3549-4A16-809C-EB3D0F4493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325807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CA516-6E39-492B-BA7C-6A3CC84DC4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DBB3865-35FD-4B58-A930-7B794DC5DD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88462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2EF5-C434-4C6E-88CD-9AEB9DC2CE64}"/>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218226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7B18-ABC7-48CD-A653-B418473C614E}"/>
              </a:ext>
            </a:extLst>
          </p:cNvPr>
          <p:cNvSpPr>
            <a:spLocks noGrp="1"/>
          </p:cNvSpPr>
          <p:nvPr>
            <p:ph type="title"/>
          </p:nvPr>
        </p:nvSpPr>
        <p:spPr/>
        <p:txBody>
          <a:body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98F05C4F-2BC6-4463-AA9D-A8A39ED1C5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16630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3C20-8CCD-426B-A6C4-5BCD7EFF57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606E7598-00E2-469E-98FF-1104EC3AA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83066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3FE5-D6AE-4F3D-909A-9CB747223650}"/>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51A1D2E-A08A-4E36-87B2-466A3ED04A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C9B1FE37-F9AB-479D-BDC1-0CDE3CFEBD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254062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BCE7-71BF-4CCD-8B2A-FB3DB6342196}"/>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F62037C8-EFF9-4413-B18F-820FAF77D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34EF99-30AC-4339-A5DD-7954130E69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E4454F61-41F6-42B8-ADF4-9B1A4F1E1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2C8786-D4C2-4918-AC07-C4AB2097E6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239464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0A58-39D7-4B65-852F-6EF948F33936}"/>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334480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17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64C8-84FF-48AF-A847-2FF7295C4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2683D52-B916-49FB-A41A-9B9D641EF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C60FA9B0-A35A-4AB1-A0A3-7F9540BF9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99072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D54F-3113-43CB-83CB-B67D8F04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CDE97376-4780-4E3C-AAB1-18A00E2EF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667570B-179A-4833-AF27-6EB080687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7493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8ECB6-54AB-4F82-8504-1D4ADD246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F066D641-E979-4492-B9CC-E894A27D4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8" name="TextBox 7">
            <a:extLst>
              <a:ext uri="{FF2B5EF4-FFF2-40B4-BE49-F238E27FC236}">
                <a16:creationId xmlns:a16="http://schemas.microsoft.com/office/drawing/2014/main" id="{81C8B5C6-8D0F-4097-940D-912627B9A9DC}"/>
              </a:ext>
            </a:extLst>
          </p:cNvPr>
          <p:cNvSpPr txBox="1"/>
          <p:nvPr userDrawn="1"/>
        </p:nvSpPr>
        <p:spPr>
          <a:xfrm>
            <a:off x="3762895" y="6503270"/>
            <a:ext cx="431707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err="1">
                <a:latin typeface="Abadi" panose="020B0604020202020204" pitchFamily="34" charset="0"/>
              </a:rPr>
              <a:t>github</a:t>
            </a:r>
            <a:r>
              <a:rPr lang="en-GB" dirty="0">
                <a:latin typeface="Abadi" panose="020B0604020202020204" pitchFamily="34" charset="0"/>
              </a:rPr>
              <a:t>: https://goo.gl/CgDbUH </a:t>
            </a:r>
            <a:endParaRPr lang="en-CH" dirty="0">
              <a:latin typeface="Abadi" panose="020B0604020202020204" pitchFamily="34" charset="0"/>
            </a:endParaRPr>
          </a:p>
        </p:txBody>
      </p:sp>
      <p:sp>
        <p:nvSpPr>
          <p:cNvPr id="9" name="TextBox 8">
            <a:extLst>
              <a:ext uri="{FF2B5EF4-FFF2-40B4-BE49-F238E27FC236}">
                <a16:creationId xmlns:a16="http://schemas.microsoft.com/office/drawing/2014/main" id="{772370AA-7037-4820-9D01-6369FEFEB4AD}"/>
              </a:ext>
            </a:extLst>
          </p:cNvPr>
          <p:cNvSpPr txBox="1"/>
          <p:nvPr userDrawn="1"/>
        </p:nvSpPr>
        <p:spPr>
          <a:xfrm>
            <a:off x="306186" y="6503270"/>
            <a:ext cx="324057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CH" dirty="0"/>
              <a:t>NNDL- Fall Course 2018/2019</a:t>
            </a:r>
            <a:endParaRPr lang="en-CH" dirty="0"/>
          </a:p>
        </p:txBody>
      </p:sp>
      <p:sp>
        <p:nvSpPr>
          <p:cNvPr id="11" name="TextBox 10">
            <a:extLst>
              <a:ext uri="{FF2B5EF4-FFF2-40B4-BE49-F238E27FC236}">
                <a16:creationId xmlns:a16="http://schemas.microsoft.com/office/drawing/2014/main" id="{BC88BE6C-E4D0-46CA-B9AF-7C8A5E76FDA5}"/>
              </a:ext>
            </a:extLst>
          </p:cNvPr>
          <p:cNvSpPr txBox="1"/>
          <p:nvPr userDrawn="1"/>
        </p:nvSpPr>
        <p:spPr>
          <a:xfrm>
            <a:off x="8296102" y="6503270"/>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umberto.michelucci</a:t>
            </a:r>
            <a:r>
              <a:rPr lang="de-CH" dirty="0"/>
              <a:t>@gmail.com - </a:t>
            </a:r>
            <a:fld id="{5E3CF51B-2F72-4BFE-916F-973631934A95}" type="slidenum">
              <a:rPr lang="en-CH" smtClean="0"/>
              <a:pPr marL="0" marR="0" lvl="0" indent="0" algn="l" defTabSz="914400" rtl="0" eaLnBrk="1" fontAlgn="auto" latinLnBrk="0" hangingPunct="1">
                <a:lnSpc>
                  <a:spcPct val="100000"/>
                </a:lnSpc>
                <a:spcBef>
                  <a:spcPts val="0"/>
                </a:spcBef>
                <a:spcAft>
                  <a:spcPts val="0"/>
                </a:spcAft>
                <a:buClrTx/>
                <a:buSzTx/>
                <a:buFontTx/>
                <a:buNone/>
                <a:tabLst/>
                <a:defRPr/>
              </a:pPr>
              <a:t>‹#›</a:t>
            </a:fld>
            <a:endParaRPr lang="en-CH" dirty="0"/>
          </a:p>
        </p:txBody>
      </p:sp>
      <p:cxnSp>
        <p:nvCxnSpPr>
          <p:cNvPr id="12" name="Straight Connector 11">
            <a:extLst>
              <a:ext uri="{FF2B5EF4-FFF2-40B4-BE49-F238E27FC236}">
                <a16:creationId xmlns:a16="http://schemas.microsoft.com/office/drawing/2014/main" id="{20595D74-BF5E-4154-994E-8A88F80D7F6E}"/>
              </a:ext>
            </a:extLst>
          </p:cNvPr>
          <p:cNvCxnSpPr>
            <a:cxnSpLocks/>
          </p:cNvCxnSpPr>
          <p:nvPr userDrawn="1"/>
        </p:nvCxnSpPr>
        <p:spPr>
          <a:xfrm flipV="1">
            <a:off x="0" y="6478383"/>
            <a:ext cx="12192000" cy="4987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00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oo.gl/CgDbUH" TargetMode="External"/><Relationship Id="rId2" Type="http://schemas.openxmlformats.org/officeDocument/2006/relationships/hyperlink" Target="https://github.com/michelucci/dlcourse2018_stud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nda.io/docs/user-guide/install/download.html" TargetMode="External"/><Relationship Id="rId2" Type="http://schemas.openxmlformats.org/officeDocument/2006/relationships/hyperlink" Target="github.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o.gl/294qg4" TargetMode="External"/><Relationship Id="rId2" Type="http://schemas.openxmlformats.org/officeDocument/2006/relationships/hyperlink" Target="https://help.github.com/articles/creating-an-iss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umberto.michelucci@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6EB8C-4AF2-4012-8778-A3DCAA222F66}"/>
              </a:ext>
            </a:extLst>
          </p:cNvPr>
          <p:cNvSpPr>
            <a:spLocks noGrp="1"/>
          </p:cNvSpPr>
          <p:nvPr>
            <p:ph type="ctrTitle"/>
          </p:nvPr>
        </p:nvSpPr>
        <p:spPr>
          <a:xfrm>
            <a:off x="1524000" y="1376362"/>
            <a:ext cx="9144000" cy="2603274"/>
          </a:xfrm>
        </p:spPr>
        <p:txBody>
          <a:bodyPr>
            <a:normAutofit/>
          </a:bodyPr>
          <a:lstStyle/>
          <a:p>
            <a:r>
              <a:rPr lang="en-GB" sz="4600" b="1"/>
              <a:t>Neural Networks and Deep Learning for</a:t>
            </a:r>
            <a:br>
              <a:rPr lang="en-GB" sz="4600" b="1"/>
            </a:br>
            <a:r>
              <a:rPr lang="en-GB" sz="4600" b="1"/>
              <a:t>Life Sciences and Health Applications</a:t>
            </a:r>
            <a:endParaRPr lang="en-CH" sz="4600"/>
          </a:p>
        </p:txBody>
      </p:sp>
      <p:sp>
        <p:nvSpPr>
          <p:cNvPr id="3" name="Subtitle 2">
            <a:extLst>
              <a:ext uri="{FF2B5EF4-FFF2-40B4-BE49-F238E27FC236}">
                <a16:creationId xmlns:a16="http://schemas.microsoft.com/office/drawing/2014/main" id="{21787B32-1191-411E-8E1C-35308AC8B9D1}"/>
              </a:ext>
            </a:extLst>
          </p:cNvPr>
          <p:cNvSpPr>
            <a:spLocks noGrp="1"/>
          </p:cNvSpPr>
          <p:nvPr>
            <p:ph type="subTitle" idx="1"/>
          </p:nvPr>
        </p:nvSpPr>
        <p:spPr>
          <a:xfrm>
            <a:off x="1524000" y="4118088"/>
            <a:ext cx="9144000" cy="1393711"/>
          </a:xfrm>
        </p:spPr>
        <p:txBody>
          <a:bodyPr>
            <a:normAutofit/>
          </a:bodyPr>
          <a:lstStyle/>
          <a:p>
            <a:r>
              <a:rPr lang="en-GB" b="1"/>
              <a:t>An introductory course about theoretical fundamentals, case studies</a:t>
            </a:r>
            <a:br>
              <a:rPr lang="en-GB" b="1"/>
            </a:br>
            <a:r>
              <a:rPr lang="en-GB" b="1"/>
              <a:t>and implementations in python and tensorflow</a:t>
            </a:r>
          </a:p>
        </p:txBody>
      </p:sp>
    </p:spTree>
    <p:extLst>
      <p:ext uri="{BB962C8B-B14F-4D97-AF65-F5344CB8AC3E}">
        <p14:creationId xmlns:p14="http://schemas.microsoft.com/office/powerpoint/2010/main" val="24865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6B840-FE71-4332-A6F8-1FA6C300644C}"/>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sz="5400" kern="1200">
                <a:solidFill>
                  <a:schemeClr val="tx1"/>
                </a:solidFill>
                <a:latin typeface="+mj-lt"/>
                <a:ea typeface="+mj-ea"/>
                <a:cs typeface="+mj-cs"/>
              </a:rPr>
              <a:t>Where to find the slides/code examples/material</a:t>
            </a:r>
          </a:p>
        </p:txBody>
      </p:sp>
    </p:spTree>
    <p:extLst>
      <p:ext uri="{BB962C8B-B14F-4D97-AF65-F5344CB8AC3E}">
        <p14:creationId xmlns:p14="http://schemas.microsoft.com/office/powerpoint/2010/main" val="421739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1174F-76FD-4B60-8A30-76467EC42E76}"/>
              </a:ext>
            </a:extLst>
          </p:cNvPr>
          <p:cNvSpPr>
            <a:spLocks noGrp="1"/>
          </p:cNvSpPr>
          <p:nvPr>
            <p:ph type="title"/>
          </p:nvPr>
        </p:nvSpPr>
        <p:spPr>
          <a:xfrm>
            <a:off x="838200" y="963877"/>
            <a:ext cx="3494362" cy="4930246"/>
          </a:xfrm>
        </p:spPr>
        <p:txBody>
          <a:bodyPr>
            <a:normAutofit/>
          </a:bodyPr>
          <a:lstStyle/>
          <a:p>
            <a:pPr algn="r"/>
            <a:r>
              <a:rPr lang="de-CH" sz="5400" dirty="0" err="1">
                <a:solidFill>
                  <a:schemeClr val="accent1"/>
                </a:solidFill>
              </a:rPr>
              <a:t>github</a:t>
            </a:r>
            <a:endParaRPr lang="en-CH" sz="54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CB4536-0B83-4B37-ACFA-0A0E9AE09E67}"/>
              </a:ext>
            </a:extLst>
          </p:cNvPr>
          <p:cNvSpPr>
            <a:spLocks noGrp="1"/>
          </p:cNvSpPr>
          <p:nvPr>
            <p:ph idx="1"/>
          </p:nvPr>
        </p:nvSpPr>
        <p:spPr>
          <a:xfrm>
            <a:off x="4976031" y="963877"/>
            <a:ext cx="6377769" cy="4930246"/>
          </a:xfrm>
        </p:spPr>
        <p:txBody>
          <a:bodyPr anchor="ctr">
            <a:normAutofit lnSpcReduction="10000"/>
          </a:bodyPr>
          <a:lstStyle/>
          <a:p>
            <a:r>
              <a:rPr lang="de-CH" dirty="0"/>
              <a:t>You will find </a:t>
            </a:r>
            <a:r>
              <a:rPr lang="de-CH" dirty="0" err="1"/>
              <a:t>everything</a:t>
            </a:r>
            <a:r>
              <a:rPr lang="de-CH" dirty="0"/>
              <a:t> on </a:t>
            </a:r>
            <a:r>
              <a:rPr lang="de-CH" dirty="0" err="1"/>
              <a:t>github</a:t>
            </a:r>
            <a:r>
              <a:rPr lang="de-CH" dirty="0"/>
              <a:t> at </a:t>
            </a:r>
            <a:r>
              <a:rPr lang="de-CH" dirty="0" err="1"/>
              <a:t>this</a:t>
            </a:r>
            <a:r>
              <a:rPr lang="de-CH" dirty="0"/>
              <a:t> link</a:t>
            </a:r>
          </a:p>
          <a:p>
            <a:pPr marL="0" indent="0">
              <a:buNone/>
            </a:pPr>
            <a:endParaRPr lang="de-CH" dirty="0"/>
          </a:p>
          <a:p>
            <a:pPr marL="0" indent="0" algn="ctr">
              <a:buNone/>
            </a:pPr>
            <a:r>
              <a:rPr lang="de-CH" dirty="0">
                <a:hlinkClick r:id="rId2"/>
              </a:rPr>
              <a:t>https://github.com/michelucci/dlcourse2018_students</a:t>
            </a:r>
            <a:r>
              <a:rPr lang="de-CH" dirty="0"/>
              <a:t> </a:t>
            </a:r>
          </a:p>
          <a:p>
            <a:pPr marL="0" indent="0" algn="ctr">
              <a:buNone/>
            </a:pPr>
            <a:r>
              <a:rPr lang="de-CH" dirty="0"/>
              <a:t>(or if you </a:t>
            </a:r>
            <a:r>
              <a:rPr lang="de-CH" dirty="0" err="1"/>
              <a:t>want</a:t>
            </a:r>
            <a:r>
              <a:rPr lang="de-CH" dirty="0"/>
              <a:t> to type </a:t>
            </a:r>
            <a:r>
              <a:rPr lang="de-CH" dirty="0" err="1"/>
              <a:t>it</a:t>
            </a:r>
            <a:r>
              <a:rPr lang="de-CH" dirty="0"/>
              <a:t> </a:t>
            </a:r>
            <a:r>
              <a:rPr lang="de-CH" dirty="0">
                <a:hlinkClick r:id="rId3"/>
              </a:rPr>
              <a:t>https://goo.gl/CgDbUH</a:t>
            </a:r>
            <a:r>
              <a:rPr lang="de-CH" dirty="0"/>
              <a:t>) </a:t>
            </a:r>
          </a:p>
          <a:p>
            <a:pPr marL="0" indent="0">
              <a:buNone/>
            </a:pPr>
            <a:endParaRPr lang="de-CH" dirty="0"/>
          </a:p>
          <a:p>
            <a:r>
              <a:rPr lang="de-CH" dirty="0"/>
              <a:t>On </a:t>
            </a:r>
            <a:r>
              <a:rPr lang="de-CH" dirty="0" err="1"/>
              <a:t>github</a:t>
            </a:r>
            <a:r>
              <a:rPr lang="de-CH" dirty="0"/>
              <a:t> you will find all power </a:t>
            </a:r>
            <a:r>
              <a:rPr lang="de-CH" dirty="0" err="1"/>
              <a:t>point</a:t>
            </a:r>
            <a:r>
              <a:rPr lang="de-CH" dirty="0"/>
              <a:t> </a:t>
            </a:r>
            <a:r>
              <a:rPr lang="de-CH" dirty="0" err="1"/>
              <a:t>presentations</a:t>
            </a:r>
            <a:r>
              <a:rPr lang="de-CH" dirty="0"/>
              <a:t>, all </a:t>
            </a:r>
            <a:r>
              <a:rPr lang="de-CH" dirty="0" err="1"/>
              <a:t>jupyter</a:t>
            </a:r>
            <a:r>
              <a:rPr lang="de-CH" dirty="0"/>
              <a:t> </a:t>
            </a:r>
            <a:r>
              <a:rPr lang="de-CH" dirty="0" err="1"/>
              <a:t>notebooks</a:t>
            </a:r>
            <a:r>
              <a:rPr lang="de-CH" dirty="0"/>
              <a:t> and all </a:t>
            </a:r>
            <a:r>
              <a:rPr lang="de-CH" dirty="0" err="1"/>
              <a:t>datasets</a:t>
            </a:r>
            <a:r>
              <a:rPr lang="de-CH" dirty="0"/>
              <a:t> that </a:t>
            </a:r>
            <a:r>
              <a:rPr lang="de-CH" dirty="0" err="1"/>
              <a:t>we</a:t>
            </a:r>
            <a:r>
              <a:rPr lang="de-CH" dirty="0"/>
              <a:t> will </a:t>
            </a:r>
            <a:r>
              <a:rPr lang="de-CH" dirty="0" err="1"/>
              <a:t>use</a:t>
            </a:r>
            <a:r>
              <a:rPr lang="de-CH" dirty="0"/>
              <a:t> </a:t>
            </a:r>
            <a:r>
              <a:rPr lang="de-CH" dirty="0" err="1"/>
              <a:t>during</a:t>
            </a:r>
            <a:r>
              <a:rPr lang="de-CH" dirty="0"/>
              <a:t> </a:t>
            </a:r>
            <a:r>
              <a:rPr lang="de-CH" dirty="0" err="1"/>
              <a:t>this</a:t>
            </a:r>
            <a:r>
              <a:rPr lang="de-CH" dirty="0"/>
              <a:t> </a:t>
            </a:r>
            <a:r>
              <a:rPr lang="de-CH" dirty="0" err="1"/>
              <a:t>course</a:t>
            </a:r>
            <a:r>
              <a:rPr lang="de-CH" dirty="0"/>
              <a:t>.</a:t>
            </a:r>
          </a:p>
        </p:txBody>
      </p:sp>
    </p:spTree>
    <p:extLst>
      <p:ext uri="{BB962C8B-B14F-4D97-AF65-F5344CB8AC3E}">
        <p14:creationId xmlns:p14="http://schemas.microsoft.com/office/powerpoint/2010/main" val="103694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8C07D-5F53-4192-81AB-DD60212B4B5C}"/>
              </a:ext>
            </a:extLst>
          </p:cNvPr>
          <p:cNvSpPr>
            <a:spLocks noGrp="1"/>
          </p:cNvSpPr>
          <p:nvPr>
            <p:ph type="title"/>
          </p:nvPr>
        </p:nvSpPr>
        <p:spPr>
          <a:xfrm>
            <a:off x="838200" y="963877"/>
            <a:ext cx="3494362" cy="4930246"/>
          </a:xfrm>
        </p:spPr>
        <p:txBody>
          <a:bodyPr>
            <a:normAutofit/>
          </a:bodyPr>
          <a:lstStyle/>
          <a:p>
            <a:pPr algn="r"/>
            <a:r>
              <a:rPr lang="de-CH">
                <a:solidFill>
                  <a:schemeClr val="accent1"/>
                </a:solidFill>
              </a:rPr>
              <a:t>Which Tools / Technologies are we using in this course?</a:t>
            </a:r>
            <a:endParaRPr lang="en-CH">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638004-E15C-4F5B-BCB4-DDBFD0FDF463}"/>
              </a:ext>
            </a:extLst>
          </p:cNvPr>
          <p:cNvSpPr>
            <a:spLocks noGrp="1"/>
          </p:cNvSpPr>
          <p:nvPr>
            <p:ph idx="1"/>
          </p:nvPr>
        </p:nvSpPr>
        <p:spPr>
          <a:xfrm>
            <a:off x="4976031" y="963877"/>
            <a:ext cx="6377769" cy="4930246"/>
          </a:xfrm>
        </p:spPr>
        <p:txBody>
          <a:bodyPr anchor="ctr">
            <a:normAutofit/>
          </a:bodyPr>
          <a:lstStyle/>
          <a:p>
            <a:r>
              <a:rPr lang="de-CH" sz="2400" dirty="0"/>
              <a:t>In </a:t>
            </a:r>
            <a:r>
              <a:rPr lang="de-CH" sz="2400" dirty="0" err="1"/>
              <a:t>this</a:t>
            </a:r>
            <a:r>
              <a:rPr lang="de-CH" sz="2400" dirty="0"/>
              <a:t> </a:t>
            </a:r>
            <a:r>
              <a:rPr lang="de-CH" sz="2400" dirty="0" err="1"/>
              <a:t>course</a:t>
            </a:r>
            <a:r>
              <a:rPr lang="de-CH" sz="2400" dirty="0"/>
              <a:t> </a:t>
            </a:r>
            <a:r>
              <a:rPr lang="de-CH" sz="2400" dirty="0" err="1"/>
              <a:t>we</a:t>
            </a:r>
            <a:r>
              <a:rPr lang="de-CH" sz="2400" dirty="0"/>
              <a:t> will </a:t>
            </a:r>
            <a:r>
              <a:rPr lang="de-CH" sz="2400" dirty="0" err="1"/>
              <a:t>use</a:t>
            </a:r>
            <a:r>
              <a:rPr lang="de-CH" sz="2400" dirty="0"/>
              <a:t>:</a:t>
            </a:r>
          </a:p>
          <a:p>
            <a:pPr lvl="1"/>
            <a:r>
              <a:rPr lang="de-CH" dirty="0"/>
              <a:t>Files </a:t>
            </a:r>
            <a:r>
              <a:rPr lang="de-CH" dirty="0" err="1"/>
              <a:t>management</a:t>
            </a:r>
            <a:r>
              <a:rPr lang="de-CH" dirty="0"/>
              <a:t> </a:t>
            </a:r>
            <a:r>
              <a:rPr lang="de-CH" dirty="0" err="1"/>
              <a:t>system</a:t>
            </a:r>
            <a:r>
              <a:rPr lang="de-CH" dirty="0"/>
              <a:t>: </a:t>
            </a:r>
            <a:r>
              <a:rPr lang="de-CH" dirty="0">
                <a:hlinkClick r:id="rId2" action="ppaction://hlinkfile"/>
              </a:rPr>
              <a:t>github.com</a:t>
            </a:r>
            <a:endParaRPr lang="de-CH" dirty="0"/>
          </a:p>
          <a:p>
            <a:pPr lvl="1"/>
            <a:r>
              <a:rPr lang="de-CH" dirty="0" err="1"/>
              <a:t>Programming</a:t>
            </a:r>
            <a:r>
              <a:rPr lang="de-CH" dirty="0"/>
              <a:t> </a:t>
            </a:r>
            <a:r>
              <a:rPr lang="de-CH" dirty="0" err="1"/>
              <a:t>language</a:t>
            </a:r>
            <a:r>
              <a:rPr lang="de-CH" dirty="0"/>
              <a:t>: </a:t>
            </a:r>
            <a:r>
              <a:rPr lang="de-CH" dirty="0" err="1"/>
              <a:t>python</a:t>
            </a:r>
            <a:r>
              <a:rPr lang="de-CH" dirty="0"/>
              <a:t> (</a:t>
            </a:r>
            <a:r>
              <a:rPr lang="de-CH" dirty="0" err="1"/>
              <a:t>anaconda</a:t>
            </a:r>
            <a:r>
              <a:rPr lang="de-CH" dirty="0"/>
              <a:t> </a:t>
            </a:r>
            <a:r>
              <a:rPr lang="de-CH" dirty="0" err="1"/>
              <a:t>distribution</a:t>
            </a:r>
            <a:r>
              <a:rPr lang="de-CH" dirty="0"/>
              <a:t>: </a:t>
            </a:r>
            <a:r>
              <a:rPr lang="de-CH" dirty="0">
                <a:hlinkClick r:id="rId3"/>
              </a:rPr>
              <a:t>https://conda.io/docs/user-guide/install/download.html</a:t>
            </a:r>
            <a:r>
              <a:rPr lang="de-CH" dirty="0"/>
              <a:t>) </a:t>
            </a:r>
          </a:p>
          <a:p>
            <a:pPr lvl="1"/>
            <a:r>
              <a:rPr lang="de-CH" dirty="0"/>
              <a:t>Development </a:t>
            </a:r>
            <a:r>
              <a:rPr lang="de-CH" dirty="0" err="1"/>
              <a:t>environment</a:t>
            </a:r>
            <a:r>
              <a:rPr lang="de-CH" dirty="0"/>
              <a:t>: </a:t>
            </a:r>
            <a:r>
              <a:rPr lang="de-CH" dirty="0" err="1"/>
              <a:t>Jupyter</a:t>
            </a:r>
            <a:r>
              <a:rPr lang="de-CH" dirty="0"/>
              <a:t> </a:t>
            </a:r>
            <a:r>
              <a:rPr lang="de-CH" dirty="0" err="1"/>
              <a:t>notebooks</a:t>
            </a:r>
            <a:endParaRPr lang="de-CH" dirty="0"/>
          </a:p>
          <a:p>
            <a:pPr lvl="1"/>
            <a:r>
              <a:rPr lang="de-CH" dirty="0"/>
              <a:t>Python </a:t>
            </a:r>
            <a:r>
              <a:rPr lang="de-CH" dirty="0" err="1"/>
              <a:t>packages</a:t>
            </a:r>
            <a:r>
              <a:rPr lang="de-CH" dirty="0"/>
              <a:t>: numpy / matplotlib / (less </a:t>
            </a:r>
            <a:r>
              <a:rPr lang="de-CH" dirty="0" err="1"/>
              <a:t>frequently</a:t>
            </a:r>
            <a:r>
              <a:rPr lang="de-CH" dirty="0"/>
              <a:t>) </a:t>
            </a:r>
            <a:r>
              <a:rPr lang="de-CH" dirty="0" err="1"/>
              <a:t>pandas</a:t>
            </a:r>
            <a:endParaRPr lang="de-CH" dirty="0"/>
          </a:p>
          <a:p>
            <a:pPr lvl="1"/>
            <a:r>
              <a:rPr lang="de-CH" dirty="0"/>
              <a:t>Python </a:t>
            </a:r>
            <a:r>
              <a:rPr lang="de-CH" dirty="0" err="1"/>
              <a:t>deep</a:t>
            </a:r>
            <a:r>
              <a:rPr lang="de-CH" dirty="0"/>
              <a:t> </a:t>
            </a:r>
            <a:r>
              <a:rPr lang="de-CH" dirty="0" err="1"/>
              <a:t>learning</a:t>
            </a:r>
            <a:r>
              <a:rPr lang="de-CH" dirty="0"/>
              <a:t> </a:t>
            </a:r>
            <a:r>
              <a:rPr lang="de-CH" dirty="0" err="1"/>
              <a:t>package</a:t>
            </a:r>
            <a:r>
              <a:rPr lang="de-CH" dirty="0"/>
              <a:t>: tensorflow</a:t>
            </a:r>
          </a:p>
          <a:p>
            <a:pPr marL="457200" lvl="1" indent="0">
              <a:buNone/>
            </a:pPr>
            <a:endParaRPr lang="de-CH" dirty="0"/>
          </a:p>
          <a:p>
            <a:r>
              <a:rPr lang="de-CH" sz="2400" dirty="0"/>
              <a:t>Each </a:t>
            </a:r>
            <a:r>
              <a:rPr lang="de-CH" sz="2400" dirty="0" err="1"/>
              <a:t>need</a:t>
            </a:r>
            <a:r>
              <a:rPr lang="de-CH" sz="2400" dirty="0"/>
              <a:t> to </a:t>
            </a:r>
            <a:r>
              <a:rPr lang="de-CH" sz="2400" dirty="0" err="1"/>
              <a:t>use</a:t>
            </a:r>
            <a:r>
              <a:rPr lang="de-CH" sz="2400" dirty="0"/>
              <a:t> </a:t>
            </a:r>
            <a:r>
              <a:rPr lang="de-CH" sz="2400" dirty="0" err="1"/>
              <a:t>his</a:t>
            </a:r>
            <a:r>
              <a:rPr lang="de-CH" sz="2400" dirty="0"/>
              <a:t>/her own </a:t>
            </a:r>
            <a:r>
              <a:rPr lang="de-CH" sz="2400" dirty="0" err="1"/>
              <a:t>laptop</a:t>
            </a:r>
            <a:r>
              <a:rPr lang="de-CH" sz="2400" dirty="0"/>
              <a:t> (</a:t>
            </a:r>
            <a:r>
              <a:rPr lang="de-CH" sz="2400" dirty="0" err="1"/>
              <a:t>windows</a:t>
            </a:r>
            <a:r>
              <a:rPr lang="de-CH" sz="2400" dirty="0"/>
              <a:t> or </a:t>
            </a:r>
            <a:r>
              <a:rPr lang="de-CH" sz="2400" dirty="0" err="1"/>
              <a:t>mac</a:t>
            </a:r>
            <a:r>
              <a:rPr lang="de-CH" sz="2400" dirty="0"/>
              <a:t> will </a:t>
            </a:r>
            <a:r>
              <a:rPr lang="de-CH" sz="2400" dirty="0" err="1"/>
              <a:t>work</a:t>
            </a:r>
            <a:r>
              <a:rPr lang="de-CH" sz="2400" dirty="0"/>
              <a:t>)</a:t>
            </a:r>
          </a:p>
        </p:txBody>
      </p:sp>
    </p:spTree>
    <p:extLst>
      <p:ext uri="{BB962C8B-B14F-4D97-AF65-F5344CB8AC3E}">
        <p14:creationId xmlns:p14="http://schemas.microsoft.com/office/powerpoint/2010/main" val="118467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EF02E-C169-4C23-A34E-87789DFAEEE1}"/>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How to setup your environment</a:t>
            </a:r>
            <a:endParaRPr lang="en-CH">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EE892D-DA02-4416-AE21-D807EA912B92}"/>
              </a:ext>
            </a:extLst>
          </p:cNvPr>
          <p:cNvSpPr>
            <a:spLocks noGrp="1"/>
          </p:cNvSpPr>
          <p:nvPr>
            <p:ph idx="1"/>
          </p:nvPr>
        </p:nvSpPr>
        <p:spPr>
          <a:xfrm>
            <a:off x="4976031" y="963877"/>
            <a:ext cx="6377769" cy="4930246"/>
          </a:xfrm>
        </p:spPr>
        <p:txBody>
          <a:bodyPr anchor="ctr">
            <a:normAutofit/>
          </a:bodyPr>
          <a:lstStyle/>
          <a:p>
            <a:pPr marL="0" indent="0">
              <a:buNone/>
            </a:pPr>
            <a:r>
              <a:rPr lang="en-GB" sz="3600" dirty="0"/>
              <a:t>Check Chapter 1 of book to see how to setup your development environment. In case you need help let me know by email or in person.</a:t>
            </a:r>
            <a:endParaRPr lang="en-CH" sz="3600" dirty="0"/>
          </a:p>
        </p:txBody>
      </p:sp>
    </p:spTree>
    <p:extLst>
      <p:ext uri="{BB962C8B-B14F-4D97-AF65-F5344CB8AC3E}">
        <p14:creationId xmlns:p14="http://schemas.microsoft.com/office/powerpoint/2010/main" val="283933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E4DA06-D887-4823-8E43-88EE71716BCE}"/>
              </a:ext>
            </a:extLst>
          </p:cNvPr>
          <p:cNvSpPr>
            <a:spLocks noGrp="1"/>
          </p:cNvSpPr>
          <p:nvPr>
            <p:ph type="title"/>
          </p:nvPr>
        </p:nvSpPr>
        <p:spPr>
          <a:xfrm>
            <a:off x="643467" y="640080"/>
            <a:ext cx="3096427" cy="5613236"/>
          </a:xfrm>
        </p:spPr>
        <p:txBody>
          <a:bodyPr anchor="ctr">
            <a:normAutofit/>
          </a:bodyPr>
          <a:lstStyle/>
          <a:p>
            <a:r>
              <a:rPr lang="de-CH">
                <a:solidFill>
                  <a:srgbClr val="FFFFFF"/>
                </a:solidFill>
              </a:rPr>
              <a:t>How to send me errors and requests</a:t>
            </a:r>
            <a:endParaRPr lang="en-CH">
              <a:solidFill>
                <a:srgbClr val="FFFFFF"/>
              </a:solidFill>
            </a:endParaRPr>
          </a:p>
        </p:txBody>
      </p:sp>
      <p:sp>
        <p:nvSpPr>
          <p:cNvPr id="3" name="Content Placeholder 2">
            <a:extLst>
              <a:ext uri="{FF2B5EF4-FFF2-40B4-BE49-F238E27FC236}">
                <a16:creationId xmlns:a16="http://schemas.microsoft.com/office/drawing/2014/main" id="{93C3B092-80CD-4E0F-8AEF-5320A7174ABB}"/>
              </a:ext>
            </a:extLst>
          </p:cNvPr>
          <p:cNvSpPr>
            <a:spLocks noGrp="1"/>
          </p:cNvSpPr>
          <p:nvPr>
            <p:ph idx="1"/>
          </p:nvPr>
        </p:nvSpPr>
        <p:spPr>
          <a:xfrm>
            <a:off x="4699818" y="640082"/>
            <a:ext cx="6848715" cy="2484884"/>
          </a:xfrm>
        </p:spPr>
        <p:txBody>
          <a:bodyPr anchor="ctr">
            <a:normAutofit/>
          </a:bodyPr>
          <a:lstStyle/>
          <a:p>
            <a:pPr marL="0" indent="0">
              <a:buNone/>
            </a:pPr>
            <a:r>
              <a:rPr lang="de-CH" sz="2000"/>
              <a:t>I am not perfect so the probability that you will find errors in the powerpoint presentations or (especially) in the code examples (the jupyter notebooks) is not zero. In case you do, please send me the bugs. To make the bugs easier to correct (for me) and easier to check (for you) please use the </a:t>
            </a:r>
            <a:r>
              <a:rPr lang="de-CH" sz="2000" b="1"/>
              <a:t>«New Issue» </a:t>
            </a:r>
            <a:r>
              <a:rPr lang="de-CH" sz="2000"/>
              <a:t>functionality in github (see following slides to see how)</a:t>
            </a:r>
            <a:endParaRPr lang="en-CH" sz="2000"/>
          </a:p>
        </p:txBody>
      </p:sp>
      <p:pic>
        <p:nvPicPr>
          <p:cNvPr id="4" name="Picture 3">
            <a:extLst>
              <a:ext uri="{FF2B5EF4-FFF2-40B4-BE49-F238E27FC236}">
                <a16:creationId xmlns:a16="http://schemas.microsoft.com/office/drawing/2014/main" id="{3FF10D31-D186-4CB3-9FE9-11B6A03B5C6E}"/>
              </a:ext>
            </a:extLst>
          </p:cNvPr>
          <p:cNvPicPr>
            <a:picLocks noChangeAspect="1"/>
          </p:cNvPicPr>
          <p:nvPr/>
        </p:nvPicPr>
        <p:blipFill>
          <a:blip r:embed="rId2"/>
          <a:stretch>
            <a:fillRect/>
          </a:stretch>
        </p:blipFill>
        <p:spPr>
          <a:xfrm>
            <a:off x="4654297" y="3648112"/>
            <a:ext cx="6894236" cy="2085507"/>
          </a:xfrm>
          <a:prstGeom prst="rect">
            <a:avLst/>
          </a:prstGeom>
        </p:spPr>
      </p:pic>
    </p:spTree>
    <p:extLst>
      <p:ext uri="{BB962C8B-B14F-4D97-AF65-F5344CB8AC3E}">
        <p14:creationId xmlns:p14="http://schemas.microsoft.com/office/powerpoint/2010/main" val="220945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3B5EE-D347-47DD-A71D-182D0BEC7DA8}"/>
              </a:ext>
            </a:extLst>
          </p:cNvPr>
          <p:cNvSpPr>
            <a:spLocks noGrp="1"/>
          </p:cNvSpPr>
          <p:nvPr>
            <p:ph type="title"/>
          </p:nvPr>
        </p:nvSpPr>
        <p:spPr>
          <a:xfrm>
            <a:off x="838200" y="963877"/>
            <a:ext cx="3494362" cy="4930246"/>
          </a:xfrm>
        </p:spPr>
        <p:txBody>
          <a:bodyPr>
            <a:normAutofit/>
          </a:bodyPr>
          <a:lstStyle/>
          <a:p>
            <a:pPr algn="r"/>
            <a:r>
              <a:rPr lang="de-CH" sz="5400" dirty="0">
                <a:solidFill>
                  <a:schemeClr val="accent1"/>
                </a:solidFill>
              </a:rPr>
              <a:t>How to </a:t>
            </a:r>
            <a:r>
              <a:rPr lang="de-CH" sz="5400" dirty="0" err="1">
                <a:solidFill>
                  <a:schemeClr val="accent1"/>
                </a:solidFill>
              </a:rPr>
              <a:t>create</a:t>
            </a:r>
            <a:r>
              <a:rPr lang="de-CH" sz="5400" dirty="0">
                <a:solidFill>
                  <a:schemeClr val="accent1"/>
                </a:solidFill>
              </a:rPr>
              <a:t> an </a:t>
            </a:r>
            <a:r>
              <a:rPr lang="de-CH" sz="5400" dirty="0" err="1">
                <a:solidFill>
                  <a:schemeClr val="accent1"/>
                </a:solidFill>
              </a:rPr>
              <a:t>issue</a:t>
            </a:r>
            <a:r>
              <a:rPr lang="de-CH" sz="5400" dirty="0">
                <a:solidFill>
                  <a:schemeClr val="accent1"/>
                </a:solidFill>
              </a:rPr>
              <a:t> in </a:t>
            </a:r>
            <a:r>
              <a:rPr lang="de-CH" sz="5400" dirty="0" err="1">
                <a:solidFill>
                  <a:schemeClr val="accent1"/>
                </a:solidFill>
              </a:rPr>
              <a:t>github</a:t>
            </a:r>
            <a:endParaRPr lang="en-CH" sz="54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6AF418-8710-4CF6-B2D6-474235BB399C}"/>
              </a:ext>
            </a:extLst>
          </p:cNvPr>
          <p:cNvSpPr>
            <a:spLocks noGrp="1"/>
          </p:cNvSpPr>
          <p:nvPr>
            <p:ph idx="1"/>
          </p:nvPr>
        </p:nvSpPr>
        <p:spPr>
          <a:xfrm>
            <a:off x="4976031" y="963877"/>
            <a:ext cx="6377769" cy="4930246"/>
          </a:xfrm>
        </p:spPr>
        <p:txBody>
          <a:bodyPr anchor="ctr">
            <a:normAutofit/>
          </a:bodyPr>
          <a:lstStyle/>
          <a:p>
            <a:r>
              <a:rPr lang="de-CH" dirty="0"/>
              <a:t>To </a:t>
            </a:r>
            <a:r>
              <a:rPr lang="de-CH" dirty="0" err="1"/>
              <a:t>learn</a:t>
            </a:r>
            <a:r>
              <a:rPr lang="de-CH" dirty="0"/>
              <a:t> how to </a:t>
            </a:r>
            <a:r>
              <a:rPr lang="de-CH" dirty="0" err="1"/>
              <a:t>create</a:t>
            </a:r>
            <a:r>
              <a:rPr lang="de-CH" dirty="0"/>
              <a:t> a </a:t>
            </a:r>
            <a:r>
              <a:rPr lang="de-CH" dirty="0" err="1"/>
              <a:t>bug</a:t>
            </a:r>
            <a:r>
              <a:rPr lang="de-CH" dirty="0"/>
              <a:t> in </a:t>
            </a:r>
            <a:r>
              <a:rPr lang="de-CH" dirty="0" err="1"/>
              <a:t>github</a:t>
            </a:r>
            <a:r>
              <a:rPr lang="de-CH" dirty="0"/>
              <a:t> you </a:t>
            </a:r>
            <a:r>
              <a:rPr lang="de-CH" dirty="0" err="1"/>
              <a:t>can</a:t>
            </a:r>
            <a:r>
              <a:rPr lang="de-CH" dirty="0"/>
              <a:t> follow </a:t>
            </a:r>
            <a:r>
              <a:rPr lang="de-CH" dirty="0" err="1"/>
              <a:t>this</a:t>
            </a:r>
            <a:r>
              <a:rPr lang="de-CH" dirty="0"/>
              <a:t> easy </a:t>
            </a:r>
            <a:r>
              <a:rPr lang="de-CH" dirty="0" err="1"/>
              <a:t>guide</a:t>
            </a:r>
            <a:r>
              <a:rPr lang="de-CH" dirty="0"/>
              <a:t> from </a:t>
            </a:r>
            <a:r>
              <a:rPr lang="de-CH" dirty="0" err="1"/>
              <a:t>github</a:t>
            </a:r>
            <a:endParaRPr lang="de-CH" dirty="0"/>
          </a:p>
          <a:p>
            <a:pPr marL="0" indent="0" algn="ctr">
              <a:buNone/>
            </a:pPr>
            <a:r>
              <a:rPr lang="en-GB" dirty="0">
                <a:hlinkClick r:id="rId2"/>
              </a:rPr>
              <a:t>https://help.github.com/articles/creating-an-issue/</a:t>
            </a:r>
            <a:endParaRPr lang="en-GB" dirty="0"/>
          </a:p>
          <a:p>
            <a:pPr marL="0" indent="0" algn="ctr">
              <a:buNone/>
            </a:pPr>
            <a:r>
              <a:rPr lang="en-GB" dirty="0"/>
              <a:t>(or if you want to type </a:t>
            </a:r>
            <a:r>
              <a:rPr lang="en-GB" dirty="0">
                <a:hlinkClick r:id="rId3"/>
              </a:rPr>
              <a:t>https://goo.gl/294qg4</a:t>
            </a:r>
            <a:r>
              <a:rPr lang="en-GB" dirty="0"/>
              <a:t>) </a:t>
            </a:r>
            <a:endParaRPr lang="de-CH" dirty="0"/>
          </a:p>
          <a:p>
            <a:pPr marL="0" indent="0">
              <a:buNone/>
            </a:pPr>
            <a:endParaRPr lang="en-GB" dirty="0"/>
          </a:p>
        </p:txBody>
      </p:sp>
    </p:spTree>
    <p:extLst>
      <p:ext uri="{BB962C8B-B14F-4D97-AF65-F5344CB8AC3E}">
        <p14:creationId xmlns:p14="http://schemas.microsoft.com/office/powerpoint/2010/main" val="26916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DCA0-9EBB-4DCA-A5A6-B88633C14C78}"/>
              </a:ext>
            </a:extLst>
          </p:cNvPr>
          <p:cNvSpPr>
            <a:spLocks noGrp="1"/>
          </p:cNvSpPr>
          <p:nvPr>
            <p:ph type="title"/>
          </p:nvPr>
        </p:nvSpPr>
        <p:spPr>
          <a:xfrm>
            <a:off x="870204" y="606564"/>
            <a:ext cx="10451592" cy="1325563"/>
          </a:xfrm>
        </p:spPr>
        <p:txBody>
          <a:bodyPr anchor="ctr">
            <a:normAutofit/>
          </a:bodyPr>
          <a:lstStyle/>
          <a:p>
            <a:r>
              <a:rPr lang="en-GB" dirty="0"/>
              <a:t>Let’s start</a:t>
            </a:r>
            <a:endParaRPr lang="en-CH" dirty="0"/>
          </a:p>
        </p:txBody>
      </p:sp>
      <p:sp>
        <p:nvSpPr>
          <p:cNvPr id="15" name="Rectangle 14">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673B5EE-9CB1-4F65-B4E8-4182DC267AC7}"/>
              </a:ext>
            </a:extLst>
          </p:cNvPr>
          <p:cNvGraphicFramePr>
            <a:graphicFrameLocks noGrp="1"/>
          </p:cNvGraphicFramePr>
          <p:nvPr>
            <p:ph idx="1"/>
            <p:extLst>
              <p:ext uri="{D42A27DB-BD31-4B8C-83A1-F6EECF244321}">
                <p14:modId xmlns:p14="http://schemas.microsoft.com/office/powerpoint/2010/main" val="7081068"/>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17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mberto Michelucci_DSC5424-Bearbeitet-Bearbeitet">
            <a:extLst>
              <a:ext uri="{FF2B5EF4-FFF2-40B4-BE49-F238E27FC236}">
                <a16:creationId xmlns:a16="http://schemas.microsoft.com/office/drawing/2014/main" id="{631EFCAB-03D2-41B5-A6B0-6712B18F2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73" y="1016757"/>
            <a:ext cx="2819400" cy="421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CDE2CB-A432-4A5B-A794-805B9C69D303}"/>
              </a:ext>
            </a:extLst>
          </p:cNvPr>
          <p:cNvSpPr txBox="1"/>
          <p:nvPr/>
        </p:nvSpPr>
        <p:spPr>
          <a:xfrm>
            <a:off x="3903786" y="710498"/>
            <a:ext cx="7484012" cy="5262979"/>
          </a:xfrm>
          <a:prstGeom prst="rect">
            <a:avLst/>
          </a:prstGeom>
          <a:noFill/>
        </p:spPr>
        <p:txBody>
          <a:bodyPr wrap="square" rtlCol="0">
            <a:spAutoFit/>
          </a:bodyPr>
          <a:lstStyle/>
          <a:p>
            <a:pPr marL="285750" indent="-285750">
              <a:buFont typeface="Arial" panose="020B0604020202020204" pitchFamily="34" charset="0"/>
              <a:buChar char="•"/>
            </a:pPr>
            <a:r>
              <a:rPr lang="de-CH" sz="2800" dirty="0"/>
              <a:t>I </a:t>
            </a:r>
            <a:r>
              <a:rPr lang="de-CH" sz="2800" dirty="0" err="1"/>
              <a:t>studied</a:t>
            </a:r>
            <a:r>
              <a:rPr lang="de-CH" sz="2800" dirty="0"/>
              <a:t> </a:t>
            </a:r>
            <a:r>
              <a:rPr lang="de-CH" sz="2800" dirty="0" err="1"/>
              <a:t>Theoretical</a:t>
            </a:r>
            <a:r>
              <a:rPr lang="de-CH" sz="2800" dirty="0"/>
              <a:t> Physics in </a:t>
            </a:r>
            <a:r>
              <a:rPr lang="de-CH" sz="2800" dirty="0" err="1"/>
              <a:t>Italy</a:t>
            </a:r>
            <a:r>
              <a:rPr lang="de-CH" sz="2800" dirty="0"/>
              <a:t>, USA and Germany</a:t>
            </a:r>
          </a:p>
          <a:p>
            <a:pPr marL="285750" indent="-285750">
              <a:buFont typeface="Arial" panose="020B0604020202020204" pitchFamily="34" charset="0"/>
              <a:buChar char="•"/>
            </a:pPr>
            <a:r>
              <a:rPr lang="de-CH" sz="2800" dirty="0" err="1"/>
              <a:t>Studied</a:t>
            </a:r>
            <a:r>
              <a:rPr lang="de-CH" sz="2800" dirty="0"/>
              <a:t> </a:t>
            </a:r>
            <a:r>
              <a:rPr lang="de-CH" sz="2800" dirty="0" err="1"/>
              <a:t>higher</a:t>
            </a:r>
            <a:r>
              <a:rPr lang="de-CH" sz="2800" dirty="0"/>
              <a:t> </a:t>
            </a:r>
            <a:r>
              <a:rPr lang="de-CH" sz="2800" dirty="0" err="1"/>
              <a:t>education</a:t>
            </a:r>
            <a:r>
              <a:rPr lang="de-CH" sz="2800" dirty="0"/>
              <a:t> and </a:t>
            </a:r>
            <a:r>
              <a:rPr lang="de-CH" sz="2800" dirty="0" err="1"/>
              <a:t>pedagogy</a:t>
            </a:r>
            <a:r>
              <a:rPr lang="de-CH" sz="2800" dirty="0"/>
              <a:t> in UK</a:t>
            </a:r>
          </a:p>
          <a:p>
            <a:pPr marL="285750" indent="-285750">
              <a:buFont typeface="Arial" panose="020B0604020202020204" pitchFamily="34" charset="0"/>
              <a:buChar char="•"/>
            </a:pPr>
            <a:r>
              <a:rPr lang="de-CH" sz="2800" dirty="0" err="1"/>
              <a:t>Did</a:t>
            </a:r>
            <a:r>
              <a:rPr lang="de-CH" sz="2800" dirty="0"/>
              <a:t> </a:t>
            </a:r>
            <a:r>
              <a:rPr lang="de-CH" sz="2800" dirty="0" err="1"/>
              <a:t>several</a:t>
            </a:r>
            <a:r>
              <a:rPr lang="de-CH" sz="2800" dirty="0"/>
              <a:t> </a:t>
            </a:r>
            <a:r>
              <a:rPr lang="de-CH" sz="2800" dirty="0" err="1"/>
              <a:t>years</a:t>
            </a:r>
            <a:r>
              <a:rPr lang="de-CH" sz="2800" dirty="0"/>
              <a:t> of </a:t>
            </a:r>
            <a:r>
              <a:rPr lang="de-CH" sz="2800" dirty="0" err="1"/>
              <a:t>research</a:t>
            </a:r>
            <a:r>
              <a:rPr lang="de-CH" sz="2800" dirty="0"/>
              <a:t> in </a:t>
            </a:r>
            <a:r>
              <a:rPr lang="de-CH" sz="2800" dirty="0" err="1"/>
              <a:t>several</a:t>
            </a:r>
            <a:r>
              <a:rPr lang="de-CH" sz="2800" dirty="0"/>
              <a:t> countries on </a:t>
            </a:r>
            <a:r>
              <a:rPr lang="de-CH" sz="2800" dirty="0" err="1"/>
              <a:t>numerical</a:t>
            </a:r>
            <a:r>
              <a:rPr lang="de-CH" sz="2800" dirty="0"/>
              <a:t> </a:t>
            </a:r>
            <a:r>
              <a:rPr lang="de-CH" sz="2800" dirty="0" err="1"/>
              <a:t>simulations</a:t>
            </a:r>
            <a:r>
              <a:rPr lang="de-CH" sz="2800" dirty="0"/>
              <a:t> on </a:t>
            </a:r>
            <a:r>
              <a:rPr lang="de-CH" sz="2800" dirty="0" err="1"/>
              <a:t>superconductors</a:t>
            </a:r>
            <a:r>
              <a:rPr lang="de-CH" sz="2800" dirty="0"/>
              <a:t> </a:t>
            </a:r>
            <a:r>
              <a:rPr lang="de-CH" sz="2800" dirty="0" err="1"/>
              <a:t>materials</a:t>
            </a:r>
            <a:endParaRPr lang="de-CH" sz="2800" dirty="0"/>
          </a:p>
          <a:p>
            <a:pPr marL="285750" indent="-285750">
              <a:buFont typeface="Arial" panose="020B0604020202020204" pitchFamily="34" charset="0"/>
              <a:buChar char="•"/>
            </a:pPr>
            <a:r>
              <a:rPr lang="de-CH" sz="2800" dirty="0" err="1"/>
              <a:t>Worked</a:t>
            </a:r>
            <a:r>
              <a:rPr lang="de-CH" sz="2800" dirty="0"/>
              <a:t> </a:t>
            </a:r>
            <a:r>
              <a:rPr lang="de-CH" sz="2800" dirty="0" err="1"/>
              <a:t>several</a:t>
            </a:r>
            <a:r>
              <a:rPr lang="de-CH" sz="2800" dirty="0"/>
              <a:t> </a:t>
            </a:r>
            <a:r>
              <a:rPr lang="de-CH" sz="2800" dirty="0" err="1"/>
              <a:t>years</a:t>
            </a:r>
            <a:r>
              <a:rPr lang="de-CH" sz="2800" dirty="0"/>
              <a:t> in </a:t>
            </a:r>
            <a:r>
              <a:rPr lang="de-CH" sz="2800" dirty="0" err="1"/>
              <a:t>various</a:t>
            </a:r>
            <a:r>
              <a:rPr lang="de-CH" sz="2800" dirty="0"/>
              <a:t> </a:t>
            </a:r>
            <a:r>
              <a:rPr lang="de-CH" sz="2800" dirty="0" err="1"/>
              <a:t>industries</a:t>
            </a:r>
            <a:endParaRPr lang="de-CH" sz="2800" dirty="0"/>
          </a:p>
          <a:p>
            <a:pPr marL="285750" indent="-285750">
              <a:buFont typeface="Arial" panose="020B0604020202020204" pitchFamily="34" charset="0"/>
              <a:buChar char="•"/>
            </a:pPr>
            <a:r>
              <a:rPr lang="de-CH" sz="2800" dirty="0"/>
              <a:t>Focus now on machine </a:t>
            </a:r>
            <a:r>
              <a:rPr lang="de-CH" sz="2800" dirty="0" err="1"/>
              <a:t>learning</a:t>
            </a:r>
            <a:r>
              <a:rPr lang="de-CH" sz="2800" dirty="0"/>
              <a:t> and </a:t>
            </a:r>
            <a:r>
              <a:rPr lang="de-CH" sz="2800" dirty="0" err="1"/>
              <a:t>data</a:t>
            </a:r>
            <a:r>
              <a:rPr lang="de-CH" sz="2800" dirty="0"/>
              <a:t> </a:t>
            </a:r>
            <a:r>
              <a:rPr lang="de-CH" sz="2800" dirty="0" err="1"/>
              <a:t>science</a:t>
            </a:r>
            <a:endParaRPr lang="de-CH" sz="2800" dirty="0"/>
          </a:p>
          <a:p>
            <a:pPr marL="285750" indent="-285750">
              <a:buFont typeface="Arial" panose="020B0604020202020204" pitchFamily="34" charset="0"/>
              <a:buChar char="•"/>
            </a:pPr>
            <a:r>
              <a:rPr lang="de-CH" sz="2800" dirty="0"/>
              <a:t>I publish </a:t>
            </a:r>
            <a:r>
              <a:rPr lang="de-CH" sz="2800" dirty="0" err="1"/>
              <a:t>regularly</a:t>
            </a:r>
            <a:r>
              <a:rPr lang="de-CH" sz="2800" dirty="0"/>
              <a:t> on </a:t>
            </a:r>
            <a:r>
              <a:rPr lang="de-CH" sz="2800" dirty="0" err="1"/>
              <a:t>several</a:t>
            </a:r>
            <a:r>
              <a:rPr lang="de-CH" sz="2800" dirty="0"/>
              <a:t> </a:t>
            </a:r>
            <a:r>
              <a:rPr lang="de-CH" sz="2800" dirty="0" err="1"/>
              <a:t>peer</a:t>
            </a:r>
            <a:r>
              <a:rPr lang="de-CH" sz="2800" dirty="0"/>
              <a:t> </a:t>
            </a:r>
            <a:r>
              <a:rPr lang="de-CH" sz="2800" dirty="0" err="1"/>
              <a:t>reviewd</a:t>
            </a:r>
            <a:r>
              <a:rPr lang="de-CH" sz="2800" dirty="0"/>
              <a:t> </a:t>
            </a:r>
            <a:r>
              <a:rPr lang="de-CH" sz="2800" dirty="0" err="1"/>
              <a:t>journals</a:t>
            </a:r>
            <a:r>
              <a:rPr lang="de-CH" sz="2800" dirty="0"/>
              <a:t> and </a:t>
            </a:r>
            <a:r>
              <a:rPr lang="de-CH" sz="2800" dirty="0" err="1"/>
              <a:t>give</a:t>
            </a:r>
            <a:r>
              <a:rPr lang="de-CH" sz="2800" dirty="0"/>
              <a:t> </a:t>
            </a:r>
            <a:r>
              <a:rPr lang="de-CH" sz="2800" dirty="0" err="1"/>
              <a:t>talks</a:t>
            </a:r>
            <a:r>
              <a:rPr lang="de-CH" sz="2800" dirty="0"/>
              <a:t> at </a:t>
            </a:r>
            <a:r>
              <a:rPr lang="de-CH" sz="2800" dirty="0" err="1"/>
              <a:t>conferences</a:t>
            </a:r>
            <a:endParaRPr lang="de-CH" sz="2800" dirty="0"/>
          </a:p>
          <a:p>
            <a:pPr marL="285750" indent="-285750">
              <a:buFont typeface="Arial" panose="020B0604020202020204" pitchFamily="34" charset="0"/>
              <a:buChar char="•"/>
            </a:pPr>
            <a:r>
              <a:rPr lang="de-CH" sz="2800" dirty="0"/>
              <a:t>Love </a:t>
            </a:r>
            <a:r>
              <a:rPr lang="de-CH" sz="2800" dirty="0" err="1"/>
              <a:t>trail</a:t>
            </a:r>
            <a:r>
              <a:rPr lang="de-CH" sz="2800" dirty="0"/>
              <a:t> </a:t>
            </a:r>
            <a:r>
              <a:rPr lang="de-CH" sz="2800" dirty="0" err="1"/>
              <a:t>running</a:t>
            </a:r>
            <a:r>
              <a:rPr lang="de-CH" sz="2800" dirty="0"/>
              <a:t> and </a:t>
            </a:r>
            <a:r>
              <a:rPr lang="de-CH" sz="2800" dirty="0" err="1"/>
              <a:t>climbing</a:t>
            </a:r>
            <a:endParaRPr lang="en-CH" sz="2800" dirty="0"/>
          </a:p>
        </p:txBody>
      </p:sp>
    </p:spTree>
    <p:extLst>
      <p:ext uri="{BB962C8B-B14F-4D97-AF65-F5344CB8AC3E}">
        <p14:creationId xmlns:p14="http://schemas.microsoft.com/office/powerpoint/2010/main" val="410583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6722-6AB3-4476-8B80-E89BD7979AD2}"/>
              </a:ext>
            </a:extLst>
          </p:cNvPr>
          <p:cNvSpPr>
            <a:spLocks noGrp="1"/>
          </p:cNvSpPr>
          <p:nvPr>
            <p:ph type="ctrTitle"/>
          </p:nvPr>
        </p:nvSpPr>
        <p:spPr>
          <a:xfrm>
            <a:off x="7854694" y="640081"/>
            <a:ext cx="3731174" cy="5574451"/>
          </a:xfrm>
        </p:spPr>
        <p:txBody>
          <a:bodyPr vert="horz" lIns="91440" tIns="45720" rIns="91440" bIns="45720" rtlCol="0" anchor="ctr">
            <a:normAutofit/>
          </a:bodyPr>
          <a:lstStyle/>
          <a:p>
            <a:pPr algn="l"/>
            <a:r>
              <a:rPr lang="en-US" sz="4400" kern="1200">
                <a:solidFill>
                  <a:schemeClr val="tx1"/>
                </a:solidFill>
                <a:latin typeface="+mj-lt"/>
                <a:ea typeface="+mj-ea"/>
                <a:cs typeface="+mj-cs"/>
              </a:rPr>
              <a:t>Who are you and what are your expectations</a:t>
            </a:r>
          </a:p>
        </p:txBody>
      </p:sp>
      <p:pic>
        <p:nvPicPr>
          <p:cNvPr id="6" name="Graphic 5" descr="Chat">
            <a:extLst>
              <a:ext uri="{FF2B5EF4-FFF2-40B4-BE49-F238E27FC236}">
                <a16:creationId xmlns:a16="http://schemas.microsoft.com/office/drawing/2014/main" id="{8275BDFD-4220-401E-9594-C1FBFBB7D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834" y="640081"/>
            <a:ext cx="5574452" cy="5574452"/>
          </a:xfrm>
          <a:prstGeom prst="rect">
            <a:avLst/>
          </a:prstGeom>
        </p:spPr>
      </p:pic>
    </p:spTree>
    <p:extLst>
      <p:ext uri="{BB962C8B-B14F-4D97-AF65-F5344CB8AC3E}">
        <p14:creationId xmlns:p14="http://schemas.microsoft.com/office/powerpoint/2010/main" val="283874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67DA-FBE1-4C22-A549-416591343282}"/>
              </a:ext>
            </a:extLst>
          </p:cNvPr>
          <p:cNvSpPr>
            <a:spLocks noGrp="1"/>
          </p:cNvSpPr>
          <p:nvPr>
            <p:ph type="title"/>
          </p:nvPr>
        </p:nvSpPr>
        <p:spPr>
          <a:xfrm>
            <a:off x="8119870" y="961509"/>
            <a:ext cx="3233930" cy="4745785"/>
          </a:xfrm>
        </p:spPr>
        <p:txBody>
          <a:bodyPr anchor="ctr">
            <a:normAutofit/>
          </a:bodyPr>
          <a:lstStyle/>
          <a:p>
            <a:r>
              <a:rPr lang="en-GB" sz="4800"/>
              <a:t>Day Structure</a:t>
            </a:r>
            <a:endParaRPr lang="en-CH" sz="4800"/>
          </a:p>
        </p:txBody>
      </p:sp>
      <p:sp>
        <p:nvSpPr>
          <p:cNvPr id="10" name="Rectangle 9">
            <a:extLst>
              <a:ext uri="{FF2B5EF4-FFF2-40B4-BE49-F238E27FC236}">
                <a16:creationId xmlns:a16="http://schemas.microsoft.com/office/drawing/2014/main" id="{8F8AAABF-193E-4661-945E-C429586E1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solidFill>
            <a:schemeClr val="bg1">
              <a:alpha val="20000"/>
            </a:schemeClr>
          </a:solid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1C9C95AD-9270-418E-BAD0-F5D61D8D051F}"/>
              </a:ext>
            </a:extLst>
          </p:cNvPr>
          <p:cNvGraphicFramePr>
            <a:graphicFrameLocks noGrp="1"/>
          </p:cNvGraphicFramePr>
          <p:nvPr>
            <p:ph idx="1"/>
            <p:extLst>
              <p:ext uri="{D42A27DB-BD31-4B8C-83A1-F6EECF244321}">
                <p14:modId xmlns:p14="http://schemas.microsoft.com/office/powerpoint/2010/main" val="2189614847"/>
              </p:ext>
            </p:extLst>
          </p:nvPr>
        </p:nvGraphicFramePr>
        <p:xfrm>
          <a:off x="962025" y="962025"/>
          <a:ext cx="6254750" cy="4910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21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B42AA-116C-4710-AC32-2B5AF28288C5}"/>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sz="5400" kern="1200">
                <a:solidFill>
                  <a:schemeClr val="tx1"/>
                </a:solidFill>
                <a:latin typeface="+mj-lt"/>
                <a:ea typeface="+mj-ea"/>
                <a:cs typeface="+mj-cs"/>
              </a:rPr>
              <a:t>Administration</a:t>
            </a:r>
          </a:p>
        </p:txBody>
      </p:sp>
    </p:spTree>
    <p:extLst>
      <p:ext uri="{BB962C8B-B14F-4D97-AF65-F5344CB8AC3E}">
        <p14:creationId xmlns:p14="http://schemas.microsoft.com/office/powerpoint/2010/main" val="330204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C8B8-635F-452B-AD97-0D672932E4CA}"/>
              </a:ext>
            </a:extLst>
          </p:cNvPr>
          <p:cNvSpPr>
            <a:spLocks noGrp="1"/>
          </p:cNvSpPr>
          <p:nvPr>
            <p:ph type="title"/>
          </p:nvPr>
        </p:nvSpPr>
        <p:spPr>
          <a:xfrm>
            <a:off x="838200" y="963877"/>
            <a:ext cx="3494362" cy="4930246"/>
          </a:xfrm>
        </p:spPr>
        <p:txBody>
          <a:bodyPr>
            <a:normAutofit/>
          </a:bodyPr>
          <a:lstStyle/>
          <a:p>
            <a:pPr algn="r"/>
            <a:r>
              <a:rPr lang="de-CH">
                <a:solidFill>
                  <a:schemeClr val="accent1"/>
                </a:solidFill>
              </a:rPr>
              <a:t>Meeting times</a:t>
            </a:r>
            <a:endParaRPr lang="en-CH">
              <a:solidFill>
                <a:schemeClr val="accent1"/>
              </a:solidFill>
            </a:endParaRPr>
          </a:p>
        </p:txBody>
      </p:sp>
      <p:cxnSp>
        <p:nvCxnSpPr>
          <p:cNvPr id="21"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0A4C91-3378-463F-BCEC-1D00AC4771D1}"/>
              </a:ext>
            </a:extLst>
          </p:cNvPr>
          <p:cNvSpPr>
            <a:spLocks noGrp="1"/>
          </p:cNvSpPr>
          <p:nvPr>
            <p:ph idx="1"/>
          </p:nvPr>
        </p:nvSpPr>
        <p:spPr>
          <a:xfrm>
            <a:off x="4976031" y="963877"/>
            <a:ext cx="6377769" cy="4930246"/>
          </a:xfrm>
        </p:spPr>
        <p:txBody>
          <a:bodyPr anchor="ctr">
            <a:normAutofit/>
          </a:bodyPr>
          <a:lstStyle/>
          <a:p>
            <a:r>
              <a:rPr lang="de-CH" sz="2000" dirty="0"/>
              <a:t>Every </a:t>
            </a:r>
            <a:r>
              <a:rPr lang="de-CH" sz="2000" b="1" dirty="0"/>
              <a:t>Tuesday 17:15-20:00 </a:t>
            </a:r>
            <a:r>
              <a:rPr lang="de-CH" sz="2000" dirty="0"/>
              <a:t>– </a:t>
            </a:r>
            <a:r>
              <a:rPr lang="de-CH" sz="2000" dirty="0" err="1"/>
              <a:t>Please</a:t>
            </a:r>
            <a:r>
              <a:rPr lang="de-CH" sz="2000" dirty="0"/>
              <a:t> </a:t>
            </a:r>
            <a:r>
              <a:rPr lang="de-CH" sz="2000" dirty="0" err="1"/>
              <a:t>arrive</a:t>
            </a:r>
            <a:r>
              <a:rPr lang="de-CH" sz="2000" dirty="0"/>
              <a:t> at </a:t>
            </a:r>
            <a:r>
              <a:rPr lang="de-CH" sz="2000" b="1" dirty="0"/>
              <a:t>17:00</a:t>
            </a:r>
            <a:r>
              <a:rPr lang="de-CH" sz="2000" dirty="0"/>
              <a:t> so that </a:t>
            </a:r>
            <a:r>
              <a:rPr lang="de-CH" sz="2000" dirty="0" err="1"/>
              <a:t>we</a:t>
            </a:r>
            <a:r>
              <a:rPr lang="de-CH" sz="2000" dirty="0"/>
              <a:t> </a:t>
            </a:r>
            <a:r>
              <a:rPr lang="de-CH" sz="2000" dirty="0" err="1"/>
              <a:t>can</a:t>
            </a:r>
            <a:r>
              <a:rPr lang="de-CH" sz="2000" dirty="0"/>
              <a:t> </a:t>
            </a:r>
            <a:r>
              <a:rPr lang="de-CH" sz="2000" dirty="0" err="1"/>
              <a:t>start</a:t>
            </a:r>
            <a:r>
              <a:rPr lang="de-CH" sz="2000" dirty="0"/>
              <a:t> on time</a:t>
            </a:r>
          </a:p>
          <a:p>
            <a:r>
              <a:rPr lang="de-CH" sz="2000" dirty="0" err="1"/>
              <a:t>Exact</a:t>
            </a:r>
            <a:r>
              <a:rPr lang="de-CH" sz="2000" dirty="0"/>
              <a:t> </a:t>
            </a:r>
            <a:r>
              <a:rPr lang="de-CH" sz="2000" dirty="0" err="1"/>
              <a:t>dates</a:t>
            </a:r>
            <a:r>
              <a:rPr lang="de-CH" sz="2000" dirty="0"/>
              <a:t>: </a:t>
            </a:r>
          </a:p>
          <a:p>
            <a:pPr marL="0" indent="0">
              <a:buNone/>
            </a:pPr>
            <a:r>
              <a:rPr lang="en-GB" sz="2000"/>
              <a:t>23.10 – Preparation course: Python and numpy</a:t>
            </a:r>
            <a:br>
              <a:rPr lang="en-GB" sz="2000"/>
            </a:br>
            <a:r>
              <a:rPr lang="en-GB" sz="2000"/>
              <a:t>30.10 - Preparation course: Linear Algebra</a:t>
            </a:r>
            <a:br>
              <a:rPr lang="en-GB" sz="2000"/>
            </a:br>
            <a:r>
              <a:rPr lang="en-GB" sz="2000"/>
              <a:t>6.11</a:t>
            </a:r>
            <a:br>
              <a:rPr lang="en-GB" sz="2000"/>
            </a:br>
            <a:r>
              <a:rPr lang="en-GB" sz="2000"/>
              <a:t>13.11</a:t>
            </a:r>
            <a:br>
              <a:rPr lang="en-GB" sz="2000"/>
            </a:br>
            <a:r>
              <a:rPr lang="en-GB" sz="2000"/>
              <a:t>20.11</a:t>
            </a:r>
            <a:br>
              <a:rPr lang="en-GB" sz="2000"/>
            </a:br>
            <a:r>
              <a:rPr lang="en-GB" sz="2000"/>
              <a:t>27.11</a:t>
            </a:r>
            <a:br>
              <a:rPr lang="en-GB" sz="2000"/>
            </a:br>
            <a:r>
              <a:rPr lang="en-GB" sz="2000"/>
              <a:t>4.12</a:t>
            </a:r>
            <a:br>
              <a:rPr lang="en-GB" sz="2000"/>
            </a:br>
            <a:r>
              <a:rPr lang="en-GB" sz="2000"/>
              <a:t>11.12</a:t>
            </a:r>
            <a:br>
              <a:rPr lang="en-GB" sz="2000"/>
            </a:br>
            <a:r>
              <a:rPr lang="en-GB" sz="2000"/>
              <a:t>Christmas Pause</a:t>
            </a:r>
            <a:br>
              <a:rPr lang="en-GB" sz="2000"/>
            </a:br>
            <a:r>
              <a:rPr lang="en-GB" sz="2000"/>
              <a:t>15.1</a:t>
            </a:r>
            <a:br>
              <a:rPr lang="en-GB" sz="2000"/>
            </a:br>
            <a:r>
              <a:rPr lang="en-GB" sz="2000"/>
              <a:t>22.1 (End Project)</a:t>
            </a:r>
            <a:br>
              <a:rPr lang="en-GB" sz="2000"/>
            </a:br>
            <a:r>
              <a:rPr lang="en-GB" sz="2000"/>
              <a:t>29.1 (End Project)</a:t>
            </a:r>
            <a:br>
              <a:rPr lang="en-GB" sz="2000"/>
            </a:br>
            <a:r>
              <a:rPr lang="en-GB" sz="2000"/>
              <a:t>5.2 (End Project)</a:t>
            </a:r>
            <a:endParaRPr lang="en-CH" sz="2000" dirty="0"/>
          </a:p>
        </p:txBody>
      </p:sp>
    </p:spTree>
    <p:extLst>
      <p:ext uri="{BB962C8B-B14F-4D97-AF65-F5344CB8AC3E}">
        <p14:creationId xmlns:p14="http://schemas.microsoft.com/office/powerpoint/2010/main" val="100225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42F6-B361-4F13-BA36-8401FA7711B4}"/>
              </a:ext>
            </a:extLst>
          </p:cNvPr>
          <p:cNvSpPr>
            <a:spLocks noGrp="1"/>
          </p:cNvSpPr>
          <p:nvPr>
            <p:ph type="title"/>
          </p:nvPr>
        </p:nvSpPr>
        <p:spPr>
          <a:xfrm>
            <a:off x="8540496" y="640080"/>
            <a:ext cx="2799907" cy="2306320"/>
          </a:xfrm>
        </p:spPr>
        <p:txBody>
          <a:bodyPr anchor="b">
            <a:normAutofit/>
          </a:bodyPr>
          <a:lstStyle/>
          <a:p>
            <a:r>
              <a:rPr lang="de-CH" sz="4000"/>
              <a:t>Location / Venue	</a:t>
            </a:r>
            <a:endParaRPr lang="en-CH" sz="4000"/>
          </a:p>
        </p:txBody>
      </p:sp>
      <p:pic>
        <p:nvPicPr>
          <p:cNvPr id="4" name="Picture 3">
            <a:extLst>
              <a:ext uri="{FF2B5EF4-FFF2-40B4-BE49-F238E27FC236}">
                <a16:creationId xmlns:a16="http://schemas.microsoft.com/office/drawing/2014/main" id="{71F3BC05-E43C-45A3-8C58-4A5098E56E90}"/>
              </a:ext>
            </a:extLst>
          </p:cNvPr>
          <p:cNvPicPr>
            <a:picLocks noChangeAspect="1"/>
          </p:cNvPicPr>
          <p:nvPr/>
        </p:nvPicPr>
        <p:blipFill>
          <a:blip r:embed="rId2"/>
          <a:stretch>
            <a:fillRect/>
          </a:stretch>
        </p:blipFill>
        <p:spPr>
          <a:xfrm>
            <a:off x="642109" y="1442966"/>
            <a:ext cx="7254920" cy="3972068"/>
          </a:xfrm>
          <a:prstGeom prst="rect">
            <a:avLst/>
          </a:prstGeom>
        </p:spPr>
      </p:pic>
      <p:sp>
        <p:nvSpPr>
          <p:cNvPr id="3" name="Content Placeholder 2">
            <a:extLst>
              <a:ext uri="{FF2B5EF4-FFF2-40B4-BE49-F238E27FC236}">
                <a16:creationId xmlns:a16="http://schemas.microsoft.com/office/drawing/2014/main" id="{6AE9E8F5-A188-463F-9ED2-B3281F2B1B64}"/>
              </a:ext>
            </a:extLst>
          </p:cNvPr>
          <p:cNvSpPr>
            <a:spLocks noGrp="1"/>
          </p:cNvSpPr>
          <p:nvPr>
            <p:ph idx="1"/>
          </p:nvPr>
        </p:nvSpPr>
        <p:spPr>
          <a:xfrm>
            <a:off x="8566150" y="3136900"/>
            <a:ext cx="2774253" cy="3077633"/>
          </a:xfrm>
        </p:spPr>
        <p:txBody>
          <a:bodyPr>
            <a:normAutofit/>
          </a:bodyPr>
          <a:lstStyle/>
          <a:p>
            <a:pPr marL="0" indent="0">
              <a:buNone/>
            </a:pPr>
            <a:r>
              <a:rPr lang="de-CH" sz="1800"/>
              <a:t>We meet every Tuesday here</a:t>
            </a:r>
          </a:p>
          <a:p>
            <a:pPr marL="0" indent="0">
              <a:buNone/>
            </a:pPr>
            <a:r>
              <a:rPr lang="de-DE" sz="1800" b="1"/>
              <a:t>ZHAW Zürcher Hochschule für Angewandte Wissenschaften</a:t>
            </a:r>
            <a:br>
              <a:rPr lang="de-DE" sz="1800" b="1"/>
            </a:br>
            <a:r>
              <a:rPr lang="de-DE" sz="1800" b="1"/>
              <a:t>Lagerstrasse 41</a:t>
            </a:r>
            <a:br>
              <a:rPr lang="de-DE" sz="1800" b="1"/>
            </a:br>
            <a:r>
              <a:rPr lang="de-DE" sz="1800" b="1"/>
              <a:t>8021 Zürich</a:t>
            </a:r>
            <a:r>
              <a:rPr lang="de-CH" sz="1800" b="1"/>
              <a:t> </a:t>
            </a:r>
            <a:endParaRPr lang="en-CH" sz="1800" b="1"/>
          </a:p>
        </p:txBody>
      </p:sp>
    </p:spTree>
    <p:extLst>
      <p:ext uri="{BB962C8B-B14F-4D97-AF65-F5344CB8AC3E}">
        <p14:creationId xmlns:p14="http://schemas.microsoft.com/office/powerpoint/2010/main" val="390151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9933D-34C9-4F33-8D9A-2EFF37F0C448}"/>
              </a:ext>
            </a:extLst>
          </p:cNvPr>
          <p:cNvSpPr>
            <a:spLocks noGrp="1"/>
          </p:cNvSpPr>
          <p:nvPr>
            <p:ph type="title"/>
          </p:nvPr>
        </p:nvSpPr>
        <p:spPr>
          <a:xfrm>
            <a:off x="838200" y="963877"/>
            <a:ext cx="3494362" cy="4930246"/>
          </a:xfrm>
        </p:spPr>
        <p:txBody>
          <a:bodyPr>
            <a:normAutofit/>
          </a:bodyPr>
          <a:lstStyle/>
          <a:p>
            <a:pPr algn="r"/>
            <a:r>
              <a:rPr lang="de-CH" sz="5400" dirty="0">
                <a:solidFill>
                  <a:schemeClr val="accent1"/>
                </a:solidFill>
              </a:rPr>
              <a:t>How to </a:t>
            </a:r>
            <a:r>
              <a:rPr lang="de-CH" sz="5400" dirty="0" err="1">
                <a:solidFill>
                  <a:schemeClr val="accent1"/>
                </a:solidFill>
              </a:rPr>
              <a:t>contact</a:t>
            </a:r>
            <a:r>
              <a:rPr lang="de-CH" sz="5400" dirty="0">
                <a:solidFill>
                  <a:schemeClr val="accent1"/>
                </a:solidFill>
              </a:rPr>
              <a:t> </a:t>
            </a:r>
            <a:r>
              <a:rPr lang="de-CH" sz="5400" dirty="0" err="1">
                <a:solidFill>
                  <a:schemeClr val="accent1"/>
                </a:solidFill>
              </a:rPr>
              <a:t>me</a:t>
            </a:r>
            <a:endParaRPr lang="en-CH" sz="54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B5CBE5-65B7-4280-B629-673C469BB39C}"/>
              </a:ext>
            </a:extLst>
          </p:cNvPr>
          <p:cNvSpPr>
            <a:spLocks noGrp="1"/>
          </p:cNvSpPr>
          <p:nvPr>
            <p:ph idx="1"/>
          </p:nvPr>
        </p:nvSpPr>
        <p:spPr>
          <a:xfrm>
            <a:off x="4976031" y="963877"/>
            <a:ext cx="6377769" cy="4930246"/>
          </a:xfrm>
        </p:spPr>
        <p:txBody>
          <a:bodyPr anchor="ctr">
            <a:normAutofit/>
          </a:bodyPr>
          <a:lstStyle/>
          <a:p>
            <a:r>
              <a:rPr lang="de-CH" dirty="0" err="1"/>
              <a:t>Feel</a:t>
            </a:r>
            <a:r>
              <a:rPr lang="de-CH" dirty="0"/>
              <a:t> </a:t>
            </a:r>
            <a:r>
              <a:rPr lang="de-CH" dirty="0" err="1"/>
              <a:t>free</a:t>
            </a:r>
            <a:r>
              <a:rPr lang="de-CH" dirty="0"/>
              <a:t> to </a:t>
            </a:r>
            <a:r>
              <a:rPr lang="de-CH" dirty="0" err="1"/>
              <a:t>contact</a:t>
            </a:r>
            <a:r>
              <a:rPr lang="de-CH" dirty="0"/>
              <a:t> </a:t>
            </a:r>
            <a:r>
              <a:rPr lang="de-CH" dirty="0" err="1"/>
              <a:t>me</a:t>
            </a:r>
            <a:r>
              <a:rPr lang="de-CH" dirty="0"/>
              <a:t> </a:t>
            </a:r>
            <a:r>
              <a:rPr lang="de-CH" dirty="0" err="1"/>
              <a:t>anytime</a:t>
            </a:r>
            <a:r>
              <a:rPr lang="de-CH" dirty="0"/>
              <a:t> at </a:t>
            </a:r>
            <a:r>
              <a:rPr lang="de-CH" dirty="0">
                <a:hlinkClick r:id="rId2"/>
              </a:rPr>
              <a:t>umberto.michelucci@gmail.com</a:t>
            </a:r>
            <a:r>
              <a:rPr lang="de-CH" dirty="0"/>
              <a:t> with </a:t>
            </a:r>
            <a:r>
              <a:rPr lang="de-CH" dirty="0" err="1"/>
              <a:t>any</a:t>
            </a:r>
            <a:r>
              <a:rPr lang="de-CH" dirty="0"/>
              <a:t> </a:t>
            </a:r>
            <a:r>
              <a:rPr lang="de-CH" dirty="0" err="1"/>
              <a:t>kind</a:t>
            </a:r>
            <a:r>
              <a:rPr lang="de-CH" dirty="0"/>
              <a:t> of </a:t>
            </a:r>
            <a:r>
              <a:rPr lang="de-CH" dirty="0" err="1"/>
              <a:t>questions</a:t>
            </a:r>
            <a:r>
              <a:rPr lang="de-CH" dirty="0"/>
              <a:t>. I will </a:t>
            </a:r>
            <a:r>
              <a:rPr lang="de-CH" dirty="0" err="1"/>
              <a:t>answer</a:t>
            </a:r>
            <a:r>
              <a:rPr lang="de-CH" dirty="0"/>
              <a:t> each and </a:t>
            </a:r>
            <a:r>
              <a:rPr lang="de-CH" dirty="0" err="1"/>
              <a:t>every</a:t>
            </a:r>
            <a:r>
              <a:rPr lang="de-CH" dirty="0"/>
              <a:t> email I will </a:t>
            </a:r>
            <a:r>
              <a:rPr lang="de-CH" dirty="0" err="1"/>
              <a:t>receive</a:t>
            </a:r>
            <a:r>
              <a:rPr lang="de-CH" dirty="0"/>
              <a:t>.</a:t>
            </a:r>
          </a:p>
          <a:p>
            <a:r>
              <a:rPr lang="de-CH" dirty="0"/>
              <a:t>If is really urgent you </a:t>
            </a:r>
            <a:r>
              <a:rPr lang="de-CH" dirty="0" err="1"/>
              <a:t>can</a:t>
            </a:r>
            <a:r>
              <a:rPr lang="de-CH" dirty="0"/>
              <a:t> get in </a:t>
            </a:r>
            <a:r>
              <a:rPr lang="de-CH" dirty="0" err="1"/>
              <a:t>touch</a:t>
            </a:r>
            <a:r>
              <a:rPr lang="de-CH" dirty="0"/>
              <a:t> with </a:t>
            </a:r>
            <a:r>
              <a:rPr lang="de-CH" dirty="0" err="1"/>
              <a:t>me</a:t>
            </a:r>
            <a:r>
              <a:rPr lang="de-CH" dirty="0"/>
              <a:t> by </a:t>
            </a:r>
            <a:r>
              <a:rPr lang="de-CH" dirty="0" err="1"/>
              <a:t>phone</a:t>
            </a:r>
            <a:r>
              <a:rPr lang="de-CH" dirty="0"/>
              <a:t>: </a:t>
            </a:r>
            <a:r>
              <a:rPr lang="de-CH" b="1" dirty="0"/>
              <a:t>079 396 7406</a:t>
            </a:r>
            <a:r>
              <a:rPr lang="de-CH" dirty="0"/>
              <a:t>. You </a:t>
            </a:r>
            <a:r>
              <a:rPr lang="de-CH" dirty="0" err="1"/>
              <a:t>can</a:t>
            </a:r>
            <a:r>
              <a:rPr lang="de-CH" dirty="0"/>
              <a:t> find </a:t>
            </a:r>
            <a:r>
              <a:rPr lang="de-CH" dirty="0" err="1"/>
              <a:t>me</a:t>
            </a:r>
            <a:r>
              <a:rPr lang="de-CH" dirty="0"/>
              <a:t> also on </a:t>
            </a:r>
            <a:r>
              <a:rPr lang="de-CH" i="1" dirty="0" err="1"/>
              <a:t>whatsapp</a:t>
            </a:r>
            <a:r>
              <a:rPr lang="de-CH" dirty="0"/>
              <a:t>.</a:t>
            </a:r>
            <a:endParaRPr lang="en-CH" dirty="0"/>
          </a:p>
        </p:txBody>
      </p:sp>
    </p:spTree>
    <p:extLst>
      <p:ext uri="{BB962C8B-B14F-4D97-AF65-F5344CB8AC3E}">
        <p14:creationId xmlns:p14="http://schemas.microsoft.com/office/powerpoint/2010/main" val="396167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Abadi</vt:lpstr>
      <vt:lpstr>Arial</vt:lpstr>
      <vt:lpstr>Calibri</vt:lpstr>
      <vt:lpstr>Calibri Light</vt:lpstr>
      <vt:lpstr>Office Theme</vt:lpstr>
      <vt:lpstr>Neural Networks and Deep Learning for Life Sciences and Health Applications</vt:lpstr>
      <vt:lpstr>Let’s start</vt:lpstr>
      <vt:lpstr>PowerPoint Presentation</vt:lpstr>
      <vt:lpstr>Who are you and what are your expectations</vt:lpstr>
      <vt:lpstr>Day Structure</vt:lpstr>
      <vt:lpstr>Administration</vt:lpstr>
      <vt:lpstr>Meeting times</vt:lpstr>
      <vt:lpstr>Location / Venue </vt:lpstr>
      <vt:lpstr>How to contact me</vt:lpstr>
      <vt:lpstr>Where to find the slides/code examples/material</vt:lpstr>
      <vt:lpstr>github</vt:lpstr>
      <vt:lpstr>Which Tools / Technologies are we using in this course?</vt:lpstr>
      <vt:lpstr>How to setup your environment</vt:lpstr>
      <vt:lpstr>How to send me errors and requests</vt:lpstr>
      <vt:lpstr>How to create an issue in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and Deep Learning for Life Sciences and Health Applications</dc:title>
  <dc:creator>Umberto Michelucci</dc:creator>
  <cp:lastModifiedBy>Umberto Michelucci</cp:lastModifiedBy>
  <cp:revision>2</cp:revision>
  <dcterms:created xsi:type="dcterms:W3CDTF">2018-08-29T13:41:28Z</dcterms:created>
  <dcterms:modified xsi:type="dcterms:W3CDTF">2018-10-16T18:40:15Z</dcterms:modified>
</cp:coreProperties>
</file>