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9" r:id="rId6"/>
    <p:sldId id="273" r:id="rId7"/>
    <p:sldId id="258" r:id="rId8"/>
    <p:sldId id="259" r:id="rId9"/>
    <p:sldId id="260" r:id="rId10"/>
    <p:sldId id="262" r:id="rId11"/>
    <p:sldId id="266" r:id="rId12"/>
    <p:sldId id="272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BE986-4794-4476-9CA1-DD5F95DF80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AEEB3C-AF89-471E-91C5-2D3DEEB33E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600" dirty="0"/>
            <a:t>Who am I</a:t>
          </a:r>
          <a:endParaRPr lang="en-US" sz="3600" dirty="0"/>
        </a:p>
      </dgm:t>
    </dgm:pt>
    <dgm:pt modelId="{7E7BEA3F-665C-45DE-B4A8-D44A9465112C}" type="parTrans" cxnId="{621CBA7F-1F3D-400A-8CD4-DE46E2EEF539}">
      <dgm:prSet/>
      <dgm:spPr/>
      <dgm:t>
        <a:bodyPr/>
        <a:lstStyle/>
        <a:p>
          <a:endParaRPr lang="en-US"/>
        </a:p>
      </dgm:t>
    </dgm:pt>
    <dgm:pt modelId="{DAF8E641-70A0-4A27-9167-F25CE667EC0B}" type="sibTrans" cxnId="{621CBA7F-1F3D-400A-8CD4-DE46E2EEF5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6E9631-FC0D-47A4-852F-17F1799C5D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Who are you (background, profile, previous experience, expectations)</a:t>
          </a:r>
          <a:endParaRPr lang="en-US" sz="2800" dirty="0"/>
        </a:p>
      </dgm:t>
    </dgm:pt>
    <dgm:pt modelId="{5ADE0753-5042-4948-AA8C-93C4AA19EB8F}" type="parTrans" cxnId="{A3E9D8B2-9557-4CAF-ADCB-77094FDFE08D}">
      <dgm:prSet/>
      <dgm:spPr/>
      <dgm:t>
        <a:bodyPr/>
        <a:lstStyle/>
        <a:p>
          <a:endParaRPr lang="en-US"/>
        </a:p>
      </dgm:t>
    </dgm:pt>
    <dgm:pt modelId="{E7823B41-4F55-4A42-9C8E-99D8A1861283}" type="sibTrans" cxnId="{A3E9D8B2-9557-4CAF-ADCB-77094FDFE0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4C1295-A149-46C2-9E2E-B6C2CA5E8D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600" dirty="0"/>
            <a:t>How is this course is structured</a:t>
          </a:r>
          <a:endParaRPr lang="en-US" sz="3600" dirty="0"/>
        </a:p>
      </dgm:t>
    </dgm:pt>
    <dgm:pt modelId="{838A9886-D47C-44BC-89BD-2A081BA471D2}" type="parTrans" cxnId="{F38B0645-6700-42E2-A6A0-EA53F02ABDEE}">
      <dgm:prSet/>
      <dgm:spPr/>
      <dgm:t>
        <a:bodyPr/>
        <a:lstStyle/>
        <a:p>
          <a:endParaRPr lang="en-US"/>
        </a:p>
      </dgm:t>
    </dgm:pt>
    <dgm:pt modelId="{F9F176D3-83BC-4499-9F2C-6AADDCA9E7A1}" type="sibTrans" cxnId="{F38B0645-6700-42E2-A6A0-EA53F02ABDEE}">
      <dgm:prSet/>
      <dgm:spPr/>
      <dgm:t>
        <a:bodyPr/>
        <a:lstStyle/>
        <a:p>
          <a:endParaRPr lang="en-US"/>
        </a:p>
      </dgm:t>
    </dgm:pt>
    <dgm:pt modelId="{72A93616-CA0D-46E7-BD6B-09A0907879DC}" type="pres">
      <dgm:prSet presAssocID="{311BE986-4794-4476-9CA1-DD5F95DF80DD}" presName="root" presStyleCnt="0">
        <dgm:presLayoutVars>
          <dgm:dir/>
          <dgm:resizeHandles val="exact"/>
        </dgm:presLayoutVars>
      </dgm:prSet>
      <dgm:spPr/>
    </dgm:pt>
    <dgm:pt modelId="{A2356914-31E3-4EBA-A3BF-D27933DF7470}" type="pres">
      <dgm:prSet presAssocID="{EFAEEB3C-AF89-471E-91C5-2D3DEEB33EB4}" presName="compNode" presStyleCnt="0"/>
      <dgm:spPr/>
    </dgm:pt>
    <dgm:pt modelId="{C200A3EC-C769-423E-950B-181A43D84A8C}" type="pres">
      <dgm:prSet presAssocID="{EFAEEB3C-AF89-471E-91C5-2D3DEEB33EB4}" presName="bgRect" presStyleLbl="bgShp" presStyleIdx="0" presStyleCnt="3"/>
      <dgm:spPr/>
    </dgm:pt>
    <dgm:pt modelId="{7FA471AC-B575-4617-8FB4-3E48B2E31A1D}" type="pres">
      <dgm:prSet presAssocID="{EFAEEB3C-AF89-471E-91C5-2D3DEEB33E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D4519E8-C9C3-4115-A329-0F863E2A3BEB}" type="pres">
      <dgm:prSet presAssocID="{EFAEEB3C-AF89-471E-91C5-2D3DEEB33EB4}" presName="spaceRect" presStyleCnt="0"/>
      <dgm:spPr/>
    </dgm:pt>
    <dgm:pt modelId="{5A2AE141-96A4-42ED-92F1-B0D177583724}" type="pres">
      <dgm:prSet presAssocID="{EFAEEB3C-AF89-471E-91C5-2D3DEEB33EB4}" presName="parTx" presStyleLbl="revTx" presStyleIdx="0" presStyleCnt="3">
        <dgm:presLayoutVars>
          <dgm:chMax val="0"/>
          <dgm:chPref val="0"/>
        </dgm:presLayoutVars>
      </dgm:prSet>
      <dgm:spPr/>
    </dgm:pt>
    <dgm:pt modelId="{2B0850CA-A521-4384-A0A4-F1C4C45EF004}" type="pres">
      <dgm:prSet presAssocID="{DAF8E641-70A0-4A27-9167-F25CE667EC0B}" presName="sibTrans" presStyleCnt="0"/>
      <dgm:spPr/>
    </dgm:pt>
    <dgm:pt modelId="{F4456822-6B02-49FA-9597-77CDC2A19120}" type="pres">
      <dgm:prSet presAssocID="{F06E9631-FC0D-47A4-852F-17F1799C5D93}" presName="compNode" presStyleCnt="0"/>
      <dgm:spPr/>
    </dgm:pt>
    <dgm:pt modelId="{B4C89BBD-F462-4AD5-839C-C6220D8BD039}" type="pres">
      <dgm:prSet presAssocID="{F06E9631-FC0D-47A4-852F-17F1799C5D93}" presName="bgRect" presStyleLbl="bgShp" presStyleIdx="1" presStyleCnt="3"/>
      <dgm:spPr/>
    </dgm:pt>
    <dgm:pt modelId="{6EC90C6A-92DE-4468-80B9-1E5E7641641A}" type="pres">
      <dgm:prSet presAssocID="{F06E9631-FC0D-47A4-852F-17F1799C5D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2A4E0C53-4496-4E96-B07F-CD36394A40D2}" type="pres">
      <dgm:prSet presAssocID="{F06E9631-FC0D-47A4-852F-17F1799C5D93}" presName="spaceRect" presStyleCnt="0"/>
      <dgm:spPr/>
    </dgm:pt>
    <dgm:pt modelId="{7D9824E3-9E78-4439-BF5D-E619A1F794CB}" type="pres">
      <dgm:prSet presAssocID="{F06E9631-FC0D-47A4-852F-17F1799C5D93}" presName="parTx" presStyleLbl="revTx" presStyleIdx="1" presStyleCnt="3">
        <dgm:presLayoutVars>
          <dgm:chMax val="0"/>
          <dgm:chPref val="0"/>
        </dgm:presLayoutVars>
      </dgm:prSet>
      <dgm:spPr/>
    </dgm:pt>
    <dgm:pt modelId="{376D6A2D-1E16-4F9F-A72E-A7DEAB4D4855}" type="pres">
      <dgm:prSet presAssocID="{E7823B41-4F55-4A42-9C8E-99D8A1861283}" presName="sibTrans" presStyleCnt="0"/>
      <dgm:spPr/>
    </dgm:pt>
    <dgm:pt modelId="{E5C12BA9-3AE4-46E3-8167-6528E4238AD8}" type="pres">
      <dgm:prSet presAssocID="{FA4C1295-A149-46C2-9E2E-B6C2CA5E8D7B}" presName="compNode" presStyleCnt="0"/>
      <dgm:spPr/>
    </dgm:pt>
    <dgm:pt modelId="{F2ABAAF6-69D3-4DEB-98F5-B9A173C34FCA}" type="pres">
      <dgm:prSet presAssocID="{FA4C1295-A149-46C2-9E2E-B6C2CA5E8D7B}" presName="bgRect" presStyleLbl="bgShp" presStyleIdx="2" presStyleCnt="3"/>
      <dgm:spPr/>
    </dgm:pt>
    <dgm:pt modelId="{3ABC9344-615B-4AE4-8B93-23ABCFAF7759}" type="pres">
      <dgm:prSet presAssocID="{FA4C1295-A149-46C2-9E2E-B6C2CA5E8D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36B6FCE-345A-4BFF-82F1-EF9632B37173}" type="pres">
      <dgm:prSet presAssocID="{FA4C1295-A149-46C2-9E2E-B6C2CA5E8D7B}" presName="spaceRect" presStyleCnt="0"/>
      <dgm:spPr/>
    </dgm:pt>
    <dgm:pt modelId="{5C6093B6-7957-471C-99F4-94792C4DD5DB}" type="pres">
      <dgm:prSet presAssocID="{FA4C1295-A149-46C2-9E2E-B6C2CA5E8D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C17F28-18A1-44CC-B261-98648EC24CDF}" type="presOf" srcId="{311BE986-4794-4476-9CA1-DD5F95DF80DD}" destId="{72A93616-CA0D-46E7-BD6B-09A0907879DC}" srcOrd="0" destOrd="0" presId="urn:microsoft.com/office/officeart/2018/2/layout/IconVerticalSolidList"/>
    <dgm:cxn modelId="{F38B0645-6700-42E2-A6A0-EA53F02ABDEE}" srcId="{311BE986-4794-4476-9CA1-DD5F95DF80DD}" destId="{FA4C1295-A149-46C2-9E2E-B6C2CA5E8D7B}" srcOrd="2" destOrd="0" parTransId="{838A9886-D47C-44BC-89BD-2A081BA471D2}" sibTransId="{F9F176D3-83BC-4499-9F2C-6AADDCA9E7A1}"/>
    <dgm:cxn modelId="{2201224C-C533-4ED3-8D8E-7A2CA62FD0AB}" type="presOf" srcId="{FA4C1295-A149-46C2-9E2E-B6C2CA5E8D7B}" destId="{5C6093B6-7957-471C-99F4-94792C4DD5DB}" srcOrd="0" destOrd="0" presId="urn:microsoft.com/office/officeart/2018/2/layout/IconVerticalSolidList"/>
    <dgm:cxn modelId="{AB41224C-FAD9-4D9A-A24B-C22FF6021116}" type="presOf" srcId="{F06E9631-FC0D-47A4-852F-17F1799C5D93}" destId="{7D9824E3-9E78-4439-BF5D-E619A1F794CB}" srcOrd="0" destOrd="0" presId="urn:microsoft.com/office/officeart/2018/2/layout/IconVerticalSolidList"/>
    <dgm:cxn modelId="{621CBA7F-1F3D-400A-8CD4-DE46E2EEF539}" srcId="{311BE986-4794-4476-9CA1-DD5F95DF80DD}" destId="{EFAEEB3C-AF89-471E-91C5-2D3DEEB33EB4}" srcOrd="0" destOrd="0" parTransId="{7E7BEA3F-665C-45DE-B4A8-D44A9465112C}" sibTransId="{DAF8E641-70A0-4A27-9167-F25CE667EC0B}"/>
    <dgm:cxn modelId="{CCE8329C-CB9C-4B2B-A337-30B8A44AA293}" type="presOf" srcId="{EFAEEB3C-AF89-471E-91C5-2D3DEEB33EB4}" destId="{5A2AE141-96A4-42ED-92F1-B0D177583724}" srcOrd="0" destOrd="0" presId="urn:microsoft.com/office/officeart/2018/2/layout/IconVerticalSolidList"/>
    <dgm:cxn modelId="{A3E9D8B2-9557-4CAF-ADCB-77094FDFE08D}" srcId="{311BE986-4794-4476-9CA1-DD5F95DF80DD}" destId="{F06E9631-FC0D-47A4-852F-17F1799C5D93}" srcOrd="1" destOrd="0" parTransId="{5ADE0753-5042-4948-AA8C-93C4AA19EB8F}" sibTransId="{E7823B41-4F55-4A42-9C8E-99D8A1861283}"/>
    <dgm:cxn modelId="{806DEDED-25A2-4C74-9882-8D1764C8BDFF}" type="presParOf" srcId="{72A93616-CA0D-46E7-BD6B-09A0907879DC}" destId="{A2356914-31E3-4EBA-A3BF-D27933DF7470}" srcOrd="0" destOrd="0" presId="urn:microsoft.com/office/officeart/2018/2/layout/IconVerticalSolidList"/>
    <dgm:cxn modelId="{301C1FE3-79F9-4183-BA2F-0695176C7A66}" type="presParOf" srcId="{A2356914-31E3-4EBA-A3BF-D27933DF7470}" destId="{C200A3EC-C769-423E-950B-181A43D84A8C}" srcOrd="0" destOrd="0" presId="urn:microsoft.com/office/officeart/2018/2/layout/IconVerticalSolidList"/>
    <dgm:cxn modelId="{82314475-F78B-409C-8D83-D6CF7D905845}" type="presParOf" srcId="{A2356914-31E3-4EBA-A3BF-D27933DF7470}" destId="{7FA471AC-B575-4617-8FB4-3E48B2E31A1D}" srcOrd="1" destOrd="0" presId="urn:microsoft.com/office/officeart/2018/2/layout/IconVerticalSolidList"/>
    <dgm:cxn modelId="{2823103B-5BEF-4871-8CD1-17A0F734BFC1}" type="presParOf" srcId="{A2356914-31E3-4EBA-A3BF-D27933DF7470}" destId="{1D4519E8-C9C3-4115-A329-0F863E2A3BEB}" srcOrd="2" destOrd="0" presId="urn:microsoft.com/office/officeart/2018/2/layout/IconVerticalSolidList"/>
    <dgm:cxn modelId="{81C791E5-FEAF-4AD4-8EB2-902DD27328C2}" type="presParOf" srcId="{A2356914-31E3-4EBA-A3BF-D27933DF7470}" destId="{5A2AE141-96A4-42ED-92F1-B0D177583724}" srcOrd="3" destOrd="0" presId="urn:microsoft.com/office/officeart/2018/2/layout/IconVerticalSolidList"/>
    <dgm:cxn modelId="{87221556-337B-4038-B394-B7A0B09B06F1}" type="presParOf" srcId="{72A93616-CA0D-46E7-BD6B-09A0907879DC}" destId="{2B0850CA-A521-4384-A0A4-F1C4C45EF004}" srcOrd="1" destOrd="0" presId="urn:microsoft.com/office/officeart/2018/2/layout/IconVerticalSolidList"/>
    <dgm:cxn modelId="{10034032-5AA1-4E40-98FB-85EC96B4EE59}" type="presParOf" srcId="{72A93616-CA0D-46E7-BD6B-09A0907879DC}" destId="{F4456822-6B02-49FA-9597-77CDC2A19120}" srcOrd="2" destOrd="0" presId="urn:microsoft.com/office/officeart/2018/2/layout/IconVerticalSolidList"/>
    <dgm:cxn modelId="{F3817055-65F0-4D45-8069-280FD8D774AA}" type="presParOf" srcId="{F4456822-6B02-49FA-9597-77CDC2A19120}" destId="{B4C89BBD-F462-4AD5-839C-C6220D8BD039}" srcOrd="0" destOrd="0" presId="urn:microsoft.com/office/officeart/2018/2/layout/IconVerticalSolidList"/>
    <dgm:cxn modelId="{BB239593-55D2-4B4C-9CA6-23D1604FFC50}" type="presParOf" srcId="{F4456822-6B02-49FA-9597-77CDC2A19120}" destId="{6EC90C6A-92DE-4468-80B9-1E5E7641641A}" srcOrd="1" destOrd="0" presId="urn:microsoft.com/office/officeart/2018/2/layout/IconVerticalSolidList"/>
    <dgm:cxn modelId="{780025D7-FB90-4CDA-AE78-E78C7C5BAFF6}" type="presParOf" srcId="{F4456822-6B02-49FA-9597-77CDC2A19120}" destId="{2A4E0C53-4496-4E96-B07F-CD36394A40D2}" srcOrd="2" destOrd="0" presId="urn:microsoft.com/office/officeart/2018/2/layout/IconVerticalSolidList"/>
    <dgm:cxn modelId="{9C709822-ADBF-47A0-A7CA-266E179C82D7}" type="presParOf" srcId="{F4456822-6B02-49FA-9597-77CDC2A19120}" destId="{7D9824E3-9E78-4439-BF5D-E619A1F794CB}" srcOrd="3" destOrd="0" presId="urn:microsoft.com/office/officeart/2018/2/layout/IconVerticalSolidList"/>
    <dgm:cxn modelId="{B88AA5CF-BE48-4E53-B39F-6527BF2857BD}" type="presParOf" srcId="{72A93616-CA0D-46E7-BD6B-09A0907879DC}" destId="{376D6A2D-1E16-4F9F-A72E-A7DEAB4D4855}" srcOrd="3" destOrd="0" presId="urn:microsoft.com/office/officeart/2018/2/layout/IconVerticalSolidList"/>
    <dgm:cxn modelId="{D484A507-FAF4-4A94-B0C5-EFF865981427}" type="presParOf" srcId="{72A93616-CA0D-46E7-BD6B-09A0907879DC}" destId="{E5C12BA9-3AE4-46E3-8167-6528E4238AD8}" srcOrd="4" destOrd="0" presId="urn:microsoft.com/office/officeart/2018/2/layout/IconVerticalSolidList"/>
    <dgm:cxn modelId="{47D98653-3FD6-434E-BC8B-E7C0780679AB}" type="presParOf" srcId="{E5C12BA9-3AE4-46E3-8167-6528E4238AD8}" destId="{F2ABAAF6-69D3-4DEB-98F5-B9A173C34FCA}" srcOrd="0" destOrd="0" presId="urn:microsoft.com/office/officeart/2018/2/layout/IconVerticalSolidList"/>
    <dgm:cxn modelId="{FF0F7C00-B552-4BF7-8999-419AF658EC92}" type="presParOf" srcId="{E5C12BA9-3AE4-46E3-8167-6528E4238AD8}" destId="{3ABC9344-615B-4AE4-8B93-23ABCFAF7759}" srcOrd="1" destOrd="0" presId="urn:microsoft.com/office/officeart/2018/2/layout/IconVerticalSolidList"/>
    <dgm:cxn modelId="{09140FCC-B6AD-4216-AB59-A6BF9CCDF0DE}" type="presParOf" srcId="{E5C12BA9-3AE4-46E3-8167-6528E4238AD8}" destId="{336B6FCE-345A-4BFF-82F1-EF9632B37173}" srcOrd="2" destOrd="0" presId="urn:microsoft.com/office/officeart/2018/2/layout/IconVerticalSolidList"/>
    <dgm:cxn modelId="{3BC49014-0EFE-4C6A-837B-2B31C8B09C41}" type="presParOf" srcId="{E5C12BA9-3AE4-46E3-8167-6528E4238AD8}" destId="{5C6093B6-7957-471C-99F4-94792C4DD5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7B492-891B-4072-9DE4-C80A01C185DD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B4BABB40-F840-4405-AFB6-672DEE59B96F}">
      <dgm:prSet/>
      <dgm:spPr/>
      <dgm:t>
        <a:bodyPr/>
        <a:lstStyle/>
        <a:p>
          <a:r>
            <a:rPr lang="en-GB"/>
            <a:t>17:15 – 18:00 – </a:t>
          </a:r>
          <a:r>
            <a:rPr lang="de-CH"/>
            <a:t>Theory part</a:t>
          </a:r>
          <a:endParaRPr lang="en-US"/>
        </a:p>
      </dgm:t>
    </dgm:pt>
    <dgm:pt modelId="{5CC65EA4-E418-4BD5-8C76-C08D4B2A0B95}" type="parTrans" cxnId="{8FE28E6A-D81F-4B64-BC42-4AA52CC2DB1D}">
      <dgm:prSet/>
      <dgm:spPr/>
      <dgm:t>
        <a:bodyPr/>
        <a:lstStyle/>
        <a:p>
          <a:endParaRPr lang="en-US"/>
        </a:p>
      </dgm:t>
    </dgm:pt>
    <dgm:pt modelId="{6B69EAC6-E18B-46AD-9DDE-E99AC2298B06}" type="sibTrans" cxnId="{8FE28E6A-D81F-4B64-BC42-4AA52CC2DB1D}">
      <dgm:prSet/>
      <dgm:spPr/>
      <dgm:t>
        <a:bodyPr/>
        <a:lstStyle/>
        <a:p>
          <a:endParaRPr lang="en-US"/>
        </a:p>
      </dgm:t>
    </dgm:pt>
    <dgm:pt modelId="{44537757-CE79-4976-8EEB-8F5A174C95F9}">
      <dgm:prSet/>
      <dgm:spPr/>
      <dgm:t>
        <a:bodyPr/>
        <a:lstStyle/>
        <a:p>
          <a:r>
            <a:rPr lang="de-CH" dirty="0"/>
            <a:t>18:00 – 18:45 – Hands-on </a:t>
          </a:r>
          <a:r>
            <a:rPr lang="de-CH" dirty="0" err="1"/>
            <a:t>part</a:t>
          </a:r>
          <a:endParaRPr lang="en-US" dirty="0"/>
        </a:p>
      </dgm:t>
    </dgm:pt>
    <dgm:pt modelId="{9907E0FC-98CA-4D43-982D-066EFD22DE6C}" type="parTrans" cxnId="{AF179175-FBC8-4EC5-BE42-0D3EC2F5FDDF}">
      <dgm:prSet/>
      <dgm:spPr/>
      <dgm:t>
        <a:bodyPr/>
        <a:lstStyle/>
        <a:p>
          <a:endParaRPr lang="en-US"/>
        </a:p>
      </dgm:t>
    </dgm:pt>
    <dgm:pt modelId="{A2906985-3C49-4719-835C-31AE469EEAFF}" type="sibTrans" cxnId="{AF179175-FBC8-4EC5-BE42-0D3EC2F5FDDF}">
      <dgm:prSet/>
      <dgm:spPr/>
      <dgm:t>
        <a:bodyPr/>
        <a:lstStyle/>
        <a:p>
          <a:endParaRPr lang="en-US"/>
        </a:p>
      </dgm:t>
    </dgm:pt>
    <dgm:pt modelId="{D8CD042F-49AF-4370-8035-247B7CF026FA}">
      <dgm:prSet/>
      <dgm:spPr/>
      <dgm:t>
        <a:bodyPr/>
        <a:lstStyle/>
        <a:p>
          <a:r>
            <a:rPr lang="de-CH"/>
            <a:t>18:45 – 19:30 – Theory</a:t>
          </a:r>
          <a:endParaRPr lang="en-US"/>
        </a:p>
      </dgm:t>
    </dgm:pt>
    <dgm:pt modelId="{A93BDBD6-3E1C-4CE9-97F5-2E1D585E9095}" type="parTrans" cxnId="{58AB8098-4972-4CA9-9AFF-4AC5A70F28F9}">
      <dgm:prSet/>
      <dgm:spPr/>
      <dgm:t>
        <a:bodyPr/>
        <a:lstStyle/>
        <a:p>
          <a:endParaRPr lang="en-US"/>
        </a:p>
      </dgm:t>
    </dgm:pt>
    <dgm:pt modelId="{6A7373B7-1242-4653-9485-AC1468D72A83}" type="sibTrans" cxnId="{58AB8098-4972-4CA9-9AFF-4AC5A70F28F9}">
      <dgm:prSet/>
      <dgm:spPr/>
      <dgm:t>
        <a:bodyPr/>
        <a:lstStyle/>
        <a:p>
          <a:endParaRPr lang="en-US"/>
        </a:p>
      </dgm:t>
    </dgm:pt>
    <dgm:pt modelId="{49604FF1-2A68-4F44-A995-2F7860D6F2E9}">
      <dgm:prSet/>
      <dgm:spPr/>
      <dgm:t>
        <a:bodyPr/>
        <a:lstStyle/>
        <a:p>
          <a:r>
            <a:rPr lang="de-CH"/>
            <a:t>19:30 – 20:00 – Hands-on part </a:t>
          </a:r>
          <a:endParaRPr lang="en-US"/>
        </a:p>
      </dgm:t>
    </dgm:pt>
    <dgm:pt modelId="{70268A7F-FA91-44DC-8869-1BF46D54F939}" type="parTrans" cxnId="{706868E2-0202-468A-99EB-4FFC549AD801}">
      <dgm:prSet/>
      <dgm:spPr/>
      <dgm:t>
        <a:bodyPr/>
        <a:lstStyle/>
        <a:p>
          <a:endParaRPr lang="en-US"/>
        </a:p>
      </dgm:t>
    </dgm:pt>
    <dgm:pt modelId="{58420192-9403-4610-AD8B-F1F56B5840A8}" type="sibTrans" cxnId="{706868E2-0202-468A-99EB-4FFC549AD801}">
      <dgm:prSet/>
      <dgm:spPr/>
      <dgm:t>
        <a:bodyPr/>
        <a:lstStyle/>
        <a:p>
          <a:endParaRPr lang="en-US"/>
        </a:p>
      </dgm:t>
    </dgm:pt>
    <dgm:pt modelId="{86A9570D-4383-42AA-91F7-A8CFB6D0A379}">
      <dgm:prSet/>
      <dgm:spPr/>
      <dgm:t>
        <a:bodyPr/>
        <a:lstStyle/>
        <a:p>
          <a:r>
            <a:rPr lang="de-CH"/>
            <a:t>20:00 – 20:10 – Conclusion</a:t>
          </a:r>
          <a:endParaRPr lang="en-US"/>
        </a:p>
      </dgm:t>
    </dgm:pt>
    <dgm:pt modelId="{8A60681C-E8B1-484C-8EC0-C82E0DA1B643}" type="parTrans" cxnId="{A244AD41-D5CE-4F8D-B17D-334DF2330F2D}">
      <dgm:prSet/>
      <dgm:spPr/>
      <dgm:t>
        <a:bodyPr/>
        <a:lstStyle/>
        <a:p>
          <a:endParaRPr lang="en-US"/>
        </a:p>
      </dgm:t>
    </dgm:pt>
    <dgm:pt modelId="{6A0F3264-B24F-4802-884D-D68041FEA4AD}" type="sibTrans" cxnId="{A244AD41-D5CE-4F8D-B17D-334DF2330F2D}">
      <dgm:prSet/>
      <dgm:spPr/>
      <dgm:t>
        <a:bodyPr/>
        <a:lstStyle/>
        <a:p>
          <a:endParaRPr lang="en-US"/>
        </a:p>
      </dgm:t>
    </dgm:pt>
    <dgm:pt modelId="{ED518848-977D-4F50-B1A0-D00E464C40FE}" type="pres">
      <dgm:prSet presAssocID="{5597B492-891B-4072-9DE4-C80A01C185DD}" presName="linear" presStyleCnt="0">
        <dgm:presLayoutVars>
          <dgm:animLvl val="lvl"/>
          <dgm:resizeHandles val="exact"/>
        </dgm:presLayoutVars>
      </dgm:prSet>
      <dgm:spPr/>
    </dgm:pt>
    <dgm:pt modelId="{D9981C89-F9BD-4F14-A050-364BC70334D4}" type="pres">
      <dgm:prSet presAssocID="{B4BABB40-F840-4405-AFB6-672DEE59B9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580251C-F3BE-4858-98E5-2EE97A3E899A}" type="pres">
      <dgm:prSet presAssocID="{6B69EAC6-E18B-46AD-9DDE-E99AC2298B06}" presName="spacer" presStyleCnt="0"/>
      <dgm:spPr/>
    </dgm:pt>
    <dgm:pt modelId="{C4766B24-1597-4DB1-AE78-067F6A7C3590}" type="pres">
      <dgm:prSet presAssocID="{44537757-CE79-4976-8EEB-8F5A174C95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80926B-3155-486D-A9EA-8F15A017E373}" type="pres">
      <dgm:prSet presAssocID="{A2906985-3C49-4719-835C-31AE469EEAFF}" presName="spacer" presStyleCnt="0"/>
      <dgm:spPr/>
    </dgm:pt>
    <dgm:pt modelId="{931F4935-D16F-4D8C-B9DC-1422A9387E84}" type="pres">
      <dgm:prSet presAssocID="{D8CD042F-49AF-4370-8035-247B7CF026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FB614A-D525-4227-89B3-B65E0CE11256}" type="pres">
      <dgm:prSet presAssocID="{6A7373B7-1242-4653-9485-AC1468D72A83}" presName="spacer" presStyleCnt="0"/>
      <dgm:spPr/>
    </dgm:pt>
    <dgm:pt modelId="{A04FDD84-83BB-4A50-9071-4B847CD709EB}" type="pres">
      <dgm:prSet presAssocID="{49604FF1-2A68-4F44-A995-2F7860D6F2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0AAE86-CEA2-4CFE-8577-54278D68A5F3}" type="pres">
      <dgm:prSet presAssocID="{58420192-9403-4610-AD8B-F1F56B5840A8}" presName="spacer" presStyleCnt="0"/>
      <dgm:spPr/>
    </dgm:pt>
    <dgm:pt modelId="{AEED94DA-958D-4320-AE41-FAF9AA33921B}" type="pres">
      <dgm:prSet presAssocID="{86A9570D-4383-42AA-91F7-A8CFB6D0A3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4B3D04-648E-4D3D-AFC1-E39ECA647208}" type="presOf" srcId="{44537757-CE79-4976-8EEB-8F5A174C95F9}" destId="{C4766B24-1597-4DB1-AE78-067F6A7C3590}" srcOrd="0" destOrd="0" presId="urn:microsoft.com/office/officeart/2005/8/layout/vList2"/>
    <dgm:cxn modelId="{BDE0C914-320E-4690-B9BC-6A3387814086}" type="presOf" srcId="{5597B492-891B-4072-9DE4-C80A01C185DD}" destId="{ED518848-977D-4F50-B1A0-D00E464C40FE}" srcOrd="0" destOrd="0" presId="urn:microsoft.com/office/officeart/2005/8/layout/vList2"/>
    <dgm:cxn modelId="{A244AD41-D5CE-4F8D-B17D-334DF2330F2D}" srcId="{5597B492-891B-4072-9DE4-C80A01C185DD}" destId="{86A9570D-4383-42AA-91F7-A8CFB6D0A379}" srcOrd="4" destOrd="0" parTransId="{8A60681C-E8B1-484C-8EC0-C82E0DA1B643}" sibTransId="{6A0F3264-B24F-4802-884D-D68041FEA4AD}"/>
    <dgm:cxn modelId="{468B5968-B9EB-419C-88BB-6898D309610D}" type="presOf" srcId="{86A9570D-4383-42AA-91F7-A8CFB6D0A379}" destId="{AEED94DA-958D-4320-AE41-FAF9AA33921B}" srcOrd="0" destOrd="0" presId="urn:microsoft.com/office/officeart/2005/8/layout/vList2"/>
    <dgm:cxn modelId="{8FE28E6A-D81F-4B64-BC42-4AA52CC2DB1D}" srcId="{5597B492-891B-4072-9DE4-C80A01C185DD}" destId="{B4BABB40-F840-4405-AFB6-672DEE59B96F}" srcOrd="0" destOrd="0" parTransId="{5CC65EA4-E418-4BD5-8C76-C08D4B2A0B95}" sibTransId="{6B69EAC6-E18B-46AD-9DDE-E99AC2298B06}"/>
    <dgm:cxn modelId="{AF179175-FBC8-4EC5-BE42-0D3EC2F5FDDF}" srcId="{5597B492-891B-4072-9DE4-C80A01C185DD}" destId="{44537757-CE79-4976-8EEB-8F5A174C95F9}" srcOrd="1" destOrd="0" parTransId="{9907E0FC-98CA-4D43-982D-066EFD22DE6C}" sibTransId="{A2906985-3C49-4719-835C-31AE469EEAFF}"/>
    <dgm:cxn modelId="{BDF1EC7D-7DC3-4800-B4FE-DE99183AD52F}" type="presOf" srcId="{D8CD042F-49AF-4370-8035-247B7CF026FA}" destId="{931F4935-D16F-4D8C-B9DC-1422A9387E84}" srcOrd="0" destOrd="0" presId="urn:microsoft.com/office/officeart/2005/8/layout/vList2"/>
    <dgm:cxn modelId="{9E5CC583-BB75-49B3-BB5F-240C34FEFCD1}" type="presOf" srcId="{49604FF1-2A68-4F44-A995-2F7860D6F2E9}" destId="{A04FDD84-83BB-4A50-9071-4B847CD709EB}" srcOrd="0" destOrd="0" presId="urn:microsoft.com/office/officeart/2005/8/layout/vList2"/>
    <dgm:cxn modelId="{58AB8098-4972-4CA9-9AFF-4AC5A70F28F9}" srcId="{5597B492-891B-4072-9DE4-C80A01C185DD}" destId="{D8CD042F-49AF-4370-8035-247B7CF026FA}" srcOrd="2" destOrd="0" parTransId="{A93BDBD6-3E1C-4CE9-97F5-2E1D585E9095}" sibTransId="{6A7373B7-1242-4653-9485-AC1468D72A83}"/>
    <dgm:cxn modelId="{E64423AF-1D92-475E-9C05-841F2627F55F}" type="presOf" srcId="{B4BABB40-F840-4405-AFB6-672DEE59B96F}" destId="{D9981C89-F9BD-4F14-A050-364BC70334D4}" srcOrd="0" destOrd="0" presId="urn:microsoft.com/office/officeart/2005/8/layout/vList2"/>
    <dgm:cxn modelId="{706868E2-0202-468A-99EB-4FFC549AD801}" srcId="{5597B492-891B-4072-9DE4-C80A01C185DD}" destId="{49604FF1-2A68-4F44-A995-2F7860D6F2E9}" srcOrd="3" destOrd="0" parTransId="{70268A7F-FA91-44DC-8869-1BF46D54F939}" sibTransId="{58420192-9403-4610-AD8B-F1F56B5840A8}"/>
    <dgm:cxn modelId="{5ECA2947-8256-4564-998C-DBA94857E1F9}" type="presParOf" srcId="{ED518848-977D-4F50-B1A0-D00E464C40FE}" destId="{D9981C89-F9BD-4F14-A050-364BC70334D4}" srcOrd="0" destOrd="0" presId="urn:microsoft.com/office/officeart/2005/8/layout/vList2"/>
    <dgm:cxn modelId="{7D199447-1657-4B4C-B1D9-D35AA518B841}" type="presParOf" srcId="{ED518848-977D-4F50-B1A0-D00E464C40FE}" destId="{4580251C-F3BE-4858-98E5-2EE97A3E899A}" srcOrd="1" destOrd="0" presId="urn:microsoft.com/office/officeart/2005/8/layout/vList2"/>
    <dgm:cxn modelId="{0B34BFE1-5C96-4A33-BBAF-494742BEDB5D}" type="presParOf" srcId="{ED518848-977D-4F50-B1A0-D00E464C40FE}" destId="{C4766B24-1597-4DB1-AE78-067F6A7C3590}" srcOrd="2" destOrd="0" presId="urn:microsoft.com/office/officeart/2005/8/layout/vList2"/>
    <dgm:cxn modelId="{CF1FBD63-4FE0-434B-B253-095B1BC77237}" type="presParOf" srcId="{ED518848-977D-4F50-B1A0-D00E464C40FE}" destId="{6D80926B-3155-486D-A9EA-8F15A017E373}" srcOrd="3" destOrd="0" presId="urn:microsoft.com/office/officeart/2005/8/layout/vList2"/>
    <dgm:cxn modelId="{93048DE0-1AE5-4836-AB82-BD5BB7F1F811}" type="presParOf" srcId="{ED518848-977D-4F50-B1A0-D00E464C40FE}" destId="{931F4935-D16F-4D8C-B9DC-1422A9387E84}" srcOrd="4" destOrd="0" presId="urn:microsoft.com/office/officeart/2005/8/layout/vList2"/>
    <dgm:cxn modelId="{6D725229-F909-40B7-80C7-5891004433D3}" type="presParOf" srcId="{ED518848-977D-4F50-B1A0-D00E464C40FE}" destId="{B9FB614A-D525-4227-89B3-B65E0CE11256}" srcOrd="5" destOrd="0" presId="urn:microsoft.com/office/officeart/2005/8/layout/vList2"/>
    <dgm:cxn modelId="{AC2C176D-4179-4164-8F21-2568CA29AE54}" type="presParOf" srcId="{ED518848-977D-4F50-B1A0-D00E464C40FE}" destId="{A04FDD84-83BB-4A50-9071-4B847CD709EB}" srcOrd="6" destOrd="0" presId="urn:microsoft.com/office/officeart/2005/8/layout/vList2"/>
    <dgm:cxn modelId="{66BD560E-FCFB-4BFE-AE32-5A1165BCDE31}" type="presParOf" srcId="{ED518848-977D-4F50-B1A0-D00E464C40FE}" destId="{C30AAE86-CEA2-4CFE-8577-54278D68A5F3}" srcOrd="7" destOrd="0" presId="urn:microsoft.com/office/officeart/2005/8/layout/vList2"/>
    <dgm:cxn modelId="{4D27E6D9-CF95-45A4-8511-5CC006FDC306}" type="presParOf" srcId="{ED518848-977D-4F50-B1A0-D00E464C40FE}" destId="{AEED94DA-958D-4320-AE41-FAF9AA3392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0A3EC-C769-423E-950B-181A43D84A8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A471AC-B575-4617-8FB4-3E48B2E31A1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2AE141-96A4-42ED-92F1-B0D17758372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Who am I</a:t>
          </a:r>
          <a:endParaRPr lang="en-US" sz="3600" kern="1200" dirty="0"/>
        </a:p>
      </dsp:txBody>
      <dsp:txXfrm>
        <a:off x="1941716" y="718"/>
        <a:ext cx="4571887" cy="1681139"/>
      </dsp:txXfrm>
    </dsp:sp>
    <dsp:sp modelId="{B4C89BBD-F462-4AD5-839C-C6220D8BD03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C90C6A-92DE-4468-80B9-1E5E7641641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9824E3-9E78-4439-BF5D-E619A1F794C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Who are you (background, profile, previous experience, expectations)</a:t>
          </a:r>
          <a:endParaRPr lang="en-US" sz="2800" kern="1200" dirty="0"/>
        </a:p>
      </dsp:txBody>
      <dsp:txXfrm>
        <a:off x="1941716" y="2102143"/>
        <a:ext cx="4571887" cy="1681139"/>
      </dsp:txXfrm>
    </dsp:sp>
    <dsp:sp modelId="{F2ABAAF6-69D3-4DEB-98F5-B9A173C34FC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BC9344-615B-4AE4-8B93-23ABCFAF775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093B6-7957-471C-99F4-94792C4DD5D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How is this course is structured</a:t>
          </a:r>
          <a:endParaRPr lang="en-US" sz="36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81C89-F9BD-4F14-A050-364BC70334D4}">
      <dsp:nvSpPr>
        <dsp:cNvPr id="0" name=""/>
        <dsp:cNvSpPr/>
      </dsp:nvSpPr>
      <dsp:spPr>
        <a:xfrm>
          <a:off x="0" y="23336"/>
          <a:ext cx="6254749" cy="88744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17:15 – 18:00 – </a:t>
          </a:r>
          <a:r>
            <a:rPr lang="de-CH" sz="3700" kern="1200"/>
            <a:t>Theory part</a:t>
          </a:r>
          <a:endParaRPr lang="en-US" sz="3700" kern="1200"/>
        </a:p>
      </dsp:txBody>
      <dsp:txXfrm>
        <a:off x="43321" y="66657"/>
        <a:ext cx="6168107" cy="800803"/>
      </dsp:txXfrm>
    </dsp:sp>
    <dsp:sp modelId="{C4766B24-1597-4DB1-AE78-067F6A7C3590}">
      <dsp:nvSpPr>
        <dsp:cNvPr id="0" name=""/>
        <dsp:cNvSpPr/>
      </dsp:nvSpPr>
      <dsp:spPr>
        <a:xfrm>
          <a:off x="0" y="1017341"/>
          <a:ext cx="6254749" cy="88744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/>
            <a:t>18:00 – 18:45 – Hands-on </a:t>
          </a:r>
          <a:r>
            <a:rPr lang="de-CH" sz="3700" kern="1200" dirty="0" err="1"/>
            <a:t>part</a:t>
          </a:r>
          <a:endParaRPr lang="en-US" sz="3700" kern="1200" dirty="0"/>
        </a:p>
      </dsp:txBody>
      <dsp:txXfrm>
        <a:off x="43321" y="1060662"/>
        <a:ext cx="6168107" cy="800803"/>
      </dsp:txXfrm>
    </dsp:sp>
    <dsp:sp modelId="{931F4935-D16F-4D8C-B9DC-1422A9387E84}">
      <dsp:nvSpPr>
        <dsp:cNvPr id="0" name=""/>
        <dsp:cNvSpPr/>
      </dsp:nvSpPr>
      <dsp:spPr>
        <a:xfrm>
          <a:off x="0" y="2011346"/>
          <a:ext cx="6254749" cy="88744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/>
            <a:t>18:45 – 19:30 – Theory</a:t>
          </a:r>
          <a:endParaRPr lang="en-US" sz="3700" kern="1200"/>
        </a:p>
      </dsp:txBody>
      <dsp:txXfrm>
        <a:off x="43321" y="2054667"/>
        <a:ext cx="6168107" cy="800803"/>
      </dsp:txXfrm>
    </dsp:sp>
    <dsp:sp modelId="{A04FDD84-83BB-4A50-9071-4B847CD709EB}">
      <dsp:nvSpPr>
        <dsp:cNvPr id="0" name=""/>
        <dsp:cNvSpPr/>
      </dsp:nvSpPr>
      <dsp:spPr>
        <a:xfrm>
          <a:off x="0" y="3005351"/>
          <a:ext cx="6254749" cy="88744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/>
            <a:t>19:30 – 20:00 – Hands-on part </a:t>
          </a:r>
          <a:endParaRPr lang="en-US" sz="3700" kern="1200"/>
        </a:p>
      </dsp:txBody>
      <dsp:txXfrm>
        <a:off x="43321" y="3048672"/>
        <a:ext cx="6168107" cy="800803"/>
      </dsp:txXfrm>
    </dsp:sp>
    <dsp:sp modelId="{AEED94DA-958D-4320-AE41-FAF9AA33921B}">
      <dsp:nvSpPr>
        <dsp:cNvPr id="0" name=""/>
        <dsp:cNvSpPr/>
      </dsp:nvSpPr>
      <dsp:spPr>
        <a:xfrm>
          <a:off x="0" y="3999356"/>
          <a:ext cx="6254749" cy="88744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/>
            <a:t>20:00 – 20:10 – Conclusion</a:t>
          </a:r>
          <a:endParaRPr lang="en-US" sz="3700" kern="1200"/>
        </a:p>
      </dsp:txBody>
      <dsp:txXfrm>
        <a:off x="43321" y="4042677"/>
        <a:ext cx="6168107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gDbUH" TargetMode="External"/><Relationship Id="rId2" Type="http://schemas.openxmlformats.org/officeDocument/2006/relationships/hyperlink" Target="https://github.com/michelucci/dlcourse2018_stu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conda.io/docs/user-guide/install/download.html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hyperlink" Target="github.com" TargetMode="Externa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jpeg"/><Relationship Id="rId1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goo.gl/CgDbUH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94qg4" TargetMode="External"/><Relationship Id="rId2" Type="http://schemas.openxmlformats.org/officeDocument/2006/relationships/hyperlink" Target="https://help.github.com/articles/creating-an-issu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mberto.michelucci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283" y="1376362"/>
            <a:ext cx="10827434" cy="2603274"/>
          </a:xfrm>
        </p:spPr>
        <p:txBody>
          <a:bodyPr>
            <a:normAutofit/>
          </a:bodyPr>
          <a:lstStyle/>
          <a:p>
            <a:r>
              <a:rPr lang="en-GB" sz="5400" b="1" dirty="0"/>
              <a:t>Neural Networks and Deep Learning for</a:t>
            </a:r>
            <a:br>
              <a:rPr lang="en-GB" sz="5400" b="1" dirty="0"/>
            </a:br>
            <a:r>
              <a:rPr lang="en-GB" sz="5400" b="1" dirty="0"/>
              <a:t>Life Sciences and Health Applications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283" y="4118088"/>
            <a:ext cx="10827434" cy="1691869"/>
          </a:xfrm>
        </p:spPr>
        <p:txBody>
          <a:bodyPr>
            <a:normAutofit/>
          </a:bodyPr>
          <a:lstStyle/>
          <a:p>
            <a:r>
              <a:rPr lang="en-GB" sz="3600" b="1" dirty="0"/>
              <a:t>An introductory course about theoretical fundamentals, case studies</a:t>
            </a:r>
            <a:br>
              <a:rPr lang="en-GB" sz="3600" b="1" dirty="0"/>
            </a:br>
            <a:r>
              <a:rPr lang="en-GB" sz="3600" b="1" dirty="0"/>
              <a:t>and implementations in python and tensorflow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814915-0A46-46E2-9C33-0A3A4BAC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9" name="Picture 2" descr="Image result for zhaw ias logo burkhard">
            <a:extLst>
              <a:ext uri="{FF2B5EF4-FFF2-40B4-BE49-F238E27FC236}">
                <a16:creationId xmlns:a16="http://schemas.microsoft.com/office/drawing/2014/main" id="{88714428-664C-4FE6-A40A-594D0397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536-0B83-4B37-ACFA-0A0E9AE0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23" y="2489982"/>
            <a:ext cx="11118912" cy="3404140"/>
          </a:xfrm>
        </p:spPr>
        <p:txBody>
          <a:bodyPr anchor="ctr">
            <a:normAutofit fontScale="85000" lnSpcReduction="20000"/>
          </a:bodyPr>
          <a:lstStyle/>
          <a:p>
            <a:r>
              <a:rPr lang="de-CH" dirty="0"/>
              <a:t>You will find </a:t>
            </a:r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 err="1"/>
              <a:t>github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link</a:t>
            </a:r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dirty="0">
                <a:hlinkClick r:id="rId2"/>
              </a:rPr>
              <a:t>https://github.com/michelucci/dlcourse2018_students</a:t>
            </a:r>
            <a:r>
              <a:rPr lang="de-CH" dirty="0"/>
              <a:t> </a:t>
            </a:r>
          </a:p>
          <a:p>
            <a:pPr marL="0" indent="0" algn="ctr">
              <a:buNone/>
            </a:pPr>
            <a:r>
              <a:rPr lang="de-CH" dirty="0"/>
              <a:t>(or if you </a:t>
            </a:r>
            <a:r>
              <a:rPr lang="de-CH" dirty="0" err="1"/>
              <a:t>want</a:t>
            </a:r>
            <a:r>
              <a:rPr lang="de-CH" dirty="0"/>
              <a:t> to type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https://goo.gl/CgDbUH</a:t>
            </a:r>
            <a:r>
              <a:rPr lang="de-CH" dirty="0"/>
              <a:t>) 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github</a:t>
            </a:r>
            <a:r>
              <a:rPr lang="de-CH" dirty="0"/>
              <a:t> you will find all power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presentations</a:t>
            </a:r>
            <a:r>
              <a:rPr lang="de-CH" dirty="0"/>
              <a:t>, all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r>
              <a:rPr lang="de-CH" dirty="0"/>
              <a:t> and all </a:t>
            </a:r>
            <a:r>
              <a:rPr lang="de-CH" dirty="0" err="1"/>
              <a:t>datasets</a:t>
            </a:r>
            <a:r>
              <a:rPr lang="de-CH" dirty="0"/>
              <a:t> that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.</a:t>
            </a:r>
          </a:p>
          <a:p>
            <a:endParaRPr lang="de-CH" dirty="0"/>
          </a:p>
          <a:p>
            <a:pPr algn="ctr"/>
            <a:r>
              <a:rPr lang="de-CH" b="1" dirty="0">
                <a:solidFill>
                  <a:srgbClr val="FF0000"/>
                </a:solidFill>
              </a:rPr>
              <a:t>UPLOAD YOUR LOCAL COPY EVERY MONDAY. I WILL UPDATE IT REGULARLY.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B1F442-94F7-4E5D-B3E6-7FE988AF9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EB028298-2232-43B3-9768-2501E9DE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01" y="420127"/>
            <a:ext cx="5133626" cy="17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zhaw ias logo burkhard">
            <a:extLst>
              <a:ext uri="{FF2B5EF4-FFF2-40B4-BE49-F238E27FC236}">
                <a16:creationId xmlns:a16="http://schemas.microsoft.com/office/drawing/2014/main" id="{F1C1B441-1DC7-42CA-8BE4-6BF95862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8004-E15C-4F5B-BCB4-DDBFD0FD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229" y="300551"/>
            <a:ext cx="7773572" cy="590074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400" dirty="0"/>
              <a:t>In </a:t>
            </a:r>
            <a:r>
              <a:rPr lang="de-CH" sz="2400" dirty="0" err="1"/>
              <a:t>this</a:t>
            </a:r>
            <a:r>
              <a:rPr lang="de-CH" sz="2400" dirty="0"/>
              <a:t> </a:t>
            </a:r>
            <a:r>
              <a:rPr lang="de-CH" sz="2400" dirty="0" err="1"/>
              <a:t>course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will </a:t>
            </a:r>
            <a:r>
              <a:rPr lang="de-CH" sz="2400" dirty="0" err="1"/>
              <a:t>use</a:t>
            </a:r>
            <a:r>
              <a:rPr lang="de-CH" sz="2400" dirty="0"/>
              <a:t>:</a:t>
            </a:r>
          </a:p>
          <a:p>
            <a:pPr lvl="1"/>
            <a:r>
              <a:rPr lang="de-CH" dirty="0"/>
              <a:t>Files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: </a:t>
            </a:r>
            <a:r>
              <a:rPr lang="de-CH" dirty="0">
                <a:hlinkClick r:id="rId2" action="ppaction://hlinkfile"/>
              </a:rPr>
              <a:t>github.com</a:t>
            </a:r>
            <a:endParaRPr lang="de-CH" dirty="0"/>
          </a:p>
          <a:p>
            <a:pPr lvl="1"/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: </a:t>
            </a:r>
            <a:r>
              <a:rPr lang="de-CH" dirty="0" err="1"/>
              <a:t>python</a:t>
            </a:r>
            <a:r>
              <a:rPr lang="de-CH" dirty="0"/>
              <a:t> (</a:t>
            </a:r>
            <a:r>
              <a:rPr lang="de-CH" dirty="0" err="1"/>
              <a:t>anaconda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https://conda.io/docs/user-guide/install/download.html</a:t>
            </a:r>
            <a:r>
              <a:rPr lang="de-CH" dirty="0"/>
              <a:t>) </a:t>
            </a:r>
          </a:p>
          <a:p>
            <a:pPr lvl="1"/>
            <a:r>
              <a:rPr lang="de-CH" dirty="0"/>
              <a:t>Development </a:t>
            </a:r>
            <a:r>
              <a:rPr lang="de-CH" dirty="0" err="1"/>
              <a:t>environment</a:t>
            </a:r>
            <a:r>
              <a:rPr lang="de-CH" dirty="0"/>
              <a:t>: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err="1"/>
              <a:t>notebooks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packages</a:t>
            </a:r>
            <a:r>
              <a:rPr lang="de-CH" dirty="0"/>
              <a:t>: numpy / matplotlib / (less </a:t>
            </a:r>
            <a:r>
              <a:rPr lang="de-CH" dirty="0" err="1"/>
              <a:t>frequently</a:t>
            </a:r>
            <a:r>
              <a:rPr lang="de-CH" dirty="0"/>
              <a:t>) </a:t>
            </a:r>
            <a:r>
              <a:rPr lang="de-CH" dirty="0" err="1"/>
              <a:t>pandas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: tensorflow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Your </a:t>
            </a:r>
            <a:r>
              <a:rPr lang="de-CH" dirty="0" err="1"/>
              <a:t>brain</a:t>
            </a:r>
            <a:r>
              <a:rPr lang="de-CH" dirty="0"/>
              <a:t> </a:t>
            </a:r>
          </a:p>
          <a:p>
            <a:pPr marL="457200" lvl="1" indent="0">
              <a:buNone/>
            </a:pPr>
            <a:endParaRPr lang="de-CH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B680FA-431F-4C53-8909-8A8BEBCEB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B8FA9360-8900-496E-9FFE-E700B5D88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ithub logo">
            <a:extLst>
              <a:ext uri="{FF2B5EF4-FFF2-40B4-BE49-F238E27FC236}">
                <a16:creationId xmlns:a16="http://schemas.microsoft.com/office/drawing/2014/main" id="{4B7C0BEE-299B-48D8-A025-47D497E2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94" y="656705"/>
            <a:ext cx="1635082" cy="5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ython logo">
            <a:extLst>
              <a:ext uri="{FF2B5EF4-FFF2-40B4-BE49-F238E27FC236}">
                <a16:creationId xmlns:a16="http://schemas.microsoft.com/office/drawing/2014/main" id="{9A87507B-0E9F-4DD9-B0CD-16AF62DA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94" y="1511313"/>
            <a:ext cx="1885071" cy="6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jupyter notebook logo">
            <a:extLst>
              <a:ext uri="{FF2B5EF4-FFF2-40B4-BE49-F238E27FC236}">
                <a16:creationId xmlns:a16="http://schemas.microsoft.com/office/drawing/2014/main" id="{4D33952B-2E18-4590-8364-06D80E61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93" y="2012453"/>
            <a:ext cx="861473" cy="8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numpy logo">
            <a:extLst>
              <a:ext uri="{FF2B5EF4-FFF2-40B4-BE49-F238E27FC236}">
                <a16:creationId xmlns:a16="http://schemas.microsoft.com/office/drawing/2014/main" id="{23A2D792-8980-4FFF-842F-7DDEDBAE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72" y="2738343"/>
            <a:ext cx="1408988" cy="79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matplotlib logo">
            <a:extLst>
              <a:ext uri="{FF2B5EF4-FFF2-40B4-BE49-F238E27FC236}">
                <a16:creationId xmlns:a16="http://schemas.microsoft.com/office/drawing/2014/main" id="{680BD304-A6B3-48EB-9844-D3D450FE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3599817"/>
            <a:ext cx="1432413" cy="3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pandas logo python">
            <a:extLst>
              <a:ext uri="{FF2B5EF4-FFF2-40B4-BE49-F238E27FC236}">
                <a16:creationId xmlns:a16="http://schemas.microsoft.com/office/drawing/2014/main" id="{0DEAD16D-4FF1-4E38-B92E-02FB0C6B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11" y="3464234"/>
            <a:ext cx="1830813" cy="10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ensorflow logo python">
            <a:extLst>
              <a:ext uri="{FF2B5EF4-FFF2-40B4-BE49-F238E27FC236}">
                <a16:creationId xmlns:a16="http://schemas.microsoft.com/office/drawing/2014/main" id="{71CED76E-DFC4-464B-8195-21DE9455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461" y="4344050"/>
            <a:ext cx="1735815" cy="80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21874394-5C28-4344-89E1-1B7021820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51447" y="5028030"/>
            <a:ext cx="689106" cy="689106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01482392-E418-47FF-AD4B-657527C4F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85265" y="4889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E9F6F-97FA-42BB-ACEF-AE0C637D7EC5}"/>
              </a:ext>
            </a:extLst>
          </p:cNvPr>
          <p:cNvSpPr txBox="1"/>
          <p:nvPr/>
        </p:nvSpPr>
        <p:spPr>
          <a:xfrm>
            <a:off x="4573066" y="889843"/>
            <a:ext cx="7314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/>
              <a:t>We</a:t>
            </a:r>
            <a:r>
              <a:rPr lang="de-CH" sz="3600" dirty="0"/>
              <a:t> will follow </a:t>
            </a:r>
            <a:r>
              <a:rPr lang="de-CH" sz="3600" dirty="0" err="1"/>
              <a:t>the</a:t>
            </a:r>
            <a:r>
              <a:rPr lang="de-CH" sz="3600" dirty="0"/>
              <a:t> </a:t>
            </a:r>
            <a:r>
              <a:rPr lang="de-CH" sz="3600" dirty="0" err="1"/>
              <a:t>book</a:t>
            </a:r>
            <a:r>
              <a:rPr lang="de-CH" sz="3600" dirty="0"/>
              <a:t> </a:t>
            </a:r>
            <a:r>
              <a:rPr lang="de-CH" sz="3600" dirty="0" err="1"/>
              <a:t>during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</a:t>
            </a:r>
            <a:r>
              <a:rPr lang="de-CH" sz="3600" dirty="0" err="1"/>
              <a:t>course</a:t>
            </a:r>
            <a:endParaRPr lang="de-CH" sz="3600" dirty="0"/>
          </a:p>
          <a:p>
            <a:endParaRPr lang="de-CH" sz="3600" dirty="0"/>
          </a:p>
          <a:p>
            <a:r>
              <a:rPr lang="de-CH" sz="3600" dirty="0"/>
              <a:t>I will </a:t>
            </a:r>
            <a:r>
              <a:rPr lang="de-CH" sz="3600" dirty="0" err="1"/>
              <a:t>try</a:t>
            </a:r>
            <a:r>
              <a:rPr lang="de-CH" sz="3600" dirty="0"/>
              <a:t> to follow one </a:t>
            </a:r>
            <a:r>
              <a:rPr lang="de-CH" sz="3600" dirty="0" err="1"/>
              <a:t>chapter</a:t>
            </a:r>
            <a:r>
              <a:rPr lang="de-CH" sz="3600" dirty="0"/>
              <a:t> </a:t>
            </a:r>
            <a:r>
              <a:rPr lang="de-CH" sz="3600" dirty="0" err="1"/>
              <a:t>every</a:t>
            </a:r>
            <a:r>
              <a:rPr lang="de-CH" sz="3600" dirty="0"/>
              <a:t> </a:t>
            </a:r>
            <a:r>
              <a:rPr lang="de-CH" sz="3600" dirty="0" err="1"/>
              <a:t>week</a:t>
            </a:r>
            <a:endParaRPr lang="de-CH" sz="3600" dirty="0"/>
          </a:p>
          <a:p>
            <a:endParaRPr lang="de-CH" sz="3600" dirty="0"/>
          </a:p>
          <a:p>
            <a:r>
              <a:rPr lang="de-CH" sz="3600" dirty="0"/>
              <a:t>Book PDF Download: </a:t>
            </a:r>
            <a:r>
              <a:rPr lang="de-CH" sz="3600" dirty="0">
                <a:hlinkClick r:id="rId2"/>
              </a:rPr>
              <a:t>https://goo.gl/CgDbUH</a:t>
            </a:r>
            <a:r>
              <a:rPr lang="de-CH" sz="3600" dirty="0"/>
              <a:t> (</a:t>
            </a:r>
            <a:r>
              <a:rPr lang="de-CH" sz="3600" dirty="0" err="1"/>
              <a:t>under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</a:t>
            </a:r>
            <a:r>
              <a:rPr lang="de-CH" sz="3600" dirty="0" err="1"/>
              <a:t>folder</a:t>
            </a:r>
            <a:r>
              <a:rPr lang="de-CH" sz="3600" dirty="0"/>
              <a:t> «</a:t>
            </a:r>
            <a:r>
              <a:rPr lang="de-CH" sz="3600" dirty="0" err="1"/>
              <a:t>book</a:t>
            </a:r>
            <a:r>
              <a:rPr lang="de-CH" sz="3600" dirty="0"/>
              <a:t>»)</a:t>
            </a:r>
          </a:p>
        </p:txBody>
      </p:sp>
      <p:pic>
        <p:nvPicPr>
          <p:cNvPr id="4" name="Picture 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2B96C8D-8735-478E-8FEE-51E302D0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2" y="1009357"/>
            <a:ext cx="3390726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3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F02E-C169-4C23-A34E-87789DFA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How to setup your environment</a:t>
            </a:r>
            <a:endParaRPr lang="en-CH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892D-DA02-4416-AE21-D807EA912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600" dirty="0"/>
              <a:t>Check Chapter 1 of book to see how to setup your development environment. In case you need help let me know by email or in person.</a:t>
            </a:r>
            <a:endParaRPr lang="en-CH" sz="36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46A313-1358-48BB-8FE5-67BBAF0A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FD56639D-883A-4753-8BDC-C7C87CA8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3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A06-D887-4823-8E43-88EE717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de-CH" dirty="0"/>
              <a:t>How to send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and </a:t>
            </a:r>
            <a:r>
              <a:rPr lang="de-CH" dirty="0" err="1"/>
              <a:t>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B092-80CD-4E0F-8AEF-5320A717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dirty="0"/>
              <a:t>I am not </a:t>
            </a:r>
            <a:r>
              <a:rPr lang="de-CH" sz="2000" dirty="0" err="1"/>
              <a:t>perfect</a:t>
            </a:r>
            <a:r>
              <a:rPr lang="de-CH" sz="2000" dirty="0"/>
              <a:t> so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probability</a:t>
            </a:r>
            <a:r>
              <a:rPr lang="de-CH" sz="2000" dirty="0"/>
              <a:t> that you will find </a:t>
            </a:r>
            <a:r>
              <a:rPr lang="de-CH" sz="2000" dirty="0" err="1"/>
              <a:t>errors</a:t>
            </a:r>
            <a:r>
              <a:rPr lang="de-CH" sz="2000" dirty="0"/>
              <a:t> 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powerpoint</a:t>
            </a:r>
            <a:r>
              <a:rPr lang="de-CH" sz="2000" dirty="0"/>
              <a:t> </a:t>
            </a:r>
            <a:r>
              <a:rPr lang="de-CH" sz="2000" dirty="0" err="1"/>
              <a:t>presentations</a:t>
            </a:r>
            <a:r>
              <a:rPr lang="de-CH" sz="2000" dirty="0"/>
              <a:t> or (</a:t>
            </a:r>
            <a:r>
              <a:rPr lang="de-CH" sz="2000" dirty="0" err="1"/>
              <a:t>especially</a:t>
            </a:r>
            <a:r>
              <a:rPr lang="de-CH" sz="2000" dirty="0"/>
              <a:t>) in </a:t>
            </a:r>
            <a:r>
              <a:rPr lang="de-CH" sz="2000" dirty="0" err="1"/>
              <a:t>the</a:t>
            </a:r>
            <a:r>
              <a:rPr lang="de-CH" sz="2000" dirty="0"/>
              <a:t> code examples (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jupyter</a:t>
            </a:r>
            <a:r>
              <a:rPr lang="de-CH" sz="2000" dirty="0"/>
              <a:t> </a:t>
            </a:r>
            <a:r>
              <a:rPr lang="de-CH" sz="2000" dirty="0" err="1"/>
              <a:t>notebooks</a:t>
            </a:r>
            <a:r>
              <a:rPr lang="de-CH" sz="2000" dirty="0"/>
              <a:t>) is not </a:t>
            </a:r>
            <a:r>
              <a:rPr lang="de-CH" sz="2000" dirty="0" err="1"/>
              <a:t>zero</a:t>
            </a:r>
            <a:r>
              <a:rPr lang="de-CH" sz="2000" dirty="0"/>
              <a:t>. In </a:t>
            </a:r>
            <a:r>
              <a:rPr lang="de-CH" sz="2000" dirty="0" err="1"/>
              <a:t>case</a:t>
            </a:r>
            <a:r>
              <a:rPr lang="de-CH" sz="2000" dirty="0"/>
              <a:t> you do, </a:t>
            </a:r>
            <a:r>
              <a:rPr lang="de-CH" sz="2000" dirty="0" err="1"/>
              <a:t>please</a:t>
            </a:r>
            <a:r>
              <a:rPr lang="de-CH" sz="2000" dirty="0"/>
              <a:t> send </a:t>
            </a:r>
            <a:r>
              <a:rPr lang="de-CH" sz="2000" dirty="0" err="1"/>
              <a:t>me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bugs</a:t>
            </a:r>
            <a:r>
              <a:rPr lang="de-CH" sz="2000" dirty="0"/>
              <a:t>. To make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bugs</a:t>
            </a:r>
            <a:r>
              <a:rPr lang="de-CH" sz="2000" dirty="0"/>
              <a:t> </a:t>
            </a:r>
            <a:r>
              <a:rPr lang="de-CH" sz="2000" dirty="0" err="1"/>
              <a:t>easier</a:t>
            </a:r>
            <a:r>
              <a:rPr lang="de-CH" sz="2000" dirty="0"/>
              <a:t> to correct (for </a:t>
            </a:r>
            <a:r>
              <a:rPr lang="de-CH" sz="2000" dirty="0" err="1"/>
              <a:t>me</a:t>
            </a:r>
            <a:r>
              <a:rPr lang="de-CH" sz="2000" dirty="0"/>
              <a:t>) and </a:t>
            </a:r>
            <a:r>
              <a:rPr lang="de-CH" sz="2000" dirty="0" err="1"/>
              <a:t>easier</a:t>
            </a:r>
            <a:r>
              <a:rPr lang="de-CH" sz="2000" dirty="0"/>
              <a:t> to check (for you) </a:t>
            </a:r>
            <a:r>
              <a:rPr lang="de-CH" sz="2000" dirty="0" err="1"/>
              <a:t>please</a:t>
            </a:r>
            <a:r>
              <a:rPr lang="de-CH" sz="2000" dirty="0"/>
              <a:t> </a:t>
            </a:r>
            <a:r>
              <a:rPr lang="de-CH" sz="2000" dirty="0" err="1"/>
              <a:t>use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b="1" dirty="0"/>
              <a:t>«New </a:t>
            </a:r>
            <a:r>
              <a:rPr lang="de-CH" sz="2000" b="1" dirty="0" err="1"/>
              <a:t>Issue</a:t>
            </a:r>
            <a:r>
              <a:rPr lang="de-CH" sz="2000" b="1" dirty="0"/>
              <a:t>» </a:t>
            </a:r>
            <a:r>
              <a:rPr lang="de-CH" sz="2000" dirty="0" err="1"/>
              <a:t>functionality</a:t>
            </a:r>
            <a:r>
              <a:rPr lang="de-CH" sz="2000" dirty="0"/>
              <a:t> in </a:t>
            </a:r>
            <a:r>
              <a:rPr lang="de-CH" sz="2000" dirty="0" err="1"/>
              <a:t>github</a:t>
            </a:r>
            <a:r>
              <a:rPr lang="de-CH" sz="2000" dirty="0"/>
              <a:t> (</a:t>
            </a:r>
            <a:r>
              <a:rPr lang="de-CH" sz="2000" dirty="0" err="1"/>
              <a:t>see</a:t>
            </a:r>
            <a:r>
              <a:rPr lang="de-CH" sz="2000" dirty="0"/>
              <a:t> following </a:t>
            </a:r>
            <a:r>
              <a:rPr lang="de-CH" sz="2000" dirty="0" err="1"/>
              <a:t>slides</a:t>
            </a:r>
            <a:r>
              <a:rPr lang="de-CH" sz="2000" dirty="0"/>
              <a:t> to </a:t>
            </a:r>
            <a:r>
              <a:rPr lang="de-CH" sz="2000" dirty="0" err="1"/>
              <a:t>see</a:t>
            </a:r>
            <a:r>
              <a:rPr lang="de-CH" sz="2000" dirty="0"/>
              <a:t> how)</a:t>
            </a:r>
            <a:endParaRPr lang="en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10D31-D186-4CB3-9FE9-11B6A03B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648112"/>
            <a:ext cx="6894236" cy="2085507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881AAA-0962-45FA-BA8A-A4AC9E2B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7D76DFA2-9866-4BC9-BD59-1ED31612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github logo">
            <a:extLst>
              <a:ext uri="{FF2B5EF4-FFF2-40B4-BE49-F238E27FC236}">
                <a16:creationId xmlns:a16="http://schemas.microsoft.com/office/drawing/2014/main" id="{4D313953-98A0-4134-969D-1FA0CC36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179996"/>
            <a:ext cx="2714310" cy="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5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B5EE-D347-47DD-A71D-182D0BEC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CH" sz="5400" dirty="0">
                <a:solidFill>
                  <a:schemeClr val="accent1"/>
                </a:solidFill>
              </a:rPr>
              <a:t>How to </a:t>
            </a:r>
            <a:r>
              <a:rPr lang="de-CH" sz="5400" dirty="0" err="1">
                <a:solidFill>
                  <a:schemeClr val="accent1"/>
                </a:solidFill>
              </a:rPr>
              <a:t>create</a:t>
            </a:r>
            <a:r>
              <a:rPr lang="de-CH" sz="5400" dirty="0">
                <a:solidFill>
                  <a:schemeClr val="accent1"/>
                </a:solidFill>
              </a:rPr>
              <a:t> an </a:t>
            </a:r>
            <a:r>
              <a:rPr lang="de-CH" sz="5400" dirty="0" err="1">
                <a:solidFill>
                  <a:schemeClr val="accent1"/>
                </a:solidFill>
              </a:rPr>
              <a:t>issue</a:t>
            </a:r>
            <a:r>
              <a:rPr lang="de-CH" sz="5400" dirty="0">
                <a:solidFill>
                  <a:schemeClr val="accent1"/>
                </a:solidFill>
              </a:rPr>
              <a:t> in </a:t>
            </a:r>
            <a:r>
              <a:rPr lang="de-CH" sz="5400" dirty="0" err="1">
                <a:solidFill>
                  <a:schemeClr val="accent1"/>
                </a:solidFill>
              </a:rPr>
              <a:t>github</a:t>
            </a:r>
            <a:endParaRPr lang="en-CH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F418-8710-4CF6-B2D6-474235B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CH" dirty="0"/>
              <a:t>To </a:t>
            </a:r>
            <a:r>
              <a:rPr lang="de-CH" dirty="0" err="1"/>
              <a:t>learn</a:t>
            </a:r>
            <a:r>
              <a:rPr lang="de-CH" dirty="0"/>
              <a:t> how to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bug</a:t>
            </a:r>
            <a:r>
              <a:rPr lang="de-CH" dirty="0"/>
              <a:t> in </a:t>
            </a:r>
            <a:r>
              <a:rPr lang="de-CH" dirty="0" err="1"/>
              <a:t>github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follow </a:t>
            </a:r>
            <a:r>
              <a:rPr lang="de-CH" dirty="0" err="1"/>
              <a:t>this</a:t>
            </a:r>
            <a:r>
              <a:rPr lang="de-CH" dirty="0"/>
              <a:t> easy </a:t>
            </a:r>
            <a:r>
              <a:rPr lang="de-CH" dirty="0" err="1"/>
              <a:t>guide</a:t>
            </a:r>
            <a:r>
              <a:rPr lang="de-CH" dirty="0"/>
              <a:t> from </a:t>
            </a:r>
            <a:r>
              <a:rPr lang="de-CH" dirty="0" err="1"/>
              <a:t>github</a:t>
            </a:r>
            <a:endParaRPr lang="de-CH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https://help.github.com/articles/creating-an-issue/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(or if you want to type </a:t>
            </a:r>
            <a:r>
              <a:rPr lang="en-GB" dirty="0">
                <a:hlinkClick r:id="rId3"/>
              </a:rPr>
              <a:t>https://goo.gl/294qg4</a:t>
            </a:r>
            <a:r>
              <a:rPr lang="en-GB" dirty="0"/>
              <a:t>) 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99A8D3-5C60-4525-AC27-F1676E529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47E797B6-698F-444F-A351-AE67DE02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5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2DCA0-9EBB-4DCA-A5A6-B88633C1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Let’s start</a:t>
            </a:r>
            <a:endParaRPr lang="en-CH">
              <a:solidFill>
                <a:srgbClr val="FFFFFF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FD5B84-000E-4186-9761-783F9B48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3B5EE-9CB1-4F65-B4E8-4182DC26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739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0F6277DB-0E41-414D-B085-80D768F54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7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berto Michelucci_DSC5424-Bearbeitet-Bearbeitet">
            <a:extLst>
              <a:ext uri="{FF2B5EF4-FFF2-40B4-BE49-F238E27FC236}">
                <a16:creationId xmlns:a16="http://schemas.microsoft.com/office/drawing/2014/main" id="{631EFCAB-03D2-41B5-A6B0-6712B18F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3" y="1016757"/>
            <a:ext cx="28194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DE2CB-A432-4A5B-A794-805B9C69D303}"/>
              </a:ext>
            </a:extLst>
          </p:cNvPr>
          <p:cNvSpPr txBox="1"/>
          <p:nvPr/>
        </p:nvSpPr>
        <p:spPr>
          <a:xfrm>
            <a:off x="3903786" y="710498"/>
            <a:ext cx="74840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I </a:t>
            </a:r>
            <a:r>
              <a:rPr lang="de-CH" sz="2800" dirty="0" err="1"/>
              <a:t>studied</a:t>
            </a:r>
            <a:r>
              <a:rPr lang="de-CH" sz="2800" dirty="0"/>
              <a:t> </a:t>
            </a:r>
            <a:r>
              <a:rPr lang="de-CH" sz="2800" dirty="0" err="1"/>
              <a:t>Theoretical</a:t>
            </a:r>
            <a:r>
              <a:rPr lang="de-CH" sz="2800" dirty="0"/>
              <a:t> Physics in </a:t>
            </a:r>
            <a:r>
              <a:rPr lang="de-CH" sz="2800" dirty="0" err="1"/>
              <a:t>Italy</a:t>
            </a:r>
            <a:r>
              <a:rPr lang="de-CH" sz="2800" dirty="0"/>
              <a:t>, USA and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Studied</a:t>
            </a:r>
            <a:r>
              <a:rPr lang="de-CH" sz="2800" dirty="0"/>
              <a:t> </a:t>
            </a:r>
            <a:r>
              <a:rPr lang="de-CH" sz="2800" dirty="0" err="1"/>
              <a:t>higher</a:t>
            </a:r>
            <a:r>
              <a:rPr lang="de-CH" sz="2800" dirty="0"/>
              <a:t> </a:t>
            </a:r>
            <a:r>
              <a:rPr lang="de-CH" sz="2800" dirty="0" err="1"/>
              <a:t>education</a:t>
            </a:r>
            <a:r>
              <a:rPr lang="de-CH" sz="2800" dirty="0"/>
              <a:t> and </a:t>
            </a:r>
            <a:r>
              <a:rPr lang="de-CH" sz="2800" dirty="0" err="1"/>
              <a:t>pedagogy</a:t>
            </a:r>
            <a:r>
              <a:rPr lang="de-CH" sz="2800" dirty="0"/>
              <a:t> in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Did</a:t>
            </a:r>
            <a:r>
              <a:rPr lang="de-CH" sz="2800" dirty="0"/>
              <a:t> </a:t>
            </a:r>
            <a:r>
              <a:rPr lang="de-CH" sz="2800" dirty="0" err="1"/>
              <a:t>several</a:t>
            </a:r>
            <a:r>
              <a:rPr lang="de-CH" sz="2800" dirty="0"/>
              <a:t> </a:t>
            </a:r>
            <a:r>
              <a:rPr lang="de-CH" sz="2800" dirty="0" err="1"/>
              <a:t>years</a:t>
            </a:r>
            <a:r>
              <a:rPr lang="de-CH" sz="2800" dirty="0"/>
              <a:t> of </a:t>
            </a:r>
            <a:r>
              <a:rPr lang="de-CH" sz="2800" dirty="0" err="1"/>
              <a:t>research</a:t>
            </a:r>
            <a:r>
              <a:rPr lang="de-CH" sz="2800" dirty="0"/>
              <a:t> in </a:t>
            </a:r>
            <a:r>
              <a:rPr lang="de-CH" sz="2800" dirty="0" err="1"/>
              <a:t>several</a:t>
            </a:r>
            <a:r>
              <a:rPr lang="de-CH" sz="2800" dirty="0"/>
              <a:t> countries on </a:t>
            </a:r>
            <a:r>
              <a:rPr lang="de-CH" sz="2800" dirty="0" err="1"/>
              <a:t>numerical</a:t>
            </a:r>
            <a:r>
              <a:rPr lang="de-CH" sz="2800" dirty="0"/>
              <a:t> </a:t>
            </a:r>
            <a:r>
              <a:rPr lang="de-CH" sz="2800" dirty="0" err="1"/>
              <a:t>simulations</a:t>
            </a:r>
            <a:r>
              <a:rPr lang="de-CH" sz="2800" dirty="0"/>
              <a:t> on </a:t>
            </a:r>
            <a:r>
              <a:rPr lang="de-CH" sz="2800" dirty="0" err="1"/>
              <a:t>superconductors</a:t>
            </a:r>
            <a:r>
              <a:rPr lang="de-CH" sz="2800" dirty="0"/>
              <a:t> </a:t>
            </a:r>
            <a:r>
              <a:rPr lang="de-CH" sz="2800" dirty="0" err="1"/>
              <a:t>materials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Worked</a:t>
            </a:r>
            <a:r>
              <a:rPr lang="de-CH" sz="2800" dirty="0"/>
              <a:t> </a:t>
            </a:r>
            <a:r>
              <a:rPr lang="de-CH" sz="2800" dirty="0" err="1"/>
              <a:t>several</a:t>
            </a:r>
            <a:r>
              <a:rPr lang="de-CH" sz="2800" dirty="0"/>
              <a:t> </a:t>
            </a:r>
            <a:r>
              <a:rPr lang="de-CH" sz="2800" dirty="0" err="1"/>
              <a:t>years</a:t>
            </a:r>
            <a:r>
              <a:rPr lang="de-CH" sz="2800" dirty="0"/>
              <a:t> in </a:t>
            </a:r>
            <a:r>
              <a:rPr lang="de-CH" sz="2800" dirty="0" err="1"/>
              <a:t>various</a:t>
            </a:r>
            <a:r>
              <a:rPr lang="de-CH" sz="2800" dirty="0"/>
              <a:t> </a:t>
            </a:r>
            <a:r>
              <a:rPr lang="de-CH" sz="2800" dirty="0" err="1"/>
              <a:t>industries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Focus now on machine </a:t>
            </a:r>
            <a:r>
              <a:rPr lang="de-CH" sz="2800" dirty="0" err="1"/>
              <a:t>learning</a:t>
            </a:r>
            <a:r>
              <a:rPr lang="de-CH" sz="2800" dirty="0"/>
              <a:t> and </a:t>
            </a:r>
            <a:r>
              <a:rPr lang="de-CH" sz="2800" dirty="0" err="1"/>
              <a:t>data</a:t>
            </a:r>
            <a:r>
              <a:rPr lang="de-CH" sz="2800" dirty="0"/>
              <a:t> </a:t>
            </a:r>
            <a:r>
              <a:rPr lang="de-CH" sz="2800" dirty="0" err="1"/>
              <a:t>science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I publish </a:t>
            </a:r>
            <a:r>
              <a:rPr lang="de-CH" sz="2800" dirty="0" err="1"/>
              <a:t>regularly</a:t>
            </a:r>
            <a:r>
              <a:rPr lang="de-CH" sz="2800" dirty="0"/>
              <a:t> on </a:t>
            </a:r>
            <a:r>
              <a:rPr lang="de-CH" sz="2800" dirty="0" err="1"/>
              <a:t>several</a:t>
            </a:r>
            <a:r>
              <a:rPr lang="de-CH" sz="2800" dirty="0"/>
              <a:t> </a:t>
            </a:r>
            <a:r>
              <a:rPr lang="de-CH" sz="2800" dirty="0" err="1"/>
              <a:t>peer</a:t>
            </a:r>
            <a:r>
              <a:rPr lang="de-CH" sz="2800" dirty="0"/>
              <a:t> </a:t>
            </a:r>
            <a:r>
              <a:rPr lang="de-CH" sz="2800" dirty="0" err="1"/>
              <a:t>reviewd</a:t>
            </a:r>
            <a:r>
              <a:rPr lang="de-CH" sz="2800" dirty="0"/>
              <a:t> </a:t>
            </a:r>
            <a:r>
              <a:rPr lang="de-CH" sz="2800" dirty="0" err="1"/>
              <a:t>journals</a:t>
            </a:r>
            <a:r>
              <a:rPr lang="de-CH" sz="2800" dirty="0"/>
              <a:t> and </a:t>
            </a:r>
            <a:r>
              <a:rPr lang="de-CH" sz="2800" dirty="0" err="1"/>
              <a:t>give</a:t>
            </a:r>
            <a:r>
              <a:rPr lang="de-CH" sz="2800" dirty="0"/>
              <a:t> </a:t>
            </a:r>
            <a:r>
              <a:rPr lang="de-CH" sz="2800" dirty="0" err="1"/>
              <a:t>talks</a:t>
            </a:r>
            <a:r>
              <a:rPr lang="de-CH" sz="2800" dirty="0"/>
              <a:t> at </a:t>
            </a:r>
            <a:r>
              <a:rPr lang="de-CH" sz="2800" dirty="0" err="1"/>
              <a:t>conferences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Love </a:t>
            </a:r>
            <a:r>
              <a:rPr lang="de-CH" sz="2800" dirty="0" err="1"/>
              <a:t>trail</a:t>
            </a:r>
            <a:r>
              <a:rPr lang="de-CH" sz="2800" dirty="0"/>
              <a:t> </a:t>
            </a:r>
            <a:r>
              <a:rPr lang="de-CH" sz="2800" dirty="0" err="1"/>
              <a:t>running</a:t>
            </a:r>
            <a:r>
              <a:rPr lang="de-CH" sz="2800" dirty="0"/>
              <a:t> and </a:t>
            </a:r>
            <a:r>
              <a:rPr lang="de-CH" sz="2800" dirty="0" err="1"/>
              <a:t>climbing</a:t>
            </a:r>
            <a:endParaRPr lang="en-CH" sz="2800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F8BAAE-5F6F-4FF1-BE28-745F9515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2050" name="Picture 2" descr="Image result for zhaw ias logo burkhard">
            <a:extLst>
              <a:ext uri="{FF2B5EF4-FFF2-40B4-BE49-F238E27FC236}">
                <a16:creationId xmlns:a16="http://schemas.microsoft.com/office/drawing/2014/main" id="{8FB73E7D-CADA-4810-817A-89D6EE8B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3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722-6AB3-4476-8B80-E89BD797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557" y="640081"/>
            <a:ext cx="6690311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you and what are your expectations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D805F3-B2FF-4A3B-90FA-F0953BFA2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754B9A13-1C80-4B69-88BE-FE824D325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847" y="2144151"/>
            <a:ext cx="2569698" cy="2569698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DABE08B5-1D4E-48AD-80A7-C48775BB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4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67DA-FBE1-4C22-A549-41659134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anchor="ctr">
            <a:normAutofit/>
          </a:bodyPr>
          <a:lstStyle/>
          <a:p>
            <a:r>
              <a:rPr lang="en-GB" sz="4800"/>
              <a:t>Day Structure</a:t>
            </a:r>
            <a:endParaRPr lang="en-CH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9C95AD-9270-418E-BAD0-F5D61D8D0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481666"/>
              </p:ext>
            </p:extLst>
          </p:nvPr>
        </p:nvGraphicFramePr>
        <p:xfrm>
          <a:off x="962025" y="962025"/>
          <a:ext cx="6254750" cy="49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4ECB6C-BB1F-4BB6-B8B4-4B44FC2D1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Picture 2" descr="Image result for zhaw ias logo burkhard">
            <a:extLst>
              <a:ext uri="{FF2B5EF4-FFF2-40B4-BE49-F238E27FC236}">
                <a16:creationId xmlns:a16="http://schemas.microsoft.com/office/drawing/2014/main" id="{1EC29FE2-347F-4804-A81B-2AF0CF2E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1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C31E32-1A80-4E79-80D2-B6837C77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3" name="Picture 2" descr="Image result for zhaw ias logo burkhard">
            <a:extLst>
              <a:ext uri="{FF2B5EF4-FFF2-40B4-BE49-F238E27FC236}">
                <a16:creationId xmlns:a16="http://schemas.microsoft.com/office/drawing/2014/main" id="{A5AD4D17-C505-4B0A-9DBD-692624B5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7637AF-E405-4B8A-8533-CC834B9E3BC8}"/>
              </a:ext>
            </a:extLst>
          </p:cNvPr>
          <p:cNvSpPr/>
          <p:nvPr/>
        </p:nvSpPr>
        <p:spPr>
          <a:xfrm>
            <a:off x="2255520" y="434340"/>
            <a:ext cx="726186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600" dirty="0" err="1"/>
              <a:t>Methodology</a:t>
            </a:r>
            <a:r>
              <a:rPr lang="de-CH" sz="3600" dirty="0"/>
              <a:t> / Theory</a:t>
            </a:r>
            <a:endParaRPr lang="LID4096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892D69-863E-4588-8AD7-66849CD67F8D}"/>
              </a:ext>
            </a:extLst>
          </p:cNvPr>
          <p:cNvSpPr/>
          <p:nvPr/>
        </p:nvSpPr>
        <p:spPr>
          <a:xfrm>
            <a:off x="2255520" y="3573780"/>
            <a:ext cx="7261860" cy="2331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600" dirty="0"/>
              <a:t>Technical / </a:t>
            </a:r>
            <a:r>
              <a:rPr lang="de-CH" sz="3600" dirty="0" err="1"/>
              <a:t>Programming</a:t>
            </a:r>
            <a:r>
              <a:rPr lang="de-CH" sz="3600" dirty="0"/>
              <a:t> / Tools</a:t>
            </a:r>
            <a:endParaRPr lang="LID4096" sz="36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B5D5D6E-1A50-463B-B9C4-DB5382E67162}"/>
              </a:ext>
            </a:extLst>
          </p:cNvPr>
          <p:cNvSpPr/>
          <p:nvPr/>
        </p:nvSpPr>
        <p:spPr>
          <a:xfrm>
            <a:off x="5737860" y="2766060"/>
            <a:ext cx="716280" cy="80772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4C91-3378-463F-BCEC-1D00AC47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611945"/>
            <a:ext cx="10705407" cy="5282178"/>
          </a:xfrm>
        </p:spPr>
        <p:txBody>
          <a:bodyPr anchor="ctr">
            <a:normAutofit fontScale="92500" lnSpcReduction="20000"/>
          </a:bodyPr>
          <a:lstStyle/>
          <a:p>
            <a:r>
              <a:rPr lang="de-CH" dirty="0"/>
              <a:t>Every </a:t>
            </a:r>
            <a:r>
              <a:rPr lang="de-CH" b="1" dirty="0"/>
              <a:t>Tuesday 17:15-20:00 </a:t>
            </a:r>
            <a:r>
              <a:rPr lang="de-CH" dirty="0"/>
              <a:t>– </a:t>
            </a:r>
            <a:r>
              <a:rPr lang="de-CH" dirty="0" err="1"/>
              <a:t>Please</a:t>
            </a:r>
            <a:r>
              <a:rPr lang="de-CH" dirty="0"/>
              <a:t> </a:t>
            </a:r>
            <a:r>
              <a:rPr lang="de-CH" dirty="0" err="1"/>
              <a:t>arrive</a:t>
            </a:r>
            <a:r>
              <a:rPr lang="de-CH" dirty="0"/>
              <a:t> at </a:t>
            </a:r>
            <a:r>
              <a:rPr lang="de-CH" b="1" dirty="0"/>
              <a:t>17:00</a:t>
            </a:r>
            <a:r>
              <a:rPr lang="de-CH" dirty="0"/>
              <a:t> so that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on time</a:t>
            </a:r>
          </a:p>
          <a:p>
            <a:r>
              <a:rPr lang="de-CH" dirty="0" err="1"/>
              <a:t>Exact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: </a:t>
            </a:r>
          </a:p>
          <a:p>
            <a:pPr marL="0" indent="0">
              <a:buNone/>
            </a:pPr>
            <a:r>
              <a:rPr lang="en-GB" dirty="0"/>
              <a:t>23.10 – Preparation course: Python and numpy with Linear Algebra</a:t>
            </a:r>
            <a:br>
              <a:rPr lang="en-GB" dirty="0"/>
            </a:br>
            <a:r>
              <a:rPr lang="en-GB" dirty="0"/>
              <a:t>30.10 - Preparation course: Data Analysis &amp; Calculus</a:t>
            </a:r>
            <a:br>
              <a:rPr lang="en-GB" dirty="0"/>
            </a:br>
            <a:r>
              <a:rPr lang="en-GB" dirty="0"/>
              <a:t>6.11</a:t>
            </a:r>
            <a:br>
              <a:rPr lang="en-GB" dirty="0"/>
            </a:br>
            <a:r>
              <a:rPr lang="en-GB" dirty="0"/>
              <a:t>13.11</a:t>
            </a:r>
            <a:br>
              <a:rPr lang="en-GB" dirty="0"/>
            </a:br>
            <a:r>
              <a:rPr lang="en-GB" dirty="0"/>
              <a:t>20.11</a:t>
            </a:r>
            <a:br>
              <a:rPr lang="en-GB" dirty="0"/>
            </a:br>
            <a:r>
              <a:rPr lang="en-GB" dirty="0"/>
              <a:t>27.11</a:t>
            </a:r>
            <a:br>
              <a:rPr lang="en-GB" dirty="0"/>
            </a:br>
            <a:r>
              <a:rPr lang="en-GB" dirty="0"/>
              <a:t>4.12</a:t>
            </a:r>
            <a:br>
              <a:rPr lang="en-GB" dirty="0"/>
            </a:br>
            <a:r>
              <a:rPr lang="en-GB" dirty="0"/>
              <a:t>11.12</a:t>
            </a:r>
            <a:br>
              <a:rPr lang="en-GB" dirty="0"/>
            </a:br>
            <a:r>
              <a:rPr lang="en-GB" dirty="0"/>
              <a:t>Christmas Pause</a:t>
            </a:r>
            <a:br>
              <a:rPr lang="en-GB" dirty="0"/>
            </a:br>
            <a:r>
              <a:rPr lang="en-GB" dirty="0"/>
              <a:t>15.1</a:t>
            </a:r>
            <a:br>
              <a:rPr lang="en-GB" dirty="0"/>
            </a:br>
            <a:r>
              <a:rPr lang="en-GB" dirty="0"/>
              <a:t>22.1 (End Project)</a:t>
            </a:r>
            <a:br>
              <a:rPr lang="en-GB" dirty="0"/>
            </a:br>
            <a:r>
              <a:rPr lang="en-GB" dirty="0"/>
              <a:t>29.1 (End Project)</a:t>
            </a:r>
            <a:br>
              <a:rPr lang="en-GB" dirty="0"/>
            </a:br>
            <a:r>
              <a:rPr lang="en-GB" dirty="0"/>
              <a:t>5.2 (End Project)</a:t>
            </a:r>
            <a:endParaRPr lang="en-CH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B64F48-181F-49AD-96F1-D1F0E2EA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756C5D32-68DA-4705-8150-AEF2730C4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8435" y="3052157"/>
            <a:ext cx="2191789" cy="2191789"/>
          </a:xfrm>
          <a:prstGeom prst="rect">
            <a:avLst/>
          </a:prstGeom>
        </p:spPr>
      </p:pic>
      <p:pic>
        <p:nvPicPr>
          <p:cNvPr id="10" name="Picture 2" descr="Image result for zhaw ias logo burkhard">
            <a:extLst>
              <a:ext uri="{FF2B5EF4-FFF2-40B4-BE49-F238E27FC236}">
                <a16:creationId xmlns:a16="http://schemas.microsoft.com/office/drawing/2014/main" id="{734323F6-90E9-475E-A4D3-19D5BF26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5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42F6-B361-4F13-BA36-8401FA7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266" y="412865"/>
            <a:ext cx="4679138" cy="2108663"/>
          </a:xfrm>
        </p:spPr>
        <p:txBody>
          <a:bodyPr anchor="b">
            <a:normAutofit/>
          </a:bodyPr>
          <a:lstStyle/>
          <a:p>
            <a:r>
              <a:rPr lang="de-CH" sz="6600" dirty="0"/>
              <a:t>Location / </a:t>
            </a:r>
            <a:r>
              <a:rPr lang="de-CH" sz="6600" dirty="0" err="1"/>
              <a:t>Venue</a:t>
            </a:r>
            <a:r>
              <a:rPr lang="de-CH" sz="6600" dirty="0"/>
              <a:t>	</a:t>
            </a:r>
            <a:endParaRPr lang="en-CH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E8F5-A188-463F-9ED2-B3281F2B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266" y="3136900"/>
            <a:ext cx="4679138" cy="3077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3200" dirty="0" err="1"/>
              <a:t>We</a:t>
            </a:r>
            <a:r>
              <a:rPr lang="de-CH" sz="3200" dirty="0"/>
              <a:t> </a:t>
            </a:r>
            <a:r>
              <a:rPr lang="de-CH" sz="3200" dirty="0" err="1"/>
              <a:t>meet</a:t>
            </a:r>
            <a:r>
              <a:rPr lang="de-CH" sz="3200" dirty="0"/>
              <a:t> </a:t>
            </a:r>
            <a:r>
              <a:rPr lang="de-CH" sz="3200" dirty="0" err="1"/>
              <a:t>every</a:t>
            </a:r>
            <a:r>
              <a:rPr lang="de-CH" sz="3200" dirty="0"/>
              <a:t> Tuesday </a:t>
            </a:r>
            <a:r>
              <a:rPr lang="de-CH" sz="3200" dirty="0" err="1"/>
              <a:t>here</a:t>
            </a:r>
            <a:endParaRPr lang="de-CH" sz="3200" dirty="0"/>
          </a:p>
          <a:p>
            <a:pPr marL="0" indent="0">
              <a:buNone/>
            </a:pPr>
            <a:r>
              <a:rPr lang="de-DE" sz="3200" b="1" dirty="0"/>
              <a:t>ZHAW Zürcher Hochschule für Angewandte Wissenschaften</a:t>
            </a:r>
            <a:br>
              <a:rPr lang="de-DE" sz="3200" b="1" dirty="0"/>
            </a:br>
            <a:r>
              <a:rPr lang="de-DE" sz="3200" b="1" dirty="0" err="1"/>
              <a:t>Lagerstrasse</a:t>
            </a:r>
            <a:r>
              <a:rPr lang="de-DE" sz="3200" b="1" dirty="0"/>
              <a:t> 41</a:t>
            </a:r>
            <a:br>
              <a:rPr lang="de-DE" sz="3200" b="1" dirty="0"/>
            </a:br>
            <a:r>
              <a:rPr lang="de-DE" sz="3200" b="1" dirty="0"/>
              <a:t>8021 Zürich</a:t>
            </a:r>
            <a:r>
              <a:rPr lang="de-CH" sz="3200" b="1" dirty="0"/>
              <a:t> </a:t>
            </a:r>
          </a:p>
          <a:p>
            <a:pPr marL="0" indent="0">
              <a:buNone/>
            </a:pPr>
            <a:r>
              <a:rPr lang="de-CH" sz="3200" b="1" dirty="0"/>
              <a:t>Room: room ZL 03.09</a:t>
            </a:r>
            <a:endParaRPr lang="en-CH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BC05-E43C-45A3-8C58-4A5098E5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2880477"/>
            <a:ext cx="6012068" cy="3291606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1A3E49-E270-4C2F-97C6-E4E7C0ED8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34DA0C7D-08D0-42F6-9FE5-6A1FB09EF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825" y="236913"/>
            <a:ext cx="2460568" cy="2460568"/>
          </a:xfrm>
          <a:prstGeom prst="rect">
            <a:avLst/>
          </a:prstGeom>
        </p:spPr>
      </p:pic>
      <p:pic>
        <p:nvPicPr>
          <p:cNvPr id="8" name="Picture 2" descr="Image result for zhaw ias logo burkhard">
            <a:extLst>
              <a:ext uri="{FF2B5EF4-FFF2-40B4-BE49-F238E27FC236}">
                <a16:creationId xmlns:a16="http://schemas.microsoft.com/office/drawing/2014/main" id="{486F9FB1-AA86-4AFC-B52D-1EE963511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5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BE5-65B7-4280-B629-673C469B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5" y="2227811"/>
            <a:ext cx="10441745" cy="3666312"/>
          </a:xfrm>
        </p:spPr>
        <p:txBody>
          <a:bodyPr anchor="ctr">
            <a:normAutofit/>
          </a:bodyPr>
          <a:lstStyle/>
          <a:p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to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anytime</a:t>
            </a:r>
            <a:r>
              <a:rPr lang="de-CH" dirty="0"/>
              <a:t> at </a:t>
            </a:r>
            <a:r>
              <a:rPr lang="de-CH" dirty="0">
                <a:hlinkClick r:id="rId2"/>
              </a:rPr>
              <a:t>umberto.michelucci@gmail.com</a:t>
            </a:r>
            <a:r>
              <a:rPr lang="de-CH" dirty="0"/>
              <a:t> with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of </a:t>
            </a:r>
            <a:r>
              <a:rPr lang="de-CH" dirty="0" err="1"/>
              <a:t>questions</a:t>
            </a:r>
            <a:r>
              <a:rPr lang="de-CH" dirty="0"/>
              <a:t>. I will </a:t>
            </a:r>
            <a:r>
              <a:rPr lang="de-CH" dirty="0" err="1"/>
              <a:t>answer</a:t>
            </a:r>
            <a:r>
              <a:rPr lang="de-CH" dirty="0"/>
              <a:t> each and </a:t>
            </a:r>
            <a:r>
              <a:rPr lang="de-CH" dirty="0" err="1"/>
              <a:t>every</a:t>
            </a:r>
            <a:r>
              <a:rPr lang="de-CH" dirty="0"/>
              <a:t> email I will </a:t>
            </a:r>
            <a:r>
              <a:rPr lang="de-CH" dirty="0" err="1"/>
              <a:t>receive</a:t>
            </a:r>
            <a:r>
              <a:rPr lang="de-CH" dirty="0"/>
              <a:t>.</a:t>
            </a:r>
          </a:p>
          <a:p>
            <a:r>
              <a:rPr lang="de-CH" dirty="0"/>
              <a:t>If is really urgent you </a:t>
            </a:r>
            <a:r>
              <a:rPr lang="de-CH" dirty="0" err="1"/>
              <a:t>can</a:t>
            </a:r>
            <a:r>
              <a:rPr lang="de-CH" dirty="0"/>
              <a:t> get in </a:t>
            </a:r>
            <a:r>
              <a:rPr lang="de-CH" dirty="0" err="1"/>
              <a:t>touch</a:t>
            </a:r>
            <a:r>
              <a:rPr lang="de-CH" dirty="0"/>
              <a:t> with </a:t>
            </a:r>
            <a:r>
              <a:rPr lang="de-CH" dirty="0" err="1"/>
              <a:t>me</a:t>
            </a:r>
            <a:r>
              <a:rPr lang="de-CH" dirty="0"/>
              <a:t> by </a:t>
            </a:r>
            <a:r>
              <a:rPr lang="de-CH" dirty="0" err="1"/>
              <a:t>phone</a:t>
            </a:r>
            <a:r>
              <a:rPr lang="de-CH" dirty="0"/>
              <a:t>: </a:t>
            </a:r>
            <a:r>
              <a:rPr lang="de-CH" b="1" dirty="0"/>
              <a:t>079 396 7406</a:t>
            </a:r>
            <a:r>
              <a:rPr lang="de-CH" dirty="0"/>
              <a:t>. You </a:t>
            </a:r>
            <a:r>
              <a:rPr lang="de-CH" dirty="0" err="1"/>
              <a:t>can</a:t>
            </a:r>
            <a:r>
              <a:rPr lang="de-CH" dirty="0"/>
              <a:t> find </a:t>
            </a:r>
            <a:r>
              <a:rPr lang="de-CH" dirty="0" err="1"/>
              <a:t>me</a:t>
            </a:r>
            <a:r>
              <a:rPr lang="de-CH" dirty="0"/>
              <a:t> also on </a:t>
            </a:r>
            <a:r>
              <a:rPr lang="de-CH" i="1" dirty="0" err="1"/>
              <a:t>whatsapp</a:t>
            </a:r>
            <a:r>
              <a:rPr lang="de-CH" dirty="0"/>
              <a:t>.</a:t>
            </a:r>
            <a:endParaRPr lang="en-CH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133729-97D7-462A-B917-AFB2F41F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77" y="75851"/>
            <a:ext cx="1231599" cy="224700"/>
          </a:xfrm>
          <a:prstGeom prst="rect">
            <a:avLst/>
          </a:prstGeom>
        </p:spPr>
      </p:pic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6BC86BF9-FE55-452F-A9A6-9C8459714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055" y="631134"/>
            <a:ext cx="1922151" cy="1922151"/>
          </a:xfrm>
          <a:prstGeom prst="rect">
            <a:avLst/>
          </a:prstGeom>
        </p:spPr>
      </p:pic>
      <p:pic>
        <p:nvPicPr>
          <p:cNvPr id="11" name="Picture 2" descr="Image result for zhaw ias logo burkhard">
            <a:extLst>
              <a:ext uri="{FF2B5EF4-FFF2-40B4-BE49-F238E27FC236}">
                <a16:creationId xmlns:a16="http://schemas.microsoft.com/office/drawing/2014/main" id="{B4A93A8E-CA25-4530-8396-7DD564A1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77" y="368326"/>
            <a:ext cx="1127067" cy="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7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Theme</vt:lpstr>
      <vt:lpstr>Neural Networks and Deep Learning for Life Sciences and Health Applications</vt:lpstr>
      <vt:lpstr>Let’s start</vt:lpstr>
      <vt:lpstr>PowerPoint Presentation</vt:lpstr>
      <vt:lpstr>Who are you and what are your expectations</vt:lpstr>
      <vt:lpstr>Day Structure</vt:lpstr>
      <vt:lpstr>PowerPoint Presentation</vt:lpstr>
      <vt:lpstr>PowerPoint Presentation</vt:lpstr>
      <vt:lpstr>Location / Venue </vt:lpstr>
      <vt:lpstr>PowerPoint Presentation</vt:lpstr>
      <vt:lpstr>PowerPoint Presentation</vt:lpstr>
      <vt:lpstr>PowerPoint Presentation</vt:lpstr>
      <vt:lpstr>PowerPoint Presentation</vt:lpstr>
      <vt:lpstr>How to setup your environment</vt:lpstr>
      <vt:lpstr>How to send me errors and requests</vt:lpstr>
      <vt:lpstr>How to create an issue in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34</cp:revision>
  <dcterms:created xsi:type="dcterms:W3CDTF">2018-10-22T19:37:12Z</dcterms:created>
  <dcterms:modified xsi:type="dcterms:W3CDTF">2018-10-22T20:11:25Z</dcterms:modified>
</cp:coreProperties>
</file>