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9FD0-D0D2-4F7C-925B-5B87E4C1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DA841-B337-48BB-9282-6563859E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0892-AF32-4E4F-9AF5-4A77CBD2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DF7-1EE5-4AB3-B7CC-FAD1CF26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1647-22CB-458B-9101-D44C3995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685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38D-94F8-4182-B930-F20296C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7B1D9-6871-41BF-8313-009AB4F7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A073-F8CB-49C5-BB63-512A1920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6F86-CE5E-495A-89DE-CC99074A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7A4D-170E-4C3F-994E-31427D63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7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BB36-9467-4C4A-A1E3-8A54E5381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40FA-66EC-48E4-A7AF-CC4DA96D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1D7E-9C12-47E1-A237-B1F39C1C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5B51-F3B0-48E8-A657-3854D3A0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A639-1B95-4108-87CA-8D7F385D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12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AE56-E288-4FA0-B1A7-300D6802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5F06-6EE2-41B4-BD92-B6DA9BEC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9DBF-286F-46BC-8D2B-14A392C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016-03C0-4D03-BCD7-2EBDE36E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9BB0-5633-4BEB-842F-7F9A1AD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648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594-197C-4E54-BB23-63A3EE46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6FE5-C823-4F64-A55E-C2C4ED04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DA4C-3B40-427E-934C-593E9180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EB84-A5FF-47DD-A2D0-9BEDDB8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D847-B47E-4052-9831-6A4E7284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369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37E7-F4C5-405A-8750-560E887E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022F-5C9A-42CB-9321-CFC555FB2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D3448-CD29-463D-B28B-BD406579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4D93-F71F-4B5D-8470-C918F37F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E4D36-9478-427E-AC6A-0670D36C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97CA1-BF73-445E-BC88-9CCEC41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9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655-7E25-4F03-82E8-B1FE3A0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E764-C28A-46EA-BBDF-43B06E63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E87A1-EE7F-4F01-B87C-05140791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1CAF-E0BA-4EF5-B127-98E76BCF8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0B77A-4BC0-4ED6-8B8F-B63C2AD4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2E74E-23DA-4439-A16C-FEA66061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715BE-3130-4F3F-9FD9-0CC52F4C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BF38D-279C-4863-B0B3-BE074D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380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5A6D-AE59-4E12-A738-8597810D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28116-93B2-44DE-A672-573E40D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DDBD4-27FC-4378-9B43-5725838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AE65A-6A90-4664-A885-529B599C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656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C8E34-4811-43D3-825E-9C11CA72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E36A-B8A5-445E-BF0A-427783FC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0915-365E-48CE-96A9-0DC2F16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77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0D40-D341-4FD0-8D27-ADD9418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101C-E079-4094-940B-5EA821D0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38091-A87E-41AC-A6DB-18A581A24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A34A-6465-4270-975D-630D822F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0AB8-EB3F-4F3D-9109-8D9DFC1C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D8D5-3A5A-43F1-91C2-54324F13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703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18E1-D048-4EA5-B7D0-148CD634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6FEA2-A2FA-4D1C-83C9-1A04E9644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B434F-64BB-4D5C-A266-784AFADC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18025-F07E-415A-98E4-D96AB353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89374-5F7F-4983-96BB-F81A1223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3080-B146-48EA-818C-387C1EFC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9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707E6-04BB-481B-8FEF-ADC8FEF1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464B-ACD1-49CB-9E3A-0ADDCBF7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9963-16DF-4448-8FB6-73DDCD5D6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FF04-4A75-4201-A41C-0AA1E22CE8EE}" type="datetimeFigureOut">
              <a:rPr lang="LID4096" smtClean="0"/>
              <a:t>10/22/2018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D726-AE83-4C32-B257-5FB062E90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66D5-D457-4A45-A196-B571A346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28A7-6F01-49F5-9B4A-794BC8310AF0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0402F-C024-4CC8-AE39-B3A78D756C46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2C7CC-C6D1-410B-9C7C-B9C97ABE4CA4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55964-A2A0-45BA-BEC5-9936562CC4B4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C18475-4365-4F46-BEE0-05EF8F052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1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B6AD4-B6A7-413F-9D7A-B844C4F8FDD9}"/>
              </a:ext>
            </a:extLst>
          </p:cNvPr>
          <p:cNvSpPr txBox="1"/>
          <p:nvPr/>
        </p:nvSpPr>
        <p:spPr>
          <a:xfrm>
            <a:off x="748145" y="5868785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291296-17DA-493F-8CCF-6CFC3AB3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9" name="Picture 2" descr="Image result for zhaw ias logo burkhard">
            <a:extLst>
              <a:ext uri="{FF2B5EF4-FFF2-40B4-BE49-F238E27FC236}">
                <a16:creationId xmlns:a16="http://schemas.microsoft.com/office/drawing/2014/main" id="{F4B7FCCB-B209-4BE0-A911-B60EC7EA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5</a:t>
            </a:r>
            <a:br>
              <a:rPr lang="en-GB" sz="7200" b="1" dirty="0"/>
            </a:br>
            <a:r>
              <a:rPr lang="en-GB" sz="4400" b="1" dirty="0"/>
              <a:t>Fully connected networks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D8D42-BA29-4B4C-87F2-632E0DF27E90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E87149-42C3-4227-AE26-66C1DCF9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468E8FEE-F863-4823-BB78-B5F43E433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6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220"/>
            <a:ext cx="10515600" cy="4416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Matrix </a:t>
            </a:r>
            <a:r>
              <a:rPr lang="de-CH" sz="4000" dirty="0" err="1"/>
              <a:t>notation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Hyperparameters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Softmax</a:t>
            </a:r>
            <a:r>
              <a:rPr lang="de-CH" sz="4000" dirty="0"/>
              <a:t> function for </a:t>
            </a:r>
            <a:r>
              <a:rPr lang="de-CH" sz="4000" dirty="0" err="1"/>
              <a:t>multiclass</a:t>
            </a:r>
            <a:r>
              <a:rPr lang="de-CH" sz="4000" dirty="0"/>
              <a:t> </a:t>
            </a:r>
            <a:r>
              <a:rPr lang="de-CH" sz="4000" dirty="0" err="1"/>
              <a:t>classification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Overfitting and </a:t>
            </a:r>
            <a:r>
              <a:rPr lang="de-CH" sz="4000" dirty="0" err="1"/>
              <a:t>basic</a:t>
            </a:r>
            <a:r>
              <a:rPr lang="de-CH" sz="4000" dirty="0"/>
              <a:t> </a:t>
            </a:r>
            <a:r>
              <a:rPr lang="de-CH" sz="4000" dirty="0" err="1"/>
              <a:t>error</a:t>
            </a:r>
            <a:r>
              <a:rPr lang="de-CH" sz="4000" dirty="0"/>
              <a:t> </a:t>
            </a:r>
            <a:r>
              <a:rPr lang="de-CH" sz="4000" dirty="0" err="1"/>
              <a:t>analysis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One-</a:t>
            </a:r>
            <a:r>
              <a:rPr lang="de-CH" sz="4000" dirty="0" err="1"/>
              <a:t>hot</a:t>
            </a:r>
            <a:r>
              <a:rPr lang="de-CH" sz="4000" dirty="0"/>
              <a:t> </a:t>
            </a:r>
            <a:r>
              <a:rPr lang="de-CH" sz="4000" dirty="0" err="1"/>
              <a:t>encoding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Gradient Descent </a:t>
            </a:r>
            <a:r>
              <a:rPr lang="de-CH" sz="4000" dirty="0" err="1"/>
              <a:t>Variations</a:t>
            </a:r>
            <a:endParaRPr lang="de-CH" sz="4000" dirty="0"/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B89F9-9F7F-4F69-BFF9-AE55DD89FCC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AABF11-B809-468C-BD5F-E194D2EE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EE79AFEE-E439-468D-8D5E-E19F6A9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6</a:t>
            </a:r>
            <a:br>
              <a:rPr lang="en-GB" sz="7200" b="1" dirty="0"/>
            </a:br>
            <a:r>
              <a:rPr lang="en-GB" sz="4400" b="1" dirty="0"/>
              <a:t>Network Training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83ED2-9BAF-45B0-A1AC-046C911F70BC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F77EFA-D343-47A8-B528-03AF70924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2A7EB747-EC29-467F-A15F-C46EA257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8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691640"/>
            <a:ext cx="10462260" cy="4485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Dynamic Learning Rate Decay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</a:t>
            </a:r>
            <a:r>
              <a:rPr lang="de-CH" sz="5400" dirty="0" err="1"/>
              <a:t>Exponentially</a:t>
            </a:r>
            <a:r>
              <a:rPr lang="de-CH" sz="5400" dirty="0"/>
              <a:t> </a:t>
            </a:r>
            <a:r>
              <a:rPr lang="de-CH" sz="5400" dirty="0" err="1"/>
              <a:t>weighted</a:t>
            </a:r>
            <a:r>
              <a:rPr lang="de-CH" sz="5400" dirty="0"/>
              <a:t> Averages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Different Optimizers </a:t>
            </a:r>
          </a:p>
          <a:p>
            <a:pPr marL="0" indent="0">
              <a:buNone/>
            </a:pPr>
            <a:endParaRPr lang="en-CH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C0356-AADB-45D5-8724-982795F45FDE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4A5FCE-E22E-44FE-B4DC-9027BF6C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DB077509-F4D5-4A6A-B69A-8C514F56C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7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7</a:t>
            </a:r>
            <a:br>
              <a:rPr lang="en-GB" sz="7200" b="1" dirty="0"/>
            </a:br>
            <a:r>
              <a:rPr lang="en-GB" sz="7200" b="1" dirty="0"/>
              <a:t>Regularisation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E74C-D505-443E-83D6-49F71D10E7D6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60983F-1AC7-453D-A7B6-93B4E0B2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D64A7523-A331-4534-A92D-136A8542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3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691640"/>
            <a:ext cx="10485120" cy="4485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What is </a:t>
            </a:r>
            <a:r>
              <a:rPr lang="de-CH" sz="4400" dirty="0" err="1"/>
              <a:t>regularisation</a:t>
            </a:r>
            <a:endParaRPr lang="de-CH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L1 and L2 </a:t>
            </a:r>
            <a:r>
              <a:rPr lang="de-CH" sz="4400" dirty="0" err="1"/>
              <a:t>Regularisation</a:t>
            </a:r>
            <a:endParaRPr lang="de-CH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Dropout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Early </a:t>
            </a:r>
            <a:r>
              <a:rPr lang="de-CH" sz="4400" dirty="0" err="1"/>
              <a:t>stopping</a:t>
            </a:r>
            <a:endParaRPr lang="de-CH" sz="4400" dirty="0"/>
          </a:p>
          <a:p>
            <a:pPr marL="0" indent="0">
              <a:buNone/>
            </a:pPr>
            <a:endParaRPr lang="de-CH" sz="4400" dirty="0"/>
          </a:p>
          <a:p>
            <a:pPr marL="0" indent="0">
              <a:buNone/>
            </a:pPr>
            <a:endParaRPr lang="en-CH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00D32-F1F8-420F-B676-203673F7A812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E81D7F-5F3F-4DA8-BBFA-1B81038F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0AE42F97-0AA2-454C-A337-94663DEB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9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8</a:t>
            </a:r>
            <a:br>
              <a:rPr lang="en-GB" sz="7200" b="1" dirty="0"/>
            </a:br>
            <a:r>
              <a:rPr lang="en-GB" sz="4400" b="1" dirty="0"/>
              <a:t>Metric Analysis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7470A-2CFD-4130-B39D-55049F6FD52C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57DE5A-7DAF-4D15-ACD9-3C6233753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7BFE0920-B1CB-438C-A2E4-6A60BCB4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2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Human Level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Training </a:t>
            </a:r>
            <a:r>
              <a:rPr lang="de-CH" sz="4000" dirty="0" err="1"/>
              <a:t>set</a:t>
            </a:r>
            <a:r>
              <a:rPr lang="de-CH" sz="4000" dirty="0"/>
              <a:t> </a:t>
            </a:r>
            <a:r>
              <a:rPr lang="de-CH" sz="4000" dirty="0" err="1"/>
              <a:t>overfitting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Dev</a:t>
            </a:r>
            <a:r>
              <a:rPr lang="de-CH" sz="4000" dirty="0"/>
              <a:t> </a:t>
            </a:r>
            <a:r>
              <a:rPr lang="de-CH" sz="4000" dirty="0" err="1"/>
              <a:t>set</a:t>
            </a:r>
            <a:r>
              <a:rPr lang="de-CH" sz="4000" dirty="0"/>
              <a:t> </a:t>
            </a:r>
            <a:r>
              <a:rPr lang="de-CH" sz="4000" dirty="0" err="1"/>
              <a:t>overfitting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Unbalanced</a:t>
            </a:r>
            <a:r>
              <a:rPr lang="de-CH" sz="4000" dirty="0"/>
              <a:t> Class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Precision, Recall and F1 </a:t>
            </a:r>
            <a:r>
              <a:rPr lang="de-CH" sz="4000" dirty="0" err="1"/>
              <a:t>metrics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k-fold </a:t>
            </a:r>
            <a:r>
              <a:rPr lang="de-CH" sz="4000" dirty="0" err="1"/>
              <a:t>cross</a:t>
            </a:r>
            <a:r>
              <a:rPr lang="de-CH" sz="4000" dirty="0"/>
              <a:t> </a:t>
            </a:r>
            <a:r>
              <a:rPr lang="de-CH" sz="4000" dirty="0" err="1"/>
              <a:t>validation</a:t>
            </a:r>
            <a:endParaRPr lang="de-CH" sz="4000" dirty="0"/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F457-8086-4561-A372-24EADCC61705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F84D0F-00C6-4F3D-AB66-3AAEF4BC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57E42739-71BB-4F3D-BC37-08BA6966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56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9</a:t>
            </a:r>
            <a:br>
              <a:rPr lang="en-GB" sz="7200" b="1" dirty="0"/>
            </a:br>
            <a:r>
              <a:rPr lang="en-GB" sz="4400" b="1" dirty="0"/>
              <a:t>Hyperparameter Tuning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A011-C688-432E-941D-5C10CF25D9FE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967778-8E2B-4B62-91D2-677F2AEAD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95E02B90-FF89-4706-B2E8-14FDD5AB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4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Black-box optimisation </a:t>
            </a:r>
            <a:r>
              <a:rPr lang="de-CH" sz="4800" dirty="0" err="1"/>
              <a:t>problems</a:t>
            </a:r>
            <a:endParaRPr lang="de-CH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Grid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Random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Bayesian Optimisation</a:t>
            </a:r>
          </a:p>
          <a:p>
            <a:pPr marL="0" indent="0">
              <a:buNone/>
            </a:pPr>
            <a:endParaRPr lang="en-CH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CDAC2-6F07-4042-951E-9DEC8B0996CF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419359-C8E8-459F-BFC9-C3BACC73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A2108E60-9843-4513-B53A-47514E7C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1</a:t>
            </a:r>
            <a:br>
              <a:rPr lang="en-GB" sz="7200" b="1" dirty="0"/>
            </a:br>
            <a:r>
              <a:rPr lang="en-GB" sz="4400" b="1" dirty="0"/>
              <a:t>Introduction to linear algebra and numpy/Python/matplotlib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52F-F0BA-47DC-A92B-6DE89780DA9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74619A-64B0-42FB-A551-F4B9F58B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6" name="Picture 2" descr="Image result for zhaw ias logo burkhard">
            <a:extLst>
              <a:ext uri="{FF2B5EF4-FFF2-40B4-BE49-F238E27FC236}">
                <a16:creationId xmlns:a16="http://schemas.microsoft.com/office/drawing/2014/main" id="{EF17535A-6BE8-4934-9204-500C8F1B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matrices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Main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Main </a:t>
            </a:r>
            <a:r>
              <a:rPr lang="de-CH" dirty="0" err="1"/>
              <a:t>vector</a:t>
            </a:r>
            <a:r>
              <a:rPr lang="de-CH" dirty="0"/>
              <a:t> and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Main </a:t>
            </a:r>
            <a:r>
              <a:rPr lang="de-CH" dirty="0" err="1"/>
              <a:t>vector</a:t>
            </a:r>
            <a:r>
              <a:rPr lang="de-CH" dirty="0"/>
              <a:t> and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Difference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Basic </a:t>
            </a:r>
            <a:r>
              <a:rPr lang="de-CH" dirty="0" err="1"/>
              <a:t>plotting</a:t>
            </a:r>
            <a:r>
              <a:rPr lang="de-CH" dirty="0"/>
              <a:t> </a:t>
            </a:r>
            <a:r>
              <a:rPr lang="de-CH" dirty="0" err="1"/>
              <a:t>functionalities</a:t>
            </a:r>
            <a:r>
              <a:rPr lang="de-CH" dirty="0"/>
              <a:t> in matplotlib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4BE7-6ED4-4B70-8ADB-8E29855055F5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1BE5B5-64B2-4592-B6A9-2A0AD8E3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6" name="Picture 2" descr="Image result for zhaw ias logo burkhard">
            <a:extLst>
              <a:ext uri="{FF2B5EF4-FFF2-40B4-BE49-F238E27FC236}">
                <a16:creationId xmlns:a16="http://schemas.microsoft.com/office/drawing/2014/main" id="{61B1B7BB-FD25-4FCD-98FB-E295E230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2</a:t>
            </a:r>
            <a:br>
              <a:rPr lang="en-GB" sz="7200" b="1" dirty="0"/>
            </a:br>
            <a:r>
              <a:rPr lang="en-GB" sz="4400" b="1" dirty="0"/>
              <a:t>Data Visualisation/Analysis &amp; Calculus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FCB6-83EC-4208-8750-14CA2722B52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7224AD-F1EF-4E20-96A1-4132ABCAA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AA553C0D-FAAF-4C1B-9065-2EB4FCEA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Basics and </a:t>
            </a:r>
            <a:r>
              <a:rPr lang="de-CH" dirty="0" err="1"/>
              <a:t>importance</a:t>
            </a:r>
            <a:r>
              <a:rPr lang="de-CH" dirty="0"/>
              <a:t> of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visualisation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how </a:t>
            </a:r>
            <a:r>
              <a:rPr lang="de-CH" dirty="0" err="1"/>
              <a:t>analysing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in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what a derivative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how </a:t>
            </a:r>
            <a:r>
              <a:rPr lang="de-CH" dirty="0" err="1"/>
              <a:t>gradient</a:t>
            </a:r>
            <a:r>
              <a:rPr lang="de-CH" dirty="0"/>
              <a:t> </a:t>
            </a:r>
            <a:r>
              <a:rPr lang="de-CH" dirty="0" err="1"/>
              <a:t>descent</a:t>
            </a:r>
            <a:r>
              <a:rPr lang="de-CH" dirty="0"/>
              <a:t> is </a:t>
            </a:r>
            <a:r>
              <a:rPr lang="de-CH" dirty="0" err="1"/>
              <a:t>working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numerically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derivative of a function in Python 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FCA2-B0BC-4323-8E2A-EDF8E0A179C8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8A1807-30E2-4D61-B79F-AA1313DB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6" name="Picture 2" descr="Image result for zhaw ias logo burkhard">
            <a:extLst>
              <a:ext uri="{FF2B5EF4-FFF2-40B4-BE49-F238E27FC236}">
                <a16:creationId xmlns:a16="http://schemas.microsoft.com/office/drawing/2014/main" id="{E54425C4-063B-4E0E-A165-2FB6AD07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3</a:t>
            </a:r>
            <a:br>
              <a:rPr lang="en-GB" sz="7200" b="1" dirty="0"/>
            </a:br>
            <a:r>
              <a:rPr lang="en-GB" sz="4400" b="1" dirty="0"/>
              <a:t>Computational Graph and introduction to tensorflow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37ED3-886F-4A7F-ABF9-58B5A331B0D6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6C5876-8055-4F91-9574-ADCF1308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6" name="Picture 2" descr="Image result for zhaw ias logo burkhard">
            <a:extLst>
              <a:ext uri="{FF2B5EF4-FFF2-40B4-BE49-F238E27FC236}">
                <a16:creationId xmlns:a16="http://schemas.microsoft.com/office/drawing/2014/main" id="{3FAB369B-75BB-4A71-BC01-087153786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M</a:t>
            </a:r>
            <a:r>
              <a:rPr lang="en-GB" dirty="0" err="1"/>
              <a:t>ain</a:t>
            </a:r>
            <a:r>
              <a:rPr lang="en-GB" dirty="0"/>
              <a:t> components of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Computational graph from a formula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Difference between building and evaluating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Basic datatypes in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Building and evaluating </a:t>
            </a:r>
            <a:r>
              <a:rPr lang="en-GB"/>
              <a:t>computational graphs in TF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</a:t>
            </a:r>
            <a:r>
              <a:rPr lang="en-GB" b="1" dirty="0"/>
              <a:t>mplementation </a:t>
            </a:r>
            <a:r>
              <a:rPr lang="en-GB" dirty="0"/>
              <a:t>of an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b="1" dirty="0"/>
              <a:t>Evaluation </a:t>
            </a:r>
            <a:r>
              <a:rPr lang="en-GB" dirty="0"/>
              <a:t>of an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34AF-2327-4914-A605-639EED49525F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4E4525-9B22-40D0-BB07-FBDD596E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6" name="Picture 2" descr="Image result for zhaw ias logo burkhard">
            <a:extLst>
              <a:ext uri="{FF2B5EF4-FFF2-40B4-BE49-F238E27FC236}">
                <a16:creationId xmlns:a16="http://schemas.microsoft.com/office/drawing/2014/main" id="{452A0114-B22D-43D8-8D8D-BBF76304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76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4</a:t>
            </a:r>
            <a:br>
              <a:rPr lang="en-GB" sz="7200" b="1" dirty="0"/>
            </a:br>
            <a:r>
              <a:rPr lang="en-GB" sz="4400" b="1" dirty="0"/>
              <a:t>One single neuron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AA24-3D92-4CB9-AF97-4E901EB8FD14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1EE2AE-700B-4CB4-8F20-EF42E2FA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F1A86AD4-0907-489E-9D24-35C5BB7A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657350"/>
            <a:ext cx="10462260" cy="4519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Computational </a:t>
            </a:r>
            <a:r>
              <a:rPr lang="de-CH" sz="4000" dirty="0" err="1"/>
              <a:t>graph</a:t>
            </a:r>
            <a:r>
              <a:rPr lang="de-CH" sz="4000" dirty="0"/>
              <a:t> of a </a:t>
            </a:r>
            <a:r>
              <a:rPr lang="de-CH" sz="4000" dirty="0" err="1"/>
              <a:t>neuron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Overview</a:t>
            </a:r>
            <a:r>
              <a:rPr lang="de-CH" sz="4000" dirty="0"/>
              <a:t> of activation </a:t>
            </a:r>
            <a:r>
              <a:rPr lang="de-CH" sz="4000" dirty="0" err="1"/>
              <a:t>functions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Gradient Descent </a:t>
            </a:r>
            <a:r>
              <a:rPr lang="de-CH" sz="4000" dirty="0" err="1"/>
              <a:t>Algorithm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Linear Regression with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Logistic</a:t>
            </a:r>
            <a:r>
              <a:rPr lang="de-CH" sz="4000" dirty="0"/>
              <a:t> Regression with Tensorflow</a:t>
            </a:r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76C6-5C82-4441-B827-4D60BE072188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4F2DE5-0CCB-41C7-9ADC-D8845308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840F52FD-6B8A-4466-86F3-FA43833C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0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459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 Introduction to linear algebra and numpy/Python/matplotlib</vt:lpstr>
      <vt:lpstr>Learning Goals</vt:lpstr>
      <vt:lpstr>WEEK 2 Data Visualisation/Analysis &amp; Calculus</vt:lpstr>
      <vt:lpstr>Learning Goals</vt:lpstr>
      <vt:lpstr>WEEK 3 Computational Graph and introduction to tensorflow</vt:lpstr>
      <vt:lpstr>Learning Goals</vt:lpstr>
      <vt:lpstr>WEEK 4 One single neuron</vt:lpstr>
      <vt:lpstr>Learning Goals</vt:lpstr>
      <vt:lpstr>WEEK 5 Fully connected networks</vt:lpstr>
      <vt:lpstr>Learning Goals</vt:lpstr>
      <vt:lpstr>WEEK 6 Network Training</vt:lpstr>
      <vt:lpstr>Learning Goals</vt:lpstr>
      <vt:lpstr>WEEK 7 Regularisation</vt:lpstr>
      <vt:lpstr>Learning Goals</vt:lpstr>
      <vt:lpstr>WEEK 8 Metric Analysis</vt:lpstr>
      <vt:lpstr>Learning Goals</vt:lpstr>
      <vt:lpstr>WEEK 9 Hyperparameter Tuning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50</cp:revision>
  <dcterms:created xsi:type="dcterms:W3CDTF">2018-08-29T13:41:28Z</dcterms:created>
  <dcterms:modified xsi:type="dcterms:W3CDTF">2018-10-22T20:16:47Z</dcterms:modified>
</cp:coreProperties>
</file>