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D25F-A21F-4332-B60C-B77ADEE2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8D16-993B-49D4-A99C-0D254FAE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85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40-9F22-4878-9963-CE5BB0A3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B2D1-3549-4A16-809C-EB3D0F449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0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CA516-6E39-492B-BA7C-6A3CC84D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B3865-35FD-4B58-A930-7B794DC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62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EF5-C434-4C6E-88CD-9AEB9DC2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B18-ABC7-48CD-A653-B418473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5C4F-2BC6-4463-AA9D-A8A39ED1C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30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3C20-8CCD-426B-A6C4-5BCD7EFF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7598-00E2-469E-98FF-1104EC3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66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3FE5-D6AE-4F3D-909A-9CB74722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1D2E-A08A-4E36-87B2-466A3ED04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FE37-F9AB-479D-BDC1-0CDE3CFE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06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BCE7-71BF-4CCD-8B2A-FB3DB63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037C8-EFF9-4413-B18F-820FAF77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EF99-30AC-4339-A5DD-7954130E6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54F61-41F6-42B8-ADF4-9B1A4F1E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786-D4C2-4918-AC07-C4AB2097E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46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0A58-39D7-4B65-852F-6EF948F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48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1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4C8-84FF-48AF-A847-2FF7295C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3D52-B916-49FB-A41A-9B9D641E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A9B0-A35A-4AB1-A0A3-7F9540BF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72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D54F-3113-43CB-83CB-B67D8F04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E97376-4780-4E3C-AAB1-18A00E2EF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570B-179A-4833-AF27-6EB080687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3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ECB6-54AB-4F82-8504-1D4ADD24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D641-E979-4492-B9CC-E894A27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8B5C6-8D0F-4097-940D-912627B9A9DC}"/>
              </a:ext>
            </a:extLst>
          </p:cNvPr>
          <p:cNvSpPr txBox="1"/>
          <p:nvPr userDrawn="1"/>
        </p:nvSpPr>
        <p:spPr>
          <a:xfrm>
            <a:off x="3762895" y="6503270"/>
            <a:ext cx="43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Abadi" panose="020B0604020202020204" pitchFamily="34" charset="0"/>
              </a:rPr>
              <a:t>github</a:t>
            </a:r>
            <a:r>
              <a:rPr lang="en-GB" dirty="0">
                <a:latin typeface="Abadi" panose="020B0604020202020204" pitchFamily="34" charset="0"/>
              </a:rPr>
              <a:t>: https://goo.gl/CgDbUH </a:t>
            </a:r>
            <a:endParaRPr lang="en-CH" dirty="0">
              <a:latin typeface="Abadi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370AA-7037-4820-9D01-6369FEFEB4AD}"/>
              </a:ext>
            </a:extLst>
          </p:cNvPr>
          <p:cNvSpPr txBox="1"/>
          <p:nvPr userDrawn="1"/>
        </p:nvSpPr>
        <p:spPr>
          <a:xfrm>
            <a:off x="306186" y="6503270"/>
            <a:ext cx="324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NNDL- Fall Course 2018/2019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8BE6C-E4D0-46CA-B9AF-7C8A5E76FDA5}"/>
              </a:ext>
            </a:extLst>
          </p:cNvPr>
          <p:cNvSpPr txBox="1"/>
          <p:nvPr userDrawn="1"/>
        </p:nvSpPr>
        <p:spPr>
          <a:xfrm>
            <a:off x="8296102" y="65032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umberto.michelucci</a:t>
            </a:r>
            <a:r>
              <a:rPr lang="de-CH" dirty="0"/>
              <a:t>@gmail.com - </a:t>
            </a:r>
            <a:fld id="{5E3CF51B-2F72-4BFE-916F-973631934A95}" type="slidenum">
              <a:rPr lang="en-CH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95D74-BF5E-4154-994E-8A88F80D7F6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78383"/>
            <a:ext cx="12192000" cy="4987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4600" b="1" dirty="0"/>
              <a:t>Neural Networks and Deep Learning for</a:t>
            </a:r>
            <a:br>
              <a:rPr lang="en-GB" sz="4600" b="1" dirty="0"/>
            </a:br>
            <a:r>
              <a:rPr lang="en-GB" sz="4600" b="1" dirty="0"/>
              <a:t>Life Sciences and Health Applications</a:t>
            </a:r>
            <a:endParaRPr lang="en-CH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GB" b="1"/>
              <a:t>An introductory course about theoretical fundamentals, case studies</a:t>
            </a:r>
            <a:br>
              <a:rPr lang="en-GB" b="1"/>
            </a:br>
            <a:r>
              <a:rPr lang="en-GB" b="1"/>
              <a:t>and implementations in python and 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B6AD4-B6A7-413F-9D7A-B844C4F8FDD9}"/>
              </a:ext>
            </a:extLst>
          </p:cNvPr>
          <p:cNvSpPr txBox="1"/>
          <p:nvPr/>
        </p:nvSpPr>
        <p:spPr>
          <a:xfrm>
            <a:off x="748145" y="5868785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655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5</a:t>
            </a:r>
            <a:br>
              <a:rPr lang="en-GB" sz="7200" b="1" dirty="0"/>
            </a:br>
            <a:r>
              <a:rPr lang="en-GB" sz="4400" b="1" dirty="0"/>
              <a:t>Fully connected networks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D8D42-BA29-4B4C-87F2-632E0DF27E90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416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220"/>
            <a:ext cx="10515600" cy="4416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Matrix </a:t>
            </a:r>
            <a:r>
              <a:rPr lang="de-CH" sz="4000" dirty="0" err="1"/>
              <a:t>notation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Hyperparameters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Softmax</a:t>
            </a:r>
            <a:r>
              <a:rPr lang="de-CH" sz="4000" dirty="0"/>
              <a:t> function for </a:t>
            </a:r>
            <a:r>
              <a:rPr lang="de-CH" sz="4000" dirty="0" err="1"/>
              <a:t>multiclass</a:t>
            </a:r>
            <a:r>
              <a:rPr lang="de-CH" sz="4000" dirty="0"/>
              <a:t> </a:t>
            </a:r>
            <a:r>
              <a:rPr lang="de-CH" sz="4000" dirty="0" err="1"/>
              <a:t>classification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Overfitting and </a:t>
            </a:r>
            <a:r>
              <a:rPr lang="de-CH" sz="4000" dirty="0" err="1"/>
              <a:t>basic</a:t>
            </a:r>
            <a:r>
              <a:rPr lang="de-CH" sz="4000" dirty="0"/>
              <a:t> </a:t>
            </a:r>
            <a:r>
              <a:rPr lang="de-CH" sz="4000" dirty="0" err="1"/>
              <a:t>error</a:t>
            </a:r>
            <a:r>
              <a:rPr lang="de-CH" sz="4000" dirty="0"/>
              <a:t> </a:t>
            </a:r>
            <a:r>
              <a:rPr lang="de-CH" sz="4000" dirty="0" err="1"/>
              <a:t>analysis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One-</a:t>
            </a:r>
            <a:r>
              <a:rPr lang="de-CH" sz="4000" dirty="0" err="1"/>
              <a:t>hot</a:t>
            </a:r>
            <a:r>
              <a:rPr lang="de-CH" sz="4000" dirty="0"/>
              <a:t> </a:t>
            </a:r>
            <a:r>
              <a:rPr lang="de-CH" sz="4000" dirty="0" err="1"/>
              <a:t>encoding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Gradient Descent </a:t>
            </a:r>
            <a:r>
              <a:rPr lang="de-CH" sz="4000" dirty="0" err="1"/>
              <a:t>Variations</a:t>
            </a:r>
            <a:endParaRPr lang="de-CH" sz="4000" dirty="0"/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B89F9-9F7F-4F69-BFF9-AE55DD89FCC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12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6</a:t>
            </a:r>
            <a:br>
              <a:rPr lang="en-GB" sz="7200" b="1" dirty="0"/>
            </a:br>
            <a:r>
              <a:rPr lang="en-GB" sz="4400" b="1" dirty="0"/>
              <a:t>Network Training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83ED2-9BAF-45B0-A1AC-046C911F70BC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148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691640"/>
            <a:ext cx="10462260" cy="4485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Dynamic Learning Rate Decay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</a:t>
            </a:r>
            <a:r>
              <a:rPr lang="de-CH" sz="5400" dirty="0" err="1"/>
              <a:t>Exponentially</a:t>
            </a:r>
            <a:r>
              <a:rPr lang="de-CH" sz="5400" dirty="0"/>
              <a:t> </a:t>
            </a:r>
            <a:r>
              <a:rPr lang="de-CH" sz="5400" dirty="0" err="1"/>
              <a:t>weighted</a:t>
            </a:r>
            <a:r>
              <a:rPr lang="de-CH" sz="5400" dirty="0"/>
              <a:t> Averages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5400" dirty="0"/>
              <a:t> Different Optimizers </a:t>
            </a:r>
          </a:p>
          <a:p>
            <a:pPr marL="0" indent="0">
              <a:buNone/>
            </a:pPr>
            <a:endParaRPr lang="en-CH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C0356-AADB-45D5-8724-982795F45FDE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3667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7</a:t>
            </a:r>
            <a:br>
              <a:rPr lang="en-GB" sz="7200" b="1" dirty="0"/>
            </a:br>
            <a:r>
              <a:rPr lang="en-GB" sz="7200" b="1" dirty="0"/>
              <a:t>Regularisation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E74C-D505-443E-83D6-49F71D10E7D6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1723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691640"/>
            <a:ext cx="10485120" cy="4485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What is </a:t>
            </a:r>
            <a:r>
              <a:rPr lang="de-CH" sz="4400" dirty="0" err="1"/>
              <a:t>regularisation</a:t>
            </a:r>
            <a:endParaRPr lang="de-CH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L1 and L2 </a:t>
            </a:r>
            <a:r>
              <a:rPr lang="de-CH" sz="4400" dirty="0" err="1"/>
              <a:t>Regularisation</a:t>
            </a:r>
            <a:endParaRPr lang="de-CH" sz="44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Dropout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400" dirty="0"/>
              <a:t> Early </a:t>
            </a:r>
            <a:r>
              <a:rPr lang="de-CH" sz="4400" dirty="0" err="1"/>
              <a:t>stopping</a:t>
            </a:r>
            <a:endParaRPr lang="de-CH" sz="4400" dirty="0"/>
          </a:p>
          <a:p>
            <a:pPr marL="0" indent="0">
              <a:buNone/>
            </a:pPr>
            <a:endParaRPr lang="de-CH" sz="4400" dirty="0"/>
          </a:p>
          <a:p>
            <a:pPr marL="0" indent="0">
              <a:buNone/>
            </a:pPr>
            <a:endParaRPr lang="en-CH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00D32-F1F8-420F-B676-203673F7A812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7219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8</a:t>
            </a:r>
            <a:br>
              <a:rPr lang="en-GB" sz="7200" b="1" dirty="0"/>
            </a:br>
            <a:r>
              <a:rPr lang="en-GB" sz="4400" b="1" dirty="0"/>
              <a:t>Metric Analysis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7470A-2CFD-4130-B39D-55049F6FD52C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462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Human Level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Training </a:t>
            </a:r>
            <a:r>
              <a:rPr lang="de-CH" sz="4000" dirty="0" err="1"/>
              <a:t>set</a:t>
            </a:r>
            <a:r>
              <a:rPr lang="de-CH" sz="4000" dirty="0"/>
              <a:t> </a:t>
            </a:r>
            <a:r>
              <a:rPr lang="de-CH" sz="4000" dirty="0" err="1"/>
              <a:t>overfitting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Dev</a:t>
            </a:r>
            <a:r>
              <a:rPr lang="de-CH" sz="4000" dirty="0"/>
              <a:t> </a:t>
            </a:r>
            <a:r>
              <a:rPr lang="de-CH" sz="4000" dirty="0" err="1"/>
              <a:t>set</a:t>
            </a:r>
            <a:r>
              <a:rPr lang="de-CH" sz="4000" dirty="0"/>
              <a:t> </a:t>
            </a:r>
            <a:r>
              <a:rPr lang="de-CH" sz="4000" dirty="0" err="1"/>
              <a:t>overfitting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Unbalanced</a:t>
            </a:r>
            <a:r>
              <a:rPr lang="de-CH" sz="4000" dirty="0"/>
              <a:t> Class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Precision, Recall and F1 </a:t>
            </a:r>
            <a:r>
              <a:rPr lang="de-CH" sz="4000" dirty="0" err="1"/>
              <a:t>metrics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k-fold </a:t>
            </a:r>
            <a:r>
              <a:rPr lang="de-CH" sz="4000" dirty="0" err="1"/>
              <a:t>cross</a:t>
            </a:r>
            <a:r>
              <a:rPr lang="de-CH" sz="4000" dirty="0"/>
              <a:t> </a:t>
            </a:r>
            <a:r>
              <a:rPr lang="de-CH" sz="4000" dirty="0" err="1"/>
              <a:t>validation</a:t>
            </a:r>
            <a:endParaRPr lang="de-CH" sz="4000" dirty="0"/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1F457-8086-4561-A372-24EADCC61705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3356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9</a:t>
            </a:r>
            <a:br>
              <a:rPr lang="en-GB" sz="7200" b="1" dirty="0"/>
            </a:br>
            <a:r>
              <a:rPr lang="en-GB" sz="4400" b="1" dirty="0"/>
              <a:t>Hyperparameter Tuning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A011-C688-432E-941D-5C10CF25D9FE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9884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Black-box optimisation </a:t>
            </a:r>
            <a:r>
              <a:rPr lang="de-CH" sz="4800" dirty="0" err="1"/>
              <a:t>problems</a:t>
            </a:r>
            <a:endParaRPr lang="de-CH" sz="48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Grid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Random Search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800" dirty="0"/>
              <a:t> Bayesian Optimisation</a:t>
            </a:r>
          </a:p>
          <a:p>
            <a:pPr marL="0" indent="0">
              <a:buNone/>
            </a:pPr>
            <a:endParaRPr lang="en-CH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CDAC2-6F07-4042-951E-9DEC8B0996CF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496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1</a:t>
            </a:r>
            <a:br>
              <a:rPr lang="en-GB" sz="7200" b="1" dirty="0"/>
            </a:br>
            <a:r>
              <a:rPr lang="en-GB" sz="4400" b="1" dirty="0"/>
              <a:t>Introduction to linear algebra and numpy/Python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52F-F0BA-47DC-A92B-6DE89780DA9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250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explain</a:t>
            </a:r>
            <a:r>
              <a:rPr lang="de-CH" dirty="0"/>
              <a:t> what is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you </a:t>
            </a:r>
            <a:r>
              <a:rPr lang="de-CH" dirty="0" err="1"/>
              <a:t>can</a:t>
            </a:r>
            <a:r>
              <a:rPr lang="de-CH" dirty="0"/>
              <a:t> perform on a </a:t>
            </a:r>
            <a:r>
              <a:rPr lang="de-CH" dirty="0" err="1"/>
              <a:t>vector</a:t>
            </a:r>
            <a:r>
              <a:rPr lang="de-CH" dirty="0"/>
              <a:t> and a </a:t>
            </a:r>
            <a:r>
              <a:rPr lang="de-CH" dirty="0" err="1"/>
              <a:t>matrix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</a:t>
            </a:r>
            <a:r>
              <a:rPr lang="de-CH" dirty="0" err="1"/>
              <a:t>basic</a:t>
            </a:r>
            <a:r>
              <a:rPr lang="de-CH" dirty="0"/>
              <a:t>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operations</a:t>
            </a:r>
            <a:r>
              <a:rPr lang="de-CH" dirty="0"/>
              <a:t> in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</a:t>
            </a:r>
            <a:r>
              <a:rPr lang="de-CH" dirty="0"/>
              <a:t> in how numpy </a:t>
            </a:r>
            <a:r>
              <a:rPr lang="de-CH" dirty="0" err="1"/>
              <a:t>operates</a:t>
            </a:r>
            <a:r>
              <a:rPr lang="de-CH" dirty="0"/>
              <a:t> on </a:t>
            </a:r>
            <a:r>
              <a:rPr lang="de-CH" dirty="0" err="1"/>
              <a:t>arrays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</a:t>
            </a:r>
            <a:r>
              <a:rPr lang="de-CH" dirty="0"/>
              <a:t> is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 to </a:t>
            </a:r>
            <a:r>
              <a:rPr lang="de-CH" dirty="0" err="1"/>
              <a:t>implement</a:t>
            </a:r>
            <a:r>
              <a:rPr lang="de-CH" dirty="0"/>
              <a:t> a </a:t>
            </a:r>
            <a:r>
              <a:rPr lang="de-CH" dirty="0" err="1"/>
              <a:t>complete</a:t>
            </a:r>
            <a:r>
              <a:rPr lang="de-CH" dirty="0"/>
              <a:t> 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from </a:t>
            </a:r>
            <a:r>
              <a:rPr lang="de-CH" dirty="0" err="1"/>
              <a:t>scratch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4BE7-6ED4-4B70-8ADB-8E29855055F5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6815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2</a:t>
            </a:r>
            <a:br>
              <a:rPr lang="en-GB" sz="7200" b="1" dirty="0"/>
            </a:br>
            <a:r>
              <a:rPr lang="en-GB" sz="4400" b="1" dirty="0"/>
              <a:t>Data Visualisation/Analysis &amp; Calculus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FCB6-83EC-4208-8750-14CA2722B52D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4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basic</a:t>
            </a:r>
            <a:r>
              <a:rPr lang="de-CH" dirty="0"/>
              <a:t> and </a:t>
            </a:r>
            <a:r>
              <a:rPr lang="de-CH" dirty="0" err="1"/>
              <a:t>importance</a:t>
            </a:r>
            <a:r>
              <a:rPr lang="de-CH" dirty="0"/>
              <a:t> of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visualisation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how </a:t>
            </a:r>
            <a:r>
              <a:rPr lang="de-CH" dirty="0" err="1"/>
              <a:t>analysing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in </a:t>
            </a:r>
            <a:r>
              <a:rPr lang="de-CH" dirty="0" err="1"/>
              <a:t>building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model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what a derivative 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and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explain</a:t>
            </a:r>
            <a:r>
              <a:rPr lang="de-CH" dirty="0"/>
              <a:t> how </a:t>
            </a:r>
            <a:r>
              <a:rPr lang="de-CH" dirty="0" err="1"/>
              <a:t>gradient</a:t>
            </a:r>
            <a:r>
              <a:rPr lang="de-CH" dirty="0"/>
              <a:t> </a:t>
            </a:r>
            <a:r>
              <a:rPr lang="de-CH" dirty="0" err="1"/>
              <a:t>descent</a:t>
            </a:r>
            <a:r>
              <a:rPr lang="de-CH" dirty="0"/>
              <a:t> is </a:t>
            </a:r>
            <a:r>
              <a:rPr lang="de-CH" dirty="0" err="1"/>
              <a:t>working</a:t>
            </a:r>
            <a:endParaRPr lang="de-CH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The </a:t>
            </a:r>
            <a:r>
              <a:rPr lang="de-CH" dirty="0" err="1"/>
              <a:t>students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numerically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derivative of a function </a:t>
            </a:r>
            <a:r>
              <a:rPr lang="de-CH"/>
              <a:t>in Python </a:t>
            </a:r>
            <a:endParaRPr lang="de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8FCA2-B0BC-4323-8E2A-EDF8E0A179C8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081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3</a:t>
            </a:r>
            <a:br>
              <a:rPr lang="en-GB" sz="7200" b="1" dirty="0"/>
            </a:br>
            <a:r>
              <a:rPr lang="en-GB" sz="4400" b="1" dirty="0"/>
              <a:t>Computational Graph and introduction to tensorflow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37ED3-886F-4A7F-ABF9-58B5A331B0D6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5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dirty="0"/>
              <a:t> M</a:t>
            </a:r>
            <a:r>
              <a:rPr lang="en-GB" dirty="0" err="1"/>
              <a:t>ain</a:t>
            </a:r>
            <a:r>
              <a:rPr lang="en-GB" dirty="0"/>
              <a:t> components of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Computational graph from a formula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Difference between building and evaluating a computational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</a:t>
            </a:r>
            <a:r>
              <a:rPr lang="en-GB" b="1" dirty="0"/>
              <a:t>mplementation </a:t>
            </a:r>
            <a:r>
              <a:rPr lang="en-GB" dirty="0"/>
              <a:t>of an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GB" b="1" dirty="0"/>
              <a:t>Evaluation </a:t>
            </a:r>
            <a:r>
              <a:rPr lang="en-GB" dirty="0"/>
              <a:t>of an easy computational graphs in Python and tensorflow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34AF-2327-4914-A605-639EED49525F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6676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EB8C-4AF2-4012-8778-A3DCAA22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GB" sz="7200" b="1" dirty="0"/>
              <a:t>WEEK 4</a:t>
            </a:r>
            <a:br>
              <a:rPr lang="en-GB" sz="7200" b="1" dirty="0"/>
            </a:br>
            <a:r>
              <a:rPr lang="en-GB" sz="4400" b="1" dirty="0"/>
              <a:t>One single neuron</a:t>
            </a:r>
            <a:endParaRPr lang="en-CH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87B32-1191-411E-8E1C-35308AC8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806"/>
            <a:ext cx="9144000" cy="1393711"/>
          </a:xfrm>
        </p:spPr>
        <p:txBody>
          <a:bodyPr>
            <a:normAutofit/>
          </a:bodyPr>
          <a:lstStyle/>
          <a:p>
            <a:r>
              <a:rPr lang="en-GB" sz="4000" b="1" dirty="0"/>
              <a:t>Learning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BAA24-3D92-4CB9-AF97-4E901EB8FD14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749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28C4-517E-44E4-9BD7-024C12B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Learning Goals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50C2-9865-4C24-8D48-F7BF0D6C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657350"/>
            <a:ext cx="10462260" cy="4519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Computational </a:t>
            </a:r>
            <a:r>
              <a:rPr lang="de-CH" sz="4000" dirty="0" err="1"/>
              <a:t>graph</a:t>
            </a:r>
            <a:r>
              <a:rPr lang="de-CH" sz="4000" dirty="0"/>
              <a:t> of a </a:t>
            </a:r>
            <a:r>
              <a:rPr lang="de-CH" sz="4000" dirty="0" err="1"/>
              <a:t>neuron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Overview</a:t>
            </a:r>
            <a:r>
              <a:rPr lang="de-CH" sz="4000" dirty="0"/>
              <a:t> of activation </a:t>
            </a:r>
            <a:r>
              <a:rPr lang="de-CH" sz="4000" dirty="0" err="1"/>
              <a:t>functions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Gradient Descent </a:t>
            </a:r>
            <a:r>
              <a:rPr lang="de-CH" sz="4000" dirty="0" err="1"/>
              <a:t>Algorithm</a:t>
            </a:r>
            <a:endParaRPr lang="de-CH" sz="4000" dirty="0"/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Linear Regression with 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CH" sz="4000" dirty="0"/>
              <a:t> </a:t>
            </a:r>
            <a:r>
              <a:rPr lang="de-CH" sz="4000" dirty="0" err="1"/>
              <a:t>Logistic</a:t>
            </a:r>
            <a:r>
              <a:rPr lang="de-CH" sz="4000" dirty="0"/>
              <a:t> Regression with Tensorflow</a:t>
            </a:r>
          </a:p>
          <a:p>
            <a:pPr marL="0" indent="0">
              <a:buNone/>
            </a:pPr>
            <a:endParaRPr lang="en-CH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76C6-5C82-4441-B827-4D60BE072188}"/>
              </a:ext>
            </a:extLst>
          </p:cNvPr>
          <p:cNvSpPr txBox="1"/>
          <p:nvPr/>
        </p:nvSpPr>
        <p:spPr>
          <a:xfrm>
            <a:off x="88669" y="6035039"/>
            <a:ext cx="3607724" cy="37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© U. Michelucci 2018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900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477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Abadi</vt:lpstr>
      <vt:lpstr>Arial</vt:lpstr>
      <vt:lpstr>Calibri</vt:lpstr>
      <vt:lpstr>Calibri Light</vt:lpstr>
      <vt:lpstr>Wingdings</vt:lpstr>
      <vt:lpstr>Office Theme</vt:lpstr>
      <vt:lpstr>Neural Networks and Deep Learning for Life Sciences and Health Applications</vt:lpstr>
      <vt:lpstr>WEEK 1 Introduction to linear algebra and numpy/Python</vt:lpstr>
      <vt:lpstr>Learning Goals</vt:lpstr>
      <vt:lpstr>WEEK 2 Data Visualisation/Analysis &amp; Calculus</vt:lpstr>
      <vt:lpstr>Learning Goals</vt:lpstr>
      <vt:lpstr>WEEK 3 Computational Graph and introduction to tensorflow</vt:lpstr>
      <vt:lpstr>Learning Goals</vt:lpstr>
      <vt:lpstr>WEEK 4 One single neuron</vt:lpstr>
      <vt:lpstr>Learning Goals</vt:lpstr>
      <vt:lpstr>WEEK 5 Fully connected networks</vt:lpstr>
      <vt:lpstr>Learning Goals</vt:lpstr>
      <vt:lpstr>WEEK 6 Network Training</vt:lpstr>
      <vt:lpstr>Learning Goals</vt:lpstr>
      <vt:lpstr>WEEK 7 Regularisation</vt:lpstr>
      <vt:lpstr>Learning Goals</vt:lpstr>
      <vt:lpstr>WEEK 8 Metric Analysis</vt:lpstr>
      <vt:lpstr>Learning Goals</vt:lpstr>
      <vt:lpstr>WEEK 9 Hyperparameter Tuning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for Life Sciences and Health Applications</dc:title>
  <dc:creator>Umberto Michelucci</dc:creator>
  <cp:lastModifiedBy>Umberto Michelucci</cp:lastModifiedBy>
  <cp:revision>44</cp:revision>
  <dcterms:created xsi:type="dcterms:W3CDTF">2018-08-29T13:41:28Z</dcterms:created>
  <dcterms:modified xsi:type="dcterms:W3CDTF">2018-10-16T18:33:01Z</dcterms:modified>
</cp:coreProperties>
</file>