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e387da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e387da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387daf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e387daf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387daf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e387daf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e387daf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e387daf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387daf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e387daf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e387daf8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e387daf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e387daf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e387daf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8b58e47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8b58e47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eras.io/api/applications/densenet/" TargetMode="External"/><Relationship Id="rId4" Type="http://schemas.openxmlformats.org/officeDocument/2006/relationships/hyperlink" Target="https://keras.io/api/applications/resnet/" TargetMode="External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streamlit-app-870839547599.europe-central2.run.app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cs"/>
              <a:t>Final Project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cs"/>
              <a:t>Pokemon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cs"/>
              <a:t>Michal Hél, Michaela Čechová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09800" y="3904950"/>
            <a:ext cx="545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9677"/>
              <a:buNone/>
            </a:pPr>
            <a:r>
              <a:rPr lang="cs"/>
              <a:t>Classification report  </a:t>
            </a:r>
            <a:r>
              <a:rPr lang="cs" sz="1377"/>
              <a:t>(TOP10 Best and worst F1 score)</a:t>
            </a:r>
            <a:endParaRPr sz="1377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25" y="1853850"/>
            <a:ext cx="31158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Transfer Learning</a:t>
            </a:r>
            <a:endParaRPr sz="31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Models: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DenseNet121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ResNet101 (for performance comparison)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models use 224×224 RGB images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https://keras.io/api/applications/densenet/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https://keras.io/api/applications/resnet/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725" y="2407545"/>
            <a:ext cx="4028699" cy="15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Model Performance</a:t>
            </a:r>
            <a:r>
              <a:rPr lang="cs"/>
              <a:t>: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7650" y="191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DenseNet121</a:t>
            </a:r>
            <a:r>
              <a:rPr lang="cs"/>
              <a:t>:  accuracy 96,67% for TEST dataset  and   98,37% for TRAIN dataset.    Loss: 0.1607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ResNet101</a:t>
            </a:r>
            <a:r>
              <a:rPr lang="cs"/>
              <a:t>:  </a:t>
            </a:r>
            <a:r>
              <a:rPr lang="cs"/>
              <a:t>accuracy 90,36%  for TEST dataset and 100% for TRAIN dataset.  Loss: 0.5108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25" y="2248100"/>
            <a:ext cx="7195874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179450"/>
            <a:ext cx="7426300" cy="6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175" y="1007100"/>
            <a:ext cx="2693399" cy="39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4834" t="0"/>
          <a:stretch/>
        </p:blipFill>
        <p:spPr>
          <a:xfrm>
            <a:off x="4914086" y="1125600"/>
            <a:ext cx="2395339" cy="3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795300" y="637575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5164075" y="74070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753175" y="293850"/>
            <a:ext cx="620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Graphs for  Accuracy and Loss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25" y="1394950"/>
            <a:ext cx="27051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75" y="1394950"/>
            <a:ext cx="27241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942525" y="95475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4924425" y="101005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722925" y="544450"/>
            <a:ext cx="753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Classic matrix was too cluttered for 151 classes so it was replaced by table for TOP 10 misclassification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826950" y="735150"/>
            <a:ext cx="658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 comparison of TOP 3 most frequent misclassification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525" y="1260875"/>
            <a:ext cx="2354724" cy="371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000" y="1312900"/>
            <a:ext cx="2411054" cy="37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312600" y="1446000"/>
            <a:ext cx="12945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531425" y="143265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740275" y="654250"/>
            <a:ext cx="4658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760250" y="7583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Evaluation</a:t>
            </a:r>
            <a:endParaRPr sz="3300"/>
          </a:p>
        </p:txBody>
      </p:sp>
      <p:sp>
        <p:nvSpPr>
          <p:cNvPr id="188" name="Google Shape;188;p28"/>
          <p:cNvSpPr txBox="1"/>
          <p:nvPr/>
        </p:nvSpPr>
        <p:spPr>
          <a:xfrm>
            <a:off x="784950" y="1270175"/>
            <a:ext cx="3328800" cy="40344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/>
              <a:t>- </a:t>
            </a:r>
            <a:r>
              <a:rPr lang="cs" sz="1100"/>
              <a:t>Custom Neural Network: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fastest training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~70% accuracy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/>
              <a:t>- </a:t>
            </a:r>
            <a:r>
              <a:rPr lang="cs" sz="1100"/>
              <a:t>ResNet101: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~7 million parameters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~90% accuracy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slowest training (~2× slower than DenseNet12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~40 million parameters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/>
              <a:t>- </a:t>
            </a:r>
            <a:r>
              <a:rPr lang="cs" sz="1100"/>
              <a:t>DenseNet121: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~7 million parameters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Faster than ResNet101, but still ~10× slower than custom model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Best accuracy: ~97%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5051575" y="1694500"/>
            <a:ext cx="2930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/>
              <a:t> Freeze Comparison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/>
              <a:t>DenseNet121 with Frozen Layers: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Accuracy: 92.74%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Training time: ~⅓ of original model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cs" sz="1100"/>
              <a:t>Useful for large datasets to save resources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440" y="4181850"/>
            <a:ext cx="495656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Bonus: </a:t>
            </a:r>
            <a:r>
              <a:rPr lang="cs"/>
              <a:t>Interactive Web Application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942525" y="2047025"/>
            <a:ext cx="3328800" cy="25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Built with StreamLit python library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Allows easy image upload and prediction display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Works locally in PyCharm or via web browser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Deployed in Google Cloud container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App link: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https://streamlit-app-870839547599.europe-central2.run.app/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450" y="1853850"/>
            <a:ext cx="2052599" cy="31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 of the project: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recognize and classify first-generation Pokémon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their images using 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techniques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specifically 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Explanation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is designed to: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 image data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Pokémon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visual patterns and features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distinguish each Pokémon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 the correct Pokémon name or category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shown a new image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accuracy and efficiency</a:t>
            </a:r>
            <a:r>
              <a:rPr b="0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image classification tasks using advanced architectures like DenseNet121 and ResNet101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Dataset - First Gen Pokémon Classification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2068875"/>
            <a:ext cx="76887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151 first-generation Pokémon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3,089 images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are pre-sorted into training and testing folders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for image classification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Tested Models: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Neural Network – Grayscale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 title="Onyx.jpe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275" y="1757525"/>
            <a:ext cx="2795875" cy="28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Custom neural network - Data preparation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training and testing datasets Set image size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Encoding: </a:t>
            </a:r>
            <a:r>
              <a:rPr lang="c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label_mode="categorical"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assigns labels based on folder names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size set to 32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custom neural network: </a:t>
            </a:r>
            <a:r>
              <a:rPr lang="c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color_mode="grayscale"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7650" y="1312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Neural Network - parametres for training</a:t>
            </a:r>
            <a:endParaRPr sz="28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81213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grayscale input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size: 128×128 pixels (other sizes tested, no significant impact)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Augmentation tested – no improvement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tuning: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c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Dropout: 0.4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c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c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EarlyStopping and ReduceLROnPlateau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 functions: ReLU, Softmax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 function: CategoricalCrossentropy with Label Smoothing – best results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</a:t>
            </a:r>
            <a:r>
              <a:rPr lang="c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epochs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 title="Model_5_Final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13" y="499650"/>
            <a:ext cx="8563374" cy="46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 title="Model_5_History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625" y="0"/>
            <a:ext cx="64607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Top 10 Most Common Misclassifications </a:t>
            </a:r>
            <a:r>
              <a:rPr lang="cs" sz="1488"/>
              <a:t>(Real-&gt;predicted)</a:t>
            </a:r>
            <a:br>
              <a:rPr lang="c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28" name="Google Shape;128;p20" title="zaměny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5" y="2170400"/>
            <a:ext cx="4974525" cy="20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 title="Confusion_matrix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075" y="579500"/>
            <a:ext cx="5894300" cy="456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