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Raleway"/>
      <p:regular r:id="rId22"/>
      <p:bold r:id="rId23"/>
      <p:italic r:id="rId24"/>
      <p:boldItalic r:id="rId25"/>
    </p:embeddedFont>
    <p:embeddedFont>
      <p:font typeface="Lat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aleway-regular.fntdata"/><Relationship Id="rId21" Type="http://schemas.openxmlformats.org/officeDocument/2006/relationships/slide" Target="slides/slide16.xml"/><Relationship Id="rId24" Type="http://schemas.openxmlformats.org/officeDocument/2006/relationships/font" Target="fonts/Raleway-italic.fntdata"/><Relationship Id="rId23" Type="http://schemas.openxmlformats.org/officeDocument/2006/relationships/font" Target="fonts/Raleway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regular.fntdata"/><Relationship Id="rId25" Type="http://schemas.openxmlformats.org/officeDocument/2006/relationships/font" Target="fonts/Raleway-boldItalic.fntdata"/><Relationship Id="rId28" Type="http://schemas.openxmlformats.org/officeDocument/2006/relationships/font" Target="fonts/Lato-italic.fntdata"/><Relationship Id="rId27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6e387daf8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6e387daf8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6e387daf8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6e387daf8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6e387daf82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6e387daf82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6e387daf82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6e387daf82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6e387daf82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6e387daf82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6e387daf82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36e387daf82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6e387daf82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36e387daf82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" name="Google Shape;11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" name="Google Shape;11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" name="Google Shape;12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" name="Google Shape;13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" name="Google Shape;19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0" name="Google Shape;20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" name="Google Shape;22;p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oogle Shape;26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7" name="Google Shape;27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" name="Google Shape;29;p4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keras.io/api/applications/densenet/" TargetMode="External"/><Relationship Id="rId4" Type="http://schemas.openxmlformats.org/officeDocument/2006/relationships/hyperlink" Target="https://keras.io/api/applications/resnet/" TargetMode="External"/><Relationship Id="rId5" Type="http://schemas.openxmlformats.org/officeDocument/2006/relationships/image" Target="../media/image1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Relationship Id="rId4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Relationship Id="rId4" Type="http://schemas.openxmlformats.org/officeDocument/2006/relationships/image" Target="../media/image1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streamlit-app-870839547599.europe-central2.run.app/" TargetMode="External"/><Relationship Id="rId4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b="1" lang="cs"/>
              <a:t>Final Project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cs"/>
              <a:t>Pokemon dataset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cs"/>
              <a:t>Michal Hél, Michaela Čechová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cs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Transfer Learning</a:t>
            </a:r>
            <a:endParaRPr sz="3100"/>
          </a:p>
        </p:txBody>
      </p:sp>
      <p:sp>
        <p:nvSpPr>
          <p:cNvPr id="139" name="Google Shape;139;p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Pro Transfer learning byl použit model Densenet121 a pro porovnáni výkonosti i model ResNet101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Příprava dat 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Model Densenet121 i ResNet101 defaultně používájí pro trénink obrázky v rozlišení 224x224 a v RGB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 u="sng">
                <a:solidFill>
                  <a:schemeClr val="hlink"/>
                </a:solidFill>
                <a:hlinkClick r:id="rId3"/>
              </a:rPr>
              <a:t>https://keras.io/api/applications/densenet/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 u="sng">
                <a:solidFill>
                  <a:schemeClr val="hlink"/>
                </a:solidFill>
                <a:hlinkClick r:id="rId4"/>
              </a:rPr>
              <a:t>https://keras.io/api/applications/resnet/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0" name="Google Shape;140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02725" y="3393595"/>
            <a:ext cx="4028699" cy="155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Porovnání výkonnosti modelů:</a:t>
            </a:r>
            <a:endParaRPr/>
          </a:p>
        </p:txBody>
      </p:sp>
      <p:sp>
        <p:nvSpPr>
          <p:cNvPr id="146" name="Google Shape;146;p23"/>
          <p:cNvSpPr txBox="1"/>
          <p:nvPr>
            <p:ph idx="1" type="body"/>
          </p:nvPr>
        </p:nvSpPr>
        <p:spPr>
          <a:xfrm>
            <a:off x="727650" y="191395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s"/>
              <a:t>DenseNet121</a:t>
            </a:r>
            <a:r>
              <a:rPr lang="cs"/>
              <a:t>:  accuracy 96,67% na testovacích datech (98,37% train data)  Loss: 0.1607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								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s"/>
              <a:t>ResNet101</a:t>
            </a:r>
            <a:r>
              <a:rPr lang="cs"/>
              <a:t>:  </a:t>
            </a:r>
            <a:r>
              <a:rPr lang="cs"/>
              <a:t>accuracy 90,36% na testovacích datech (100% train data)  Loss: 0.5108</a:t>
            </a:r>
            <a:endParaRPr/>
          </a:p>
        </p:txBody>
      </p:sp>
      <p:pic>
        <p:nvPicPr>
          <p:cNvPr id="147" name="Google Shape;14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3625" y="2248100"/>
            <a:ext cx="7195874" cy="492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7650" y="3515900"/>
            <a:ext cx="7426300" cy="65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0225" y="687363"/>
            <a:ext cx="2652649" cy="390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4"/>
          <p:cNvPicPr preferRelativeResize="0"/>
          <p:nvPr/>
        </p:nvPicPr>
        <p:blipFill rotWithShape="1">
          <a:blip r:embed="rId4">
            <a:alphaModFix/>
          </a:blip>
          <a:srcRect b="0" l="0" r="4834" t="0"/>
          <a:stretch/>
        </p:blipFill>
        <p:spPr>
          <a:xfrm>
            <a:off x="5067336" y="662550"/>
            <a:ext cx="2395339" cy="390707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4"/>
          <p:cNvSpPr txBox="1"/>
          <p:nvPr/>
        </p:nvSpPr>
        <p:spPr>
          <a:xfrm>
            <a:off x="1901900" y="371075"/>
            <a:ext cx="3328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DenseNet121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6" name="Google Shape;156;p24"/>
          <p:cNvSpPr txBox="1"/>
          <p:nvPr/>
        </p:nvSpPr>
        <p:spPr>
          <a:xfrm>
            <a:off x="5230700" y="371075"/>
            <a:ext cx="3328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ResNet101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Google Shape;16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5225" y="1394950"/>
            <a:ext cx="2705100" cy="263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03175" y="1394950"/>
            <a:ext cx="2724150" cy="2762250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5"/>
          <p:cNvSpPr txBox="1"/>
          <p:nvPr/>
        </p:nvSpPr>
        <p:spPr>
          <a:xfrm>
            <a:off x="942525" y="954750"/>
            <a:ext cx="3328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DenseNet121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4" name="Google Shape;164;p25"/>
          <p:cNvSpPr txBox="1"/>
          <p:nvPr/>
        </p:nvSpPr>
        <p:spPr>
          <a:xfrm>
            <a:off x="4924425" y="1010050"/>
            <a:ext cx="3328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ResNet101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5" name="Google Shape;165;p25"/>
          <p:cNvSpPr txBox="1"/>
          <p:nvPr/>
        </p:nvSpPr>
        <p:spPr>
          <a:xfrm>
            <a:off x="722925" y="544450"/>
            <a:ext cx="75303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Klasická confusion matice byla nepřehledná vzhledem k počtu 151 tříd, takže jsme ji nahradili tabulkou pro TOP nejčastějších záměn.</a:t>
            </a:r>
            <a:endParaRPr sz="11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6"/>
          <p:cNvSpPr txBox="1"/>
          <p:nvPr/>
        </p:nvSpPr>
        <p:spPr>
          <a:xfrm>
            <a:off x="826950" y="735150"/>
            <a:ext cx="6582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Pro vizuální srovnání  jsme ještě zobrazili TOP3  nejčastejších záměn 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71" name="Google Shape;17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19525" y="1260875"/>
            <a:ext cx="2354724" cy="37186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55000" y="1312900"/>
            <a:ext cx="2411054" cy="371865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6"/>
          <p:cNvSpPr txBox="1"/>
          <p:nvPr/>
        </p:nvSpPr>
        <p:spPr>
          <a:xfrm>
            <a:off x="312600" y="1446000"/>
            <a:ext cx="11964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Densenet121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4" name="Google Shape;174;p26"/>
          <p:cNvSpPr txBox="1"/>
          <p:nvPr/>
        </p:nvSpPr>
        <p:spPr>
          <a:xfrm>
            <a:off x="4531425" y="1432650"/>
            <a:ext cx="3328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ResNet101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7"/>
          <p:cNvSpPr txBox="1"/>
          <p:nvPr/>
        </p:nvSpPr>
        <p:spPr>
          <a:xfrm>
            <a:off x="740275" y="654250"/>
            <a:ext cx="4658100" cy="52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0" name="Google Shape;180;p27"/>
          <p:cNvSpPr txBox="1"/>
          <p:nvPr>
            <p:ph type="title"/>
          </p:nvPr>
        </p:nvSpPr>
        <p:spPr>
          <a:xfrm>
            <a:off x="740275" y="734975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s" sz="16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Zhodnocení modelů podle výsledků a přesnosti </a:t>
            </a:r>
            <a:endParaRPr sz="2900"/>
          </a:p>
        </p:txBody>
      </p:sp>
      <p:sp>
        <p:nvSpPr>
          <p:cNvPr id="181" name="Google Shape;181;p27"/>
          <p:cNvSpPr txBox="1"/>
          <p:nvPr/>
        </p:nvSpPr>
        <p:spPr>
          <a:xfrm>
            <a:off x="774950" y="1573150"/>
            <a:ext cx="3328800" cy="35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-"/>
            </a:pPr>
            <a:r>
              <a:rPr b="1" lang="cs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Vlastní neuronka</a:t>
            </a:r>
            <a:r>
              <a:rPr lang="cs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má přesnost jen kolem 70% ale trénování je rychlé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-"/>
            </a:pPr>
            <a:r>
              <a:rPr b="1" lang="cs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ResNet101 </a:t>
            </a:r>
            <a:r>
              <a:rPr lang="cs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má přesnost kolem 90%,  a  trénování je  nejpomalejší z použítých modelů,  cca 2x pomalejší než Densenet121.  Dle model summary používá  o mnoho více vrstev a cca 40 milionů parametrů.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-"/>
            </a:pPr>
            <a:r>
              <a:rPr lang="cs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Model </a:t>
            </a:r>
            <a:r>
              <a:rPr b="1" lang="cs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Densenet121</a:t>
            </a:r>
            <a:r>
              <a:rPr lang="cs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 používá méně vrstev i méně parametrů (7 mil. parametrů)  než ResNet101 , díky tomu je rychlejší , i když stále cca 10x pomalejší než vlastní neuronka.  S přesností téměř 97% je toto náš nejlepší model.  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2" name="Google Shape;182;p27"/>
          <p:cNvSpPr txBox="1"/>
          <p:nvPr/>
        </p:nvSpPr>
        <p:spPr>
          <a:xfrm>
            <a:off x="5051575" y="1694500"/>
            <a:ext cx="2930100" cy="22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Freeze: 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Pro srovnání jsme zkusili model Densenet121 s Freezem.  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Došlo ke snížení accuracy  na 92,74%,ale trénovací čas klesl na cca ⅓ původního modelu bez Freeze.  Může být užitečné pro velké datasety kvůli šetření zdrojů  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83" name="Google Shape;18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0440" y="4181850"/>
            <a:ext cx="4956562" cy="53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8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Bonus:  interaktivní web aplikace</a:t>
            </a:r>
            <a:endParaRPr/>
          </a:p>
        </p:txBody>
      </p:sp>
      <p:sp>
        <p:nvSpPr>
          <p:cNvPr id="189" name="Google Shape;189;p28"/>
          <p:cNvSpPr txBox="1"/>
          <p:nvPr/>
        </p:nvSpPr>
        <p:spPr>
          <a:xfrm>
            <a:off x="942525" y="2052825"/>
            <a:ext cx="3328800" cy="27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-"/>
            </a:pPr>
            <a:r>
              <a:rPr lang="cs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vytvořili jsme interaktivní GUI  s pomocí StreamLit knihovny pro pohodlné načítaní  obrázků (pokemonů) a zobrazení predikce modelu (jména pokemona). 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-"/>
            </a:pPr>
            <a:r>
              <a:rPr lang="cs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aplikace funguje jak lokálně v pycharm/webovém prohližeči  tak byla deplyonuta do containeru na google cloud.  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 sz="13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3"/>
              </a:rPr>
              <a:t>https://streamlit-app-870839547599.europe-central2.run.app/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90" name="Google Shape;190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73450" y="1853850"/>
            <a:ext cx="2052599" cy="3123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cs"/>
              <a:t>Dataset - First Gen Pokémon Classification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8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cs"/>
              <a:t>dataset obsahuje 151 Pokémonů první generace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cs"/>
              <a:t>3 089 obrázků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cs"/>
              <a:t>obrázky rozděleny již ve složkách na trénovací a testovací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cs"/>
              <a:t>dataset byl navržen pro klasifikaci obrázků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cs"/>
              <a:t>Cíl: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cs"/>
              <a:t>vývoj modelu pro rozpoznávání a kategorizaci Pokémonů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cs"/>
              <a:t>pomocí neuronové sítě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cs"/>
              <a:t>Vyzkoušené modely: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cs"/>
              <a:t>Transfer Learning, Vlastní neuronová síť - Grayscale</a:t>
            </a:r>
            <a:endParaRPr/>
          </a:p>
        </p:txBody>
      </p:sp>
      <p:pic>
        <p:nvPicPr>
          <p:cNvPr id="94" name="Google Shape;94;p14" title="Onyx.jpeg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22275" y="1757525"/>
            <a:ext cx="2795875" cy="289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cs"/>
              <a:t>Příprava dat</a:t>
            </a:r>
            <a:endParaRPr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cs"/>
              <a:t>definice trénovacích a testovacích dat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cs"/>
              <a:t>nastavení velikosti obrázku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cs"/>
              <a:t>enkódování -  </a:t>
            </a:r>
            <a:r>
              <a:rPr b="1" lang="cs"/>
              <a:t>label_mode=”categorical” </a:t>
            </a:r>
            <a:r>
              <a:rPr lang="cs"/>
              <a:t>- přiřadí label podle složek v adresáři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cs"/>
              <a:t>nastavení </a:t>
            </a:r>
            <a:r>
              <a:rPr b="1" lang="cs"/>
              <a:t>batch_size</a:t>
            </a:r>
            <a:r>
              <a:rPr lang="cs"/>
              <a:t> na </a:t>
            </a:r>
            <a:r>
              <a:rPr b="1" lang="cs"/>
              <a:t>32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b="1"/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cs"/>
              <a:t>u vlastní neuronové sítě nastaven </a:t>
            </a:r>
            <a:r>
              <a:rPr b="1" lang="cs"/>
              <a:t>- color_mode="grayscale"</a:t>
            </a:r>
            <a:endParaRPr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cs"/>
              <a:t>Vlastní neuronová síť</a:t>
            </a:r>
            <a:endParaRPr/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729450" y="2078875"/>
            <a:ext cx="8121300" cy="29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cs"/>
              <a:t>byl použit parametr grayscale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cs"/>
              <a:t>velikost obrázků v pixelech 128x128 (vyzkoušeny i další velikosti, výsledky to nijak neovlivnilo)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cs"/>
              <a:t>vyzkoušena Augmentace - výsledky to nezlepšilo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cs"/>
              <a:t>postupná úprava architektury modelu -</a:t>
            </a:r>
            <a:r>
              <a:rPr b="1" lang="cs"/>
              <a:t> regularizace</a:t>
            </a:r>
            <a:r>
              <a:rPr lang="cs"/>
              <a:t> - nastaven </a:t>
            </a:r>
            <a:r>
              <a:rPr b="1" lang="cs"/>
              <a:t>Dropout</a:t>
            </a:r>
            <a:r>
              <a:rPr lang="cs"/>
              <a:t> - 0.4, </a:t>
            </a:r>
            <a:r>
              <a:rPr b="1" lang="cs"/>
              <a:t>Batch Normalization</a:t>
            </a:r>
            <a:endParaRPr b="1"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b="1" lang="cs"/>
              <a:t>EarlyStopping a ReduceLROnPlateau</a:t>
            </a:r>
            <a:endParaRPr b="1"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cs"/>
              <a:t>byly použity aktivační funkce </a:t>
            </a:r>
            <a:r>
              <a:rPr b="1" lang="cs"/>
              <a:t>relu </a:t>
            </a:r>
            <a:r>
              <a:rPr lang="cs"/>
              <a:t>a </a:t>
            </a:r>
            <a:r>
              <a:rPr b="1" lang="cs"/>
              <a:t>softmax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b="1"/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b="1" lang="cs"/>
              <a:t>ztrátová funkce - </a:t>
            </a:r>
            <a:r>
              <a:rPr lang="cs"/>
              <a:t>CategoricalCrossentropy - </a:t>
            </a:r>
            <a:r>
              <a:rPr b="1" lang="cs"/>
              <a:t>Label Smoothing </a:t>
            </a:r>
            <a:r>
              <a:rPr lang="cs"/>
              <a:t>- nejlepší výsledky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17" title="Model_5_Final.png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0313" y="499650"/>
            <a:ext cx="8563374" cy="4643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18" title="Model_5_History.png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41625" y="0"/>
            <a:ext cx="6460737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cs"/>
              <a:t>10 nejčastějších záměn</a:t>
            </a:r>
            <a:endParaRPr/>
          </a:p>
        </p:txBody>
      </p:sp>
      <p:pic>
        <p:nvPicPr>
          <p:cNvPr id="122" name="Google Shape;122;p19" title="zaměny.png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29775" y="2170400"/>
            <a:ext cx="4974525" cy="208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20" title="Confusion_matrix.png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50638" y="0"/>
            <a:ext cx="6642726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cs"/>
              <a:t>Classification report</a:t>
            </a:r>
            <a:endParaRPr/>
          </a:p>
        </p:txBody>
      </p:sp>
      <p:pic>
        <p:nvPicPr>
          <p:cNvPr id="133" name="Google Shape;13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7025" y="1853850"/>
            <a:ext cx="3115892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