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14" r:id="rId2"/>
    <p:sldId id="315" r:id="rId3"/>
    <p:sldId id="256" r:id="rId4"/>
    <p:sldId id="277" r:id="rId5"/>
    <p:sldId id="272" r:id="rId6"/>
    <p:sldId id="257" r:id="rId7"/>
    <p:sldId id="258" r:id="rId8"/>
    <p:sldId id="274" r:id="rId9"/>
    <p:sldId id="289" r:id="rId10"/>
    <p:sldId id="275" r:id="rId11"/>
    <p:sldId id="276" r:id="rId12"/>
    <p:sldId id="279" r:id="rId13"/>
    <p:sldId id="271" r:id="rId14"/>
    <p:sldId id="273" r:id="rId15"/>
    <p:sldId id="294" r:id="rId16"/>
    <p:sldId id="293" r:id="rId17"/>
    <p:sldId id="288" r:id="rId18"/>
    <p:sldId id="259" r:id="rId19"/>
    <p:sldId id="286" r:id="rId20"/>
    <p:sldId id="284" r:id="rId21"/>
    <p:sldId id="291" r:id="rId22"/>
    <p:sldId id="285" r:id="rId23"/>
    <p:sldId id="292" r:id="rId24"/>
    <p:sldId id="287" r:id="rId25"/>
    <p:sldId id="270" r:id="rId26"/>
    <p:sldId id="278" r:id="rId27"/>
    <p:sldId id="280" r:id="rId28"/>
    <p:sldId id="269" r:id="rId29"/>
    <p:sldId id="268" r:id="rId30"/>
    <p:sldId id="262" r:id="rId31"/>
    <p:sldId id="264" r:id="rId32"/>
    <p:sldId id="263" r:id="rId33"/>
    <p:sldId id="282" r:id="rId34"/>
    <p:sldId id="290" r:id="rId35"/>
    <p:sldId id="283" r:id="rId36"/>
    <p:sldId id="295" r:id="rId37"/>
    <p:sldId id="300" r:id="rId38"/>
    <p:sldId id="299" r:id="rId39"/>
    <p:sldId id="296" r:id="rId40"/>
    <p:sldId id="297" r:id="rId41"/>
    <p:sldId id="298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0" r:id="rId51"/>
    <p:sldId id="309" r:id="rId52"/>
    <p:sldId id="313" r:id="rId53"/>
    <p:sldId id="311" r:id="rId54"/>
    <p:sldId id="312" r:id="rId55"/>
    <p:sldId id="316" r:id="rId56"/>
    <p:sldId id="31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917C-FD33-924C-BE2C-206D2E2C951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45699-B68B-5440-B59B-72A6DE23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7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9DD26-ECE0-A24E-8AF9-23367D1E87B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ECD34-CA5D-DE45-9181-EB08879E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98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designorate.com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www.packtpub.com</a:t>
            </a:r>
            <a:r>
              <a:rPr lang="en-US" dirty="0" smtClean="0"/>
              <a:t>/graphics/9781782161400/graphics/1400_11_33.jpg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spring can compress and elongate, both causing stress. http://</a:t>
            </a:r>
            <a:r>
              <a:rPr lang="en-US" dirty="0" err="1" smtClean="0"/>
              <a:t>www.pasreform.com</a:t>
            </a:r>
            <a:r>
              <a:rPr lang="en-US" dirty="0" smtClean="0"/>
              <a:t>/</a:t>
            </a:r>
            <a:r>
              <a:rPr lang="en-US" dirty="0" err="1" smtClean="0"/>
              <a:t>webshop</a:t>
            </a:r>
            <a:r>
              <a:rPr lang="en-US" dirty="0" smtClean="0"/>
              <a:t>/images/stories/</a:t>
            </a:r>
            <a:r>
              <a:rPr lang="en-US" dirty="0" err="1" smtClean="0"/>
              <a:t>virtuemart</a:t>
            </a:r>
            <a:r>
              <a:rPr lang="en-US" dirty="0" smtClean="0"/>
              <a:t>/product/700008.jpg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/commons/c/c8/</a:t>
            </a:r>
            <a:r>
              <a:rPr lang="en-US" dirty="0" err="1" smtClean="0"/>
              <a:t>Elastic_network_model.png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fedc.wiwi.hu-berlin.de</a:t>
            </a:r>
            <a:r>
              <a:rPr lang="en-US" dirty="0" smtClean="0"/>
              <a:t>/</a:t>
            </a:r>
            <a:r>
              <a:rPr lang="en-US" dirty="0" err="1" smtClean="0"/>
              <a:t>xplore</a:t>
            </a:r>
            <a:r>
              <a:rPr lang="en-US" dirty="0" smtClean="0"/>
              <a:t>/tutorials/mvahtmlimg3999.gif, http://</a:t>
            </a:r>
            <a:r>
              <a:rPr lang="en-US" dirty="0" err="1" smtClean="0"/>
              <a:t>fedc.wiwi.hu-berlin.de</a:t>
            </a:r>
            <a:r>
              <a:rPr lang="en-US" dirty="0" smtClean="0"/>
              <a:t>/</a:t>
            </a:r>
            <a:r>
              <a:rPr lang="en-US" dirty="0" err="1" smtClean="0"/>
              <a:t>xplore</a:t>
            </a:r>
            <a:r>
              <a:rPr lang="en-US" dirty="0" smtClean="0"/>
              <a:t>/tutorials/mvahtmlimg4000.gif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https://i1.wp.com/</a:t>
            </a:r>
            <a:r>
              <a:rPr lang="en-US" dirty="0" err="1" smtClean="0"/>
              <a:t>dataaspirant.com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-content/uploads/2015/04/</a:t>
            </a:r>
            <a:r>
              <a:rPr lang="en-US" dirty="0" err="1" smtClean="0"/>
              <a:t>cover_post_final.png</a:t>
            </a:r>
            <a:r>
              <a:rPr lang="en-US" dirty="0" smtClean="0"/>
              <a:t>, https://</a:t>
            </a:r>
            <a:r>
              <a:rPr lang="en-US" dirty="0" err="1" smtClean="0"/>
              <a:t>wikimedia.org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/rest_v1/media/math/render/</a:t>
            </a:r>
            <a:r>
              <a:rPr lang="en-US" dirty="0" err="1" smtClean="0"/>
              <a:t>svg</a:t>
            </a:r>
            <a:r>
              <a:rPr lang="en-US" dirty="0" smtClean="0"/>
              <a:t>/a0ef4fe055b2a51b4cca43a05e5d1cd93f758dcc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1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term </a:t>
            </a:r>
            <a:r>
              <a:rPr lang="en-US" dirty="0" smtClean="0"/>
              <a:t>“peak” rather than mean because the t-distribution</a:t>
            </a:r>
            <a:r>
              <a:rPr lang="en-US" baseline="0" dirty="0" smtClean="0"/>
              <a:t> with 1 degree of freedom, aka Cauchy distribution, technically does not have a mean.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colors = rainbow(length(unique(</a:t>
            </a:r>
            <a:r>
              <a:rPr lang="en-US" dirty="0" err="1" smtClean="0">
                <a:latin typeface="Courier New"/>
                <a:cs typeface="Courier New"/>
              </a:rPr>
              <a:t>iris$Species</a:t>
            </a:r>
            <a:r>
              <a:rPr lang="en-US" dirty="0" smtClean="0">
                <a:latin typeface="Courier New"/>
                <a:cs typeface="Courier New"/>
              </a:rPr>
              <a:t>)))</a:t>
            </a:r>
          </a:p>
          <a:p>
            <a:r>
              <a:rPr lang="en-US" dirty="0" smtClean="0">
                <a:latin typeface="Courier New"/>
                <a:cs typeface="Courier New"/>
              </a:rPr>
              <a:t>names(colors) = unique(</a:t>
            </a:r>
            <a:r>
              <a:rPr lang="en-US" dirty="0" err="1" smtClean="0">
                <a:latin typeface="Courier New"/>
                <a:cs typeface="Courier New"/>
              </a:rPr>
              <a:t>iris$Species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ecb</a:t>
            </a:r>
            <a:r>
              <a:rPr lang="en-US" dirty="0" smtClean="0">
                <a:latin typeface="Courier New"/>
                <a:cs typeface="Courier New"/>
              </a:rPr>
              <a:t> = function(</a:t>
            </a:r>
            <a:r>
              <a:rPr lang="en-US" dirty="0" err="1" smtClean="0">
                <a:latin typeface="Courier New"/>
                <a:cs typeface="Courier New"/>
              </a:rPr>
              <a:t>x,y</a:t>
            </a:r>
            <a:r>
              <a:rPr lang="en-US" dirty="0" smtClean="0">
                <a:latin typeface="Courier New"/>
                <a:cs typeface="Courier New"/>
              </a:rPr>
              <a:t>){ plot(</a:t>
            </a:r>
            <a:r>
              <a:rPr lang="en-US" dirty="0" err="1" smtClean="0">
                <a:latin typeface="Courier New"/>
                <a:cs typeface="Courier New"/>
              </a:rPr>
              <a:t>x,t</a:t>
            </a:r>
            <a:r>
              <a:rPr lang="en-US" dirty="0" smtClean="0">
                <a:latin typeface="Courier New"/>
                <a:cs typeface="Courier New"/>
              </a:rPr>
              <a:t>='n'); text(</a:t>
            </a:r>
            <a:r>
              <a:rPr lang="en-US" dirty="0" err="1" smtClean="0">
                <a:latin typeface="Courier New"/>
                <a:cs typeface="Courier New"/>
              </a:rPr>
              <a:t>x,labels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iris$Species</a:t>
            </a:r>
            <a:r>
              <a:rPr lang="en-US" dirty="0" smtClean="0">
                <a:latin typeface="Courier New"/>
                <a:cs typeface="Courier New"/>
              </a:rPr>
              <a:t>, col=colors[</a:t>
            </a:r>
            <a:r>
              <a:rPr lang="en-US" dirty="0" err="1" smtClean="0">
                <a:latin typeface="Courier New"/>
                <a:cs typeface="Courier New"/>
              </a:rPr>
              <a:t>iris$Species</a:t>
            </a:r>
            <a:r>
              <a:rPr lang="en-US" dirty="0" smtClean="0">
                <a:latin typeface="Courier New"/>
                <a:cs typeface="Courier New"/>
              </a:rPr>
              <a:t>]) }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tsne_iris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tsne</a:t>
            </a:r>
            <a:r>
              <a:rPr lang="en-US" dirty="0" smtClean="0">
                <a:latin typeface="Courier New"/>
                <a:cs typeface="Courier New"/>
              </a:rPr>
              <a:t>(iris[,1:4], </a:t>
            </a:r>
            <a:r>
              <a:rPr lang="en-US" dirty="0" err="1" smtClean="0">
                <a:latin typeface="Courier New"/>
                <a:cs typeface="Courier New"/>
              </a:rPr>
              <a:t>epoch_callback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ecb</a:t>
            </a:r>
            <a:r>
              <a:rPr lang="en-US" dirty="0" smtClean="0">
                <a:latin typeface="Courier New"/>
                <a:cs typeface="Courier New"/>
              </a:rPr>
              <a:t>, perplexity=50)</a:t>
            </a:r>
          </a:p>
          <a:p>
            <a:r>
              <a:rPr lang="en-US" dirty="0" smtClean="0">
                <a:latin typeface="Courier New"/>
                <a:cs typeface="Courier New"/>
              </a:rPr>
              <a:t># compare to PCA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dev.new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pca_iris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princomp</a:t>
            </a:r>
            <a:r>
              <a:rPr lang="en-US" dirty="0" smtClean="0">
                <a:latin typeface="Courier New"/>
                <a:cs typeface="Courier New"/>
              </a:rPr>
              <a:t>(iris[,1:4])$scores[,1:2]</a:t>
            </a:r>
          </a:p>
          <a:p>
            <a:r>
              <a:rPr lang="en-US" dirty="0" smtClean="0">
                <a:latin typeface="Courier New"/>
                <a:cs typeface="Courier New"/>
              </a:rPr>
              <a:t>plot(</a:t>
            </a:r>
            <a:r>
              <a:rPr lang="en-US" dirty="0" err="1" smtClean="0">
                <a:latin typeface="Courier New"/>
                <a:cs typeface="Courier New"/>
              </a:rPr>
              <a:t>pca_iris</a:t>
            </a:r>
            <a:r>
              <a:rPr lang="en-US" dirty="0" smtClean="0">
                <a:latin typeface="Courier New"/>
                <a:cs typeface="Courier New"/>
              </a:rPr>
              <a:t>, t='n')</a:t>
            </a:r>
          </a:p>
          <a:p>
            <a:r>
              <a:rPr lang="en-US" dirty="0" smtClean="0">
                <a:latin typeface="Courier New"/>
                <a:cs typeface="Courier New"/>
              </a:rPr>
              <a:t>text(</a:t>
            </a:r>
            <a:r>
              <a:rPr lang="en-US" dirty="0" err="1" smtClean="0">
                <a:latin typeface="Courier New"/>
                <a:cs typeface="Courier New"/>
              </a:rPr>
              <a:t>pca_iris</a:t>
            </a:r>
            <a:r>
              <a:rPr lang="en-US" dirty="0" smtClean="0">
                <a:latin typeface="Courier New"/>
                <a:cs typeface="Courier New"/>
              </a:rPr>
              <a:t>, labels=</a:t>
            </a:r>
            <a:r>
              <a:rPr lang="en-US" dirty="0" err="1" smtClean="0">
                <a:latin typeface="Courier New"/>
                <a:cs typeface="Courier New"/>
              </a:rPr>
              <a:t>iris$Species,col</a:t>
            </a:r>
            <a:r>
              <a:rPr lang="en-US" dirty="0" smtClean="0">
                <a:latin typeface="Courier New"/>
                <a:cs typeface="Courier New"/>
              </a:rPr>
              <a:t>=colors[</a:t>
            </a:r>
            <a:r>
              <a:rPr lang="en-US" dirty="0" err="1" smtClean="0">
                <a:latin typeface="Courier New"/>
                <a:cs typeface="Courier New"/>
              </a:rPr>
              <a:t>iris$Species</a:t>
            </a:r>
            <a:r>
              <a:rPr lang="en-US" dirty="0" smtClean="0">
                <a:latin typeface="Courier New"/>
                <a:cs typeface="Courier New"/>
              </a:rPr>
              <a:t>])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http://4.bp.blogspot.com/-wduUats3Qrg/TxEs6SuI41I/AAAAAAAAA7Y/iYA5qcv_GTI/s1600/018-pca-001.png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Images from</a:t>
            </a:r>
            <a:r>
              <a:rPr lang="en-US" baseline="0" dirty="0" smtClean="0"/>
              <a:t> </a:t>
            </a:r>
            <a:r>
              <a:rPr lang="en-US" dirty="0" smtClean="0"/>
              <a:t>Wikipedia.\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Wikimedia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www.coolmath.com</a:t>
            </a:r>
            <a:r>
              <a:rPr lang="en-US" baseline="0" dirty="0" smtClean="0"/>
              <a:t>/sites/</a:t>
            </a:r>
            <a:r>
              <a:rPr lang="en-US" baseline="0" dirty="0" err="1" smtClean="0"/>
              <a:t>cmat</a:t>
            </a:r>
            <a:r>
              <a:rPr lang="en-US" baseline="0" dirty="0" smtClean="0"/>
              <a:t>/files/images/05-matrices-16.gif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http://</a:t>
            </a:r>
            <a:r>
              <a:rPr lang="en-US" dirty="0" err="1" smtClean="0"/>
              <a:t>lpsa.swarthmore.edu</a:t>
            </a:r>
            <a:r>
              <a:rPr lang="en-US" dirty="0" smtClean="0"/>
              <a:t>/</a:t>
            </a:r>
            <a:r>
              <a:rPr lang="en-US" dirty="0" err="1" smtClean="0"/>
              <a:t>MtrxVibe</a:t>
            </a:r>
            <a:r>
              <a:rPr lang="en-US" dirty="0" smtClean="0"/>
              <a:t>/</a:t>
            </a:r>
            <a:r>
              <a:rPr lang="en-US" dirty="0" err="1" smtClean="0"/>
              <a:t>EigMat</a:t>
            </a:r>
            <a:r>
              <a:rPr lang="en-US" dirty="0" smtClean="0"/>
              <a:t>/images/Matrix20.gif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5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books.google.com</a:t>
            </a:r>
            <a:r>
              <a:rPr lang="en-US" dirty="0" smtClean="0"/>
              <a:t>/</a:t>
            </a:r>
            <a:r>
              <a:rPr lang="en-US" dirty="0" err="1" smtClean="0"/>
              <a:t>books?id</a:t>
            </a:r>
            <a:r>
              <a:rPr lang="en-US" dirty="0" smtClean="0"/>
              <a:t>=</a:t>
            </a:r>
            <a:r>
              <a:rPr lang="en-US" dirty="0" err="1" smtClean="0"/>
              <a:t>NYDSBwAAQBAJ&amp;pg</a:t>
            </a:r>
            <a:r>
              <a:rPr lang="en-US" dirty="0" smtClean="0"/>
              <a:t>=PA464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0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2D visualization preserving relative</a:t>
            </a:r>
            <a:r>
              <a:rPr lang="en-US" baseline="0" dirty="0" smtClean="0"/>
              <a:t> distances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achieved through reflections and axis</a:t>
            </a:r>
            <a:r>
              <a:rPr lang="en-US" baseline="0" dirty="0" smtClean="0"/>
              <a:t> rotation.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CD34-CA5D-DE45-9181-EB08879E00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F654-F3B8-6A43-A504-9DB260B4BE62}" type="datetime1">
              <a:rPr lang="en-US" smtClean="0"/>
              <a:t>3/20/17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C15A-6DBC-8B4E-B4CE-5167A1CE9628}" type="datetime1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7C33-341E-A64C-8C31-34ECC99D13EE}" type="datetime1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B0-B689-DE45-9405-AEDBD7F9D889}" type="datetime1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D96F-A355-CC45-A7CD-A21528E6005D}" type="datetime1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7BAC-486F-DA4D-92B6-9FE5B309AB1C}" type="datetime1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9922-C1EE-5B48-A3D0-FE82C8982FCC}" type="datetime1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63D1-FE94-4A42-8901-E3E37B2D58D8}" type="datetime1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AFB4-6466-2D43-A69B-43A35ABAF8C6}" type="datetime1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8A1F-6814-3148-A19A-82B00F7946FB}" type="datetime1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6F0F-93C1-CB43-982B-9447FC202A41}" type="datetime1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A6DEF4-09BA-614B-BE95-76BE7B4BE0BF}" type="datetime1">
              <a:rPr lang="en-US" smtClean="0"/>
              <a:t>3/20/17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lmath.com/sites/cmat/files/images/05-matrices-16.gif" TargetMode="External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4" Type="http://schemas.openxmlformats.org/officeDocument/2006/relationships/image" Target="../media/image28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gif"/><Relationship Id="rId3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g83oGqjnXL4&amp;sns=em" TargetMode="Externa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5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Linearly uncorrelated variables</a:t>
            </a:r>
          </a:p>
          <a:p>
            <a:r>
              <a:rPr lang="en-US" dirty="0" smtClean="0"/>
              <a:t>1st principal component has the largest possible variance</a:t>
            </a:r>
          </a:p>
          <a:p>
            <a:r>
              <a:rPr lang="en-US" dirty="0" smtClean="0"/>
              <a:t>Each succeeding component has highest possible variance. Constraint: Must be orthogonal to all the preceding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669"/>
            <a:ext cx="8229600" cy="1600200"/>
          </a:xfrm>
        </p:spPr>
        <p:txBody>
          <a:bodyPr/>
          <a:lstStyle/>
          <a:p>
            <a:r>
              <a:rPr lang="en-US" dirty="0" smtClean="0"/>
              <a:t>Observation About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6315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Almost all vectors change direction when multiplied by a matrix</a:t>
            </a:r>
          </a:p>
          <a:p>
            <a:r>
              <a:rPr lang="en-US" dirty="0" smtClean="0"/>
              <a:t>Certain exceptional vectors (which are called </a:t>
            </a:r>
            <a:r>
              <a:rPr lang="en-US" b="1" i="1" dirty="0" smtClean="0"/>
              <a:t>eigenvectors</a:t>
            </a:r>
            <a:r>
              <a:rPr lang="en-US" dirty="0" smtClean="0"/>
              <a:t>) remain in the same direction</a:t>
            </a:r>
            <a:endParaRPr lang="en-US" dirty="0"/>
          </a:p>
        </p:txBody>
      </p:sp>
      <p:pic>
        <p:nvPicPr>
          <p:cNvPr id="4" name="Picture 3" descr="220px-Vector_by_Zurek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80" y="1238630"/>
            <a:ext cx="2794000" cy="2794000"/>
          </a:xfrm>
          <a:prstGeom prst="rect">
            <a:avLst/>
          </a:prstGeo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4" y="2289509"/>
            <a:ext cx="2540000" cy="1257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933"/>
            <a:ext cx="8229600" cy="716633"/>
          </a:xfrm>
        </p:spPr>
        <p:txBody>
          <a:bodyPr/>
          <a:lstStyle/>
          <a:p>
            <a:r>
              <a:rPr lang="en-US" dirty="0" smtClean="0"/>
              <a:t>Eigenvector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3566"/>
            <a:ext cx="8229600" cy="4525963"/>
          </a:xfrm>
        </p:spPr>
        <p:txBody>
          <a:bodyPr/>
          <a:lstStyle/>
          <a:p>
            <a:r>
              <a:rPr lang="en-US" dirty="0" smtClean="0"/>
              <a:t>A vector that when multiplied by a given matrix gives a scalar multiple of itself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0</a:t>
            </a:r>
            <a:r>
              <a:rPr lang="en-US" dirty="0" smtClean="0"/>
              <a:t> vector is never considered an eigenvector</a:t>
            </a:r>
          </a:p>
          <a:p>
            <a:r>
              <a:rPr lang="en-US" dirty="0" smtClean="0"/>
              <a:t>The scalar multiple is called its </a:t>
            </a:r>
            <a:r>
              <a:rPr lang="en-US" b="1" i="1" dirty="0" smtClean="0"/>
              <a:t>eigenvalue</a:t>
            </a:r>
            <a:r>
              <a:rPr lang="en-US" dirty="0" smtClean="0"/>
              <a:t> </a:t>
            </a:r>
            <a:r>
              <a:rPr lang="en-US" dirty="0" err="1" smtClean="0"/>
              <a:t>λ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scalar</a:t>
            </a:r>
          </a:p>
          <a:p>
            <a:r>
              <a:rPr lang="en-US" dirty="0" smtClean="0"/>
              <a:t>Scale factor corresponding to a particular eigenvector</a:t>
            </a:r>
          </a:p>
          <a:p>
            <a:r>
              <a:rPr lang="en-US" dirty="0" smtClean="0"/>
              <a:t>Merely elongates or shrinks or reverses </a:t>
            </a:r>
            <a:r>
              <a:rPr lang="en-US" b="1" dirty="0" smtClean="0"/>
              <a:t>v</a:t>
            </a:r>
            <a:r>
              <a:rPr lang="en-US" dirty="0" smtClean="0"/>
              <a:t>, or leaves it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</a:t>
            </a:r>
            <a:r>
              <a:rPr lang="en-US" dirty="0" smtClean="0"/>
              <a:t> Expressed As An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</a:t>
            </a:r>
            <a:r>
              <a:rPr lang="en-US" dirty="0" smtClean="0"/>
              <a:t>: a square matrix</a:t>
            </a:r>
          </a:p>
          <a:p>
            <a:r>
              <a:rPr lang="en-US" b="1" i="1" dirty="0"/>
              <a:t>x</a:t>
            </a:r>
            <a:r>
              <a:rPr lang="en-US" dirty="0" smtClean="0"/>
              <a:t>: a nonzero vector (“eigenvector”)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: a nonzero scalar (“eigenvalue of </a:t>
            </a:r>
            <a:r>
              <a:rPr lang="en-US" i="1" dirty="0" smtClean="0"/>
              <a:t>A</a:t>
            </a:r>
            <a:r>
              <a:rPr lang="en-US" dirty="0" smtClean="0"/>
              <a:t>”)</a:t>
            </a:r>
          </a:p>
          <a:p>
            <a:pPr marL="0" indent="0" algn="ctr">
              <a:buNone/>
            </a:pPr>
            <a:r>
              <a:rPr lang="en-US" sz="6000" i="1" dirty="0" smtClean="0"/>
              <a:t>A</a:t>
            </a:r>
            <a:r>
              <a:rPr lang="en-US" sz="6000" b="1" i="1" dirty="0" smtClean="0"/>
              <a:t>x</a:t>
            </a:r>
            <a:r>
              <a:rPr lang="en-US" sz="6000" dirty="0" smtClean="0"/>
              <a:t> = </a:t>
            </a:r>
            <a:r>
              <a:rPr lang="en-US" sz="6000" i="1" dirty="0" err="1" smtClean="0"/>
              <a:t>λ</a:t>
            </a:r>
            <a:r>
              <a:rPr lang="en-US" sz="6000" b="1" i="1" dirty="0" err="1" smtClean="0"/>
              <a:t>x</a:t>
            </a:r>
            <a:endParaRPr lang="en-US" sz="6000" b="1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91"/>
            <a:ext cx="8229600" cy="799467"/>
          </a:xfrm>
        </p:spPr>
        <p:txBody>
          <a:bodyPr/>
          <a:lstStyle/>
          <a:p>
            <a:r>
              <a:rPr lang="en-US" dirty="0" smtClean="0"/>
              <a:t>Graphical Depiction</a:t>
            </a:r>
            <a:endParaRPr lang="en-US" dirty="0"/>
          </a:p>
        </p:txBody>
      </p:sp>
      <p:pic>
        <p:nvPicPr>
          <p:cNvPr id="4" name="Content Placeholder 3" descr="600px-Eigenvalue_equation.sv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7" b="-4323"/>
          <a:stretch/>
        </p:blipFill>
        <p:spPr>
          <a:xfrm>
            <a:off x="816127" y="1141159"/>
            <a:ext cx="7121673" cy="57168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8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Eigenvalue &amp; Eigenvector Pair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199802"/>
              </p:ext>
            </p:extLst>
          </p:nvPr>
        </p:nvGraphicFramePr>
        <p:xfrm>
          <a:off x="1277849" y="1701287"/>
          <a:ext cx="44672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2247900" imgH="508000" progId="Equation.DSMT4">
                  <p:embed/>
                </p:oleObj>
              </mc:Choice>
              <mc:Fallback>
                <p:oleObj name="Equation" r:id="rId3" imgW="2247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7849" y="1701287"/>
                        <a:ext cx="4467225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244467"/>
              </p:ext>
            </p:extLst>
          </p:nvPr>
        </p:nvGraphicFramePr>
        <p:xfrm>
          <a:off x="974143" y="4196945"/>
          <a:ext cx="7243752" cy="197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5" imgW="1866900" imgH="508000" progId="Equation.DSMT4">
                  <p:embed/>
                </p:oleObj>
              </mc:Choice>
              <mc:Fallback>
                <p:oleObj name="Equation" r:id="rId5" imgW="1866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4143" y="4196945"/>
                        <a:ext cx="7243752" cy="1971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7849" y="3148664"/>
            <a:ext cx="3609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A</a:t>
            </a:r>
            <a:r>
              <a:rPr lang="en-US" sz="4000" b="1" i="1" dirty="0"/>
              <a:t>x</a:t>
            </a:r>
            <a:r>
              <a:rPr lang="en-US" sz="4000" dirty="0"/>
              <a:t> = </a:t>
            </a:r>
            <a:r>
              <a:rPr lang="en-US" sz="4000" i="1" dirty="0" err="1"/>
              <a:t>λ</a:t>
            </a:r>
            <a:r>
              <a:rPr lang="en-US" sz="4000" b="1" i="1" dirty="0" err="1"/>
              <a:t>x</a:t>
            </a:r>
            <a:endParaRPr lang="en-US" sz="4000" b="1" i="1" dirty="0"/>
          </a:p>
          <a:p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square </a:t>
            </a:r>
            <a:r>
              <a:rPr lang="en-US" dirty="0" smtClean="0"/>
              <a:t>matrix that looks like this:</a:t>
            </a:r>
          </a:p>
          <a:p>
            <a:endParaRPr lang="en-US" dirty="0"/>
          </a:p>
        </p:txBody>
      </p:sp>
      <p:pic>
        <p:nvPicPr>
          <p:cNvPr id="4" name="Picture 3" descr="05-matrices-16.gif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33" y="2382965"/>
            <a:ext cx="6888630" cy="41446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German for “very own”</a:t>
            </a:r>
          </a:p>
          <a:p>
            <a:r>
              <a:rPr lang="en-US" dirty="0" smtClean="0"/>
              <a:t>“My very own apartment”</a:t>
            </a:r>
            <a:r>
              <a:rPr lang="en-US" i="1" dirty="0"/>
              <a:t>: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           »</a:t>
            </a:r>
            <a:r>
              <a:rPr lang="en-US" i="1" dirty="0" err="1" smtClean="0"/>
              <a:t>Meine</a:t>
            </a:r>
            <a:r>
              <a:rPr lang="en-US" i="1" dirty="0" smtClean="0"/>
              <a:t> </a:t>
            </a:r>
            <a:r>
              <a:rPr lang="en-US" i="1" dirty="0" err="1"/>
              <a:t>eigene</a:t>
            </a:r>
            <a:r>
              <a:rPr lang="en-US" i="1" dirty="0"/>
              <a:t> </a:t>
            </a:r>
            <a:r>
              <a:rPr lang="en-US" i="1" dirty="0" err="1" smtClean="0"/>
              <a:t>Wohnung</a:t>
            </a:r>
            <a:r>
              <a:rPr lang="en-US" i="1" dirty="0" smtClean="0"/>
              <a:t>«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Polynomial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74414"/>
          </a:xfrm>
          <a:noFill/>
        </p:spPr>
        <p:txBody>
          <a:bodyPr wrap="square" rtlCol="0">
            <a:spAutoFit/>
          </a:bodyPr>
          <a:lstStyle/>
          <a:p>
            <a:pPr marL="0"/>
            <a:r>
              <a:rPr lang="en-US" sz="2800" dirty="0">
                <a:solidFill>
                  <a:schemeClr val="tx1"/>
                </a:solidFill>
                <a:latin typeface="+mn-lt"/>
              </a:rPr>
              <a:t>Start with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Aλ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λ</a:t>
            </a:r>
            <a:r>
              <a:rPr lang="en-US" sz="2800" b="1" dirty="0" err="1">
                <a:solidFill>
                  <a:schemeClr val="tx1"/>
                </a:solidFill>
                <a:latin typeface="+mn-lt"/>
              </a:rPr>
              <a:t>v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  <a:p>
            <a:pPr marL="0"/>
            <a:r>
              <a:rPr lang="en-US" sz="2800" dirty="0">
                <a:solidFill>
                  <a:schemeClr val="tx1"/>
                </a:solidFill>
                <a:latin typeface="+mn-lt"/>
              </a:rPr>
              <a:t>I is the identity matrix</a:t>
            </a:r>
          </a:p>
          <a:p>
            <a:pPr marL="0"/>
            <a:r>
              <a:rPr lang="en-US" sz="2800" dirty="0">
                <a:solidFill>
                  <a:schemeClr val="tx1"/>
                </a:solidFill>
                <a:latin typeface="+mn-lt"/>
              </a:rPr>
              <a:t>Noting that I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v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v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, rewrite as (A </a:t>
            </a:r>
            <a:r>
              <a:rPr lang="mr-IN" sz="2800" dirty="0">
                <a:solidFill>
                  <a:schemeClr val="tx1"/>
                </a:solidFill>
                <a:latin typeface="+mn-lt"/>
              </a:rPr>
              <a:t>–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λI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)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v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= 0</a:t>
            </a:r>
          </a:p>
          <a:p>
            <a:pPr marL="0"/>
            <a:r>
              <a:rPr lang="en-US" sz="2800" dirty="0">
                <a:solidFill>
                  <a:schemeClr val="tx1"/>
                </a:solidFill>
                <a:latin typeface="+mn-lt"/>
              </a:rPr>
              <a:t>A </a:t>
            </a:r>
            <a:r>
              <a:rPr lang="mr-IN" sz="2800" dirty="0">
                <a:solidFill>
                  <a:schemeClr val="tx1"/>
                </a:solidFill>
                <a:latin typeface="+mn-lt"/>
              </a:rPr>
              <a:t>–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λI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is square matrix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952676"/>
              </p:ext>
            </p:extLst>
          </p:nvPr>
        </p:nvGraphicFramePr>
        <p:xfrm>
          <a:off x="1512888" y="3601951"/>
          <a:ext cx="6240462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977900" imgH="266700" progId="Equation.DSMT4">
                  <p:embed/>
                </p:oleObj>
              </mc:Choice>
              <mc:Fallback>
                <p:oleObj name="Equation" r:id="rId3" imgW="9779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2888" y="3601951"/>
                        <a:ext cx="6240462" cy="170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6225" y="5628576"/>
            <a:ext cx="6240462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/>
              <a:t>| | is notation for determinant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Curse of Dimensionality</a:t>
            </a:r>
          </a:p>
          <a:p>
            <a:pPr lvl="1"/>
            <a:r>
              <a:rPr lang="en-US" dirty="0" smtClean="0"/>
              <a:t>Distances between points grow </a:t>
            </a:r>
            <a:r>
              <a:rPr lang="en-US" smtClean="0"/>
              <a:t>very fast</a:t>
            </a:r>
            <a:endParaRPr lang="en-US" dirty="0" smtClean="0"/>
          </a:p>
          <a:p>
            <a:pPr lvl="1"/>
            <a:r>
              <a:rPr lang="en-US" dirty="0" smtClean="0"/>
              <a:t>Analogy: Finding penny on a line, a football field, in a building</a:t>
            </a:r>
          </a:p>
          <a:p>
            <a:r>
              <a:rPr lang="en-US" dirty="0" smtClean="0"/>
              <a:t>Ways to reduce dimensionality</a:t>
            </a:r>
          </a:p>
          <a:p>
            <a:pPr lvl="1"/>
            <a:r>
              <a:rPr lang="en-US" dirty="0" smtClean="0"/>
              <a:t>Feature Subset Selection</a:t>
            </a:r>
          </a:p>
          <a:p>
            <a:pPr lvl="2"/>
            <a:r>
              <a:rPr lang="en-US" i="1" dirty="0" smtClean="0"/>
              <a:t>O</a:t>
            </a:r>
            <a:r>
              <a:rPr lang="en-US" dirty="0" smtClean="0"/>
              <a:t>(2</a:t>
            </a:r>
            <a:r>
              <a:rPr lang="en-US" i="1" baseline="30000" dirty="0" smtClean="0"/>
              <a:t>n</a:t>
            </a:r>
            <a:r>
              <a:rPr lang="en-US" dirty="0" smtClean="0"/>
              <a:t>)if we try all</a:t>
            </a:r>
          </a:p>
          <a:p>
            <a:pPr lvl="2"/>
            <a:r>
              <a:rPr lang="en-US" dirty="0" smtClean="0"/>
              <a:t>Forward selection </a:t>
            </a:r>
            <a:r>
              <a:rPr lang="mr-IN" dirty="0" smtClean="0"/>
              <a:t>–</a:t>
            </a:r>
            <a:r>
              <a:rPr lang="en-US" dirty="0" smtClean="0"/>
              <a:t> add feature that decreases the error the most</a:t>
            </a:r>
          </a:p>
          <a:p>
            <a:pPr lvl="2"/>
            <a:r>
              <a:rPr lang="en-US" dirty="0" smtClean="0"/>
              <a:t>Backward selection </a:t>
            </a:r>
            <a:r>
              <a:rPr lang="mr-IN" dirty="0" smtClean="0"/>
              <a:t>–</a:t>
            </a:r>
            <a:r>
              <a:rPr lang="en-US" dirty="0" smtClean="0"/>
              <a:t> remove feature that decreases the error the most (or increases it only slightly)</a:t>
            </a:r>
          </a:p>
          <a:p>
            <a:pPr lvl="2"/>
            <a:r>
              <a:rPr lang="en-US" dirty="0" smtClean="0"/>
              <a:t>But selection is greedy not necessarily optimal</a:t>
            </a:r>
          </a:p>
          <a:p>
            <a:pPr lvl="1"/>
            <a:r>
              <a:rPr lang="en-US" dirty="0" smtClean="0"/>
              <a:t>Feature Extraction</a:t>
            </a:r>
          </a:p>
          <a:p>
            <a:pPr lvl="2"/>
            <a:r>
              <a:rPr lang="en-US" dirty="0" smtClean="0"/>
              <a:t>PCA </a:t>
            </a:r>
          </a:p>
          <a:p>
            <a:pPr lvl="2"/>
            <a:r>
              <a:rPr lang="en-US" dirty="0" smtClean="0"/>
              <a:t>LDA</a:t>
            </a:r>
          </a:p>
          <a:p>
            <a:pPr lvl="2"/>
            <a:r>
              <a:rPr lang="en-US" dirty="0" smtClean="0"/>
              <a:t>FA</a:t>
            </a:r>
          </a:p>
          <a:p>
            <a:pPr lvl="2"/>
            <a:r>
              <a:rPr lang="en-US" dirty="0" smtClean="0"/>
              <a:t>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5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280"/>
            <a:ext cx="8229600" cy="704093"/>
          </a:xfrm>
        </p:spPr>
        <p:txBody>
          <a:bodyPr/>
          <a:lstStyle/>
          <a:p>
            <a:r>
              <a:rPr lang="en-US" sz="4800" dirty="0" smtClean="0"/>
              <a:t>Characteristic Equation of </a:t>
            </a:r>
            <a:r>
              <a:rPr lang="en-US" sz="4800" i="1" dirty="0" smtClean="0"/>
              <a:t>A</a:t>
            </a:r>
            <a:endParaRPr lang="en-US" sz="4800" i="1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837370"/>
              </p:ext>
            </p:extLst>
          </p:nvPr>
        </p:nvGraphicFramePr>
        <p:xfrm>
          <a:off x="2401876" y="3293012"/>
          <a:ext cx="2928937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609600" imgH="266700" progId="Equation.DSMT4">
                  <p:embed/>
                </p:oleObj>
              </mc:Choice>
              <mc:Fallback>
                <p:oleObj name="Equation" r:id="rId3" imgW="609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1876" y="3293012"/>
                        <a:ext cx="2928937" cy="1281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9511" y="4586905"/>
            <a:ext cx="66401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roots of this </a:t>
            </a:r>
            <a:r>
              <a:rPr lang="en-US" sz="4400" i="1" dirty="0" smtClean="0"/>
              <a:t>n</a:t>
            </a:r>
            <a:r>
              <a:rPr lang="en-US" sz="4400" dirty="0" smtClean="0"/>
              <a:t>-degree polynomial are the eigenvalues of </a:t>
            </a:r>
            <a:r>
              <a:rPr lang="en-US" sz="4400" i="1" dirty="0" smtClean="0"/>
              <a:t>A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71778" y="1228934"/>
            <a:ext cx="64054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Since v is nonzero, A-</a:t>
            </a:r>
            <a:r>
              <a:rPr lang="en-US" sz="4000" i="1" dirty="0" err="1" smtClean="0"/>
              <a:t>λI</a:t>
            </a:r>
            <a:r>
              <a:rPr lang="en-US" sz="4000" i="1" dirty="0" smtClean="0"/>
              <a:t> is </a:t>
            </a:r>
            <a:r>
              <a:rPr lang="en-US" sz="4000" i="1" dirty="0"/>
              <a:t>singular (non invertible); therefore its determinant is </a:t>
            </a:r>
            <a:r>
              <a:rPr lang="en-US" sz="4000" i="1" dirty="0" smtClean="0"/>
              <a:t>0.</a:t>
            </a:r>
            <a:endParaRPr lang="en-US" sz="4000" i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7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Calculation of Eigenvalues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68"/>
          <a:stretch/>
        </p:blipFill>
        <p:spPr>
          <a:xfrm>
            <a:off x="124245" y="1600200"/>
            <a:ext cx="8562555" cy="3682547"/>
          </a:xfrm>
        </p:spPr>
      </p:pic>
      <p:sp>
        <p:nvSpPr>
          <p:cNvPr id="5" name="TextBox 4"/>
          <p:cNvSpPr txBox="1"/>
          <p:nvPr/>
        </p:nvSpPr>
        <p:spPr>
          <a:xfrm>
            <a:off x="652353" y="5507804"/>
            <a:ext cx="803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Solutions are </a:t>
            </a:r>
            <a:r>
              <a:rPr lang="en-US" sz="3600" dirty="0" err="1" smtClean="0">
                <a:latin typeface="+mj-lt"/>
              </a:rPr>
              <a:t>λ</a:t>
            </a:r>
            <a:r>
              <a:rPr lang="en-US" sz="3600" dirty="0" smtClean="0">
                <a:latin typeface="+mj-lt"/>
              </a:rPr>
              <a:t>= -1 and </a:t>
            </a:r>
            <a:r>
              <a:rPr lang="en-US" sz="3600" dirty="0" err="1">
                <a:latin typeface="+mj-lt"/>
              </a:rPr>
              <a:t>λ</a:t>
            </a:r>
            <a:r>
              <a:rPr lang="en-US" sz="3600" dirty="0" smtClean="0">
                <a:latin typeface="+mj-lt"/>
              </a:rPr>
              <a:t> = -2</a:t>
            </a:r>
            <a:endParaRPr lang="en-US" sz="36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86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obtain the corresponding eigenvector </a:t>
            </a:r>
            <a:r>
              <a:rPr lang="en-US" b="1" dirty="0" smtClean="0"/>
              <a:t>v</a:t>
            </a:r>
            <a:r>
              <a:rPr lang="en-US" i="1" dirty="0" smtClean="0"/>
              <a:t> </a:t>
            </a:r>
            <a:r>
              <a:rPr lang="en-US" dirty="0" smtClean="0"/>
              <a:t>for each eigenvalue </a:t>
            </a:r>
            <a:r>
              <a:rPr lang="en-US" dirty="0" err="1" smtClean="0"/>
              <a:t>λ</a:t>
            </a:r>
            <a:endParaRPr lang="en-US" dirty="0" smtClean="0"/>
          </a:p>
          <a:p>
            <a:endParaRPr lang="en-US" baseline="-25000" dirty="0" smtClean="0">
              <a:latin typeface="MT Extra" charset="2"/>
              <a:cs typeface="MT Extra" charset="2"/>
            </a:endParaRPr>
          </a:p>
          <a:p>
            <a:endParaRPr lang="en-US" baseline="-25000" dirty="0">
              <a:latin typeface="MT Extra" charset="2"/>
              <a:cs typeface="MT Extra" charset="2"/>
            </a:endParaRP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/>
          </a:p>
          <a:p>
            <a:endParaRPr lang="en-US" i="1" baseline="-25000" dirty="0" smtClean="0"/>
          </a:p>
          <a:p>
            <a:endParaRPr lang="en-US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34153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0852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46149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19483"/>
              </p:ext>
            </p:extLst>
          </p:nvPr>
        </p:nvGraphicFramePr>
        <p:xfrm>
          <a:off x="931862" y="2659062"/>
          <a:ext cx="716597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9" imgW="850900" imgH="203200" progId="Equation.DSMT4">
                  <p:embed/>
                </p:oleObj>
              </mc:Choice>
              <mc:Fallback>
                <p:oleObj name="Equation" r:id="rId9" imgW="850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1862" y="2659062"/>
                        <a:ext cx="7165975" cy="171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5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 and Eigenvectors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eigen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0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Functions for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prcomp</a:t>
            </a:r>
            <a:r>
              <a:rPr lang="en-US" dirty="0">
                <a:latin typeface="Courier New"/>
                <a:cs typeface="Courier New"/>
              </a:rPr>
              <a:t>()    </a:t>
            </a:r>
            <a:r>
              <a:rPr lang="en-US" dirty="0"/>
              <a:t>- Uses SVD, the preferred method</a:t>
            </a:r>
          </a:p>
          <a:p>
            <a:r>
              <a:rPr lang="en-US" dirty="0" smtClean="0"/>
              <a:t>Display shows standard deviations of the components</a:t>
            </a:r>
          </a:p>
          <a:p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err="1" smtClean="0">
                <a:latin typeface="Courier New"/>
                <a:cs typeface="Courier New"/>
              </a:rPr>
              <a:t>pr</a:t>
            </a:r>
            <a:r>
              <a:rPr lang="en-US" dirty="0" smtClean="0">
                <a:latin typeface="Courier New"/>
                <a:cs typeface="Courier New"/>
              </a:rPr>
              <a:t>&lt;-</a:t>
            </a:r>
            <a:r>
              <a:rPr lang="en-US" dirty="0" err="1" smtClean="0">
                <a:latin typeface="Courier New"/>
                <a:cs typeface="Courier New"/>
              </a:rPr>
              <a:t>prcomp</a:t>
            </a:r>
            <a:r>
              <a:rPr lang="en-US" dirty="0" smtClean="0">
                <a:latin typeface="Courier New"/>
                <a:cs typeface="Courier New"/>
              </a:rPr>
              <a:t>(dataset, scale=TRUE)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Transform the data into the new coordinate system: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&gt; new&lt;-</a:t>
            </a:r>
            <a:r>
              <a:rPr lang="en-US" dirty="0" err="1" smtClean="0">
                <a:latin typeface="Courier New"/>
                <a:cs typeface="Courier New"/>
              </a:rPr>
              <a:t>pr$x</a:t>
            </a:r>
            <a:r>
              <a:rPr lang="en-US" dirty="0" smtClean="0">
                <a:latin typeface="Courier New"/>
                <a:cs typeface="Courier New"/>
              </a:rPr>
              <a:t>[,1:2]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p</a:t>
            </a:r>
            <a:r>
              <a:rPr lang="en-US" dirty="0" err="1" smtClean="0">
                <a:latin typeface="Courier New"/>
                <a:cs typeface="Courier New"/>
              </a:rPr>
              <a:t>rincomp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/>
              <a:t>uses covariance matrix—for compatibility with S-PLUS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can have numeric values only. Need to exclude nonnumeric features with brackets or subset.</a:t>
            </a:r>
          </a:p>
          <a:p>
            <a:r>
              <a:rPr lang="en-US" dirty="0" err="1">
                <a:latin typeface="Courier New"/>
                <a:cs typeface="Courier New"/>
              </a:rPr>
              <a:t>m</a:t>
            </a:r>
            <a:r>
              <a:rPr lang="en-US" dirty="0" err="1" smtClean="0">
                <a:latin typeface="Courier New"/>
                <a:cs typeface="Courier New"/>
              </a:rPr>
              <a:t>odelname</a:t>
            </a:r>
            <a:r>
              <a:rPr lang="en-US" dirty="0" smtClean="0">
                <a:latin typeface="Courier New"/>
                <a:cs typeface="Courier New"/>
              </a:rPr>
              <a:t>&lt;-</a:t>
            </a:r>
            <a:r>
              <a:rPr lang="en-US" dirty="0" err="1" smtClean="0">
                <a:latin typeface="Courier New"/>
                <a:cs typeface="Courier New"/>
              </a:rPr>
              <a:t>princomp</a:t>
            </a:r>
            <a:r>
              <a:rPr lang="en-US" dirty="0" smtClean="0">
                <a:latin typeface="Courier New"/>
                <a:cs typeface="Courier New"/>
              </a:rPr>
              <a:t>(dataset)</a:t>
            </a:r>
          </a:p>
          <a:p>
            <a:r>
              <a:rPr lang="en-US" dirty="0" smtClean="0">
                <a:latin typeface="Courier New"/>
                <a:cs typeface="Courier New"/>
              </a:rPr>
              <a:t>summary(</a:t>
            </a:r>
            <a:r>
              <a:rPr lang="en-US" dirty="0" err="1" smtClean="0">
                <a:latin typeface="Courier New"/>
                <a:cs typeface="Courier New"/>
              </a:rPr>
              <a:t>modelname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smtClean="0"/>
              <a:t>gives proportion of the total variance explained by each component.</a:t>
            </a:r>
          </a:p>
          <a:p>
            <a:r>
              <a:rPr lang="en-US" dirty="0" err="1" smtClean="0"/>
              <a:t>Modelname$loadings</a:t>
            </a:r>
            <a:endParaRPr lang="en-US" dirty="0" smtClean="0"/>
          </a:p>
          <a:p>
            <a:r>
              <a:rPr lang="en-US" dirty="0" err="1" smtClean="0"/>
              <a:t>Modelnames$scores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3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enter</a:t>
            </a:r>
          </a:p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cale</a:t>
            </a:r>
          </a:p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cale.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25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Loadings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Eigenvectors </a:t>
            </a:r>
            <a:r>
              <a:rPr lang="en-US" sz="3200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√</a:t>
            </a:r>
            <a:r>
              <a:rPr lang="en-US" sz="3200" dirty="0" smtClean="0">
                <a:solidFill>
                  <a:schemeClr val="tx1"/>
                </a:solidFill>
                <a:ea typeface="Wingdings"/>
                <a:cs typeface="American Typewriter"/>
                <a:sym typeface="Wingdings"/>
              </a:rPr>
              <a:t>Eigenvalues</a:t>
            </a:r>
          </a:p>
          <a:p>
            <a:endParaRPr lang="en-US" sz="3200" dirty="0">
              <a:solidFill>
                <a:schemeClr val="tx1"/>
              </a:solidFill>
              <a:ea typeface="Wingdings"/>
              <a:cs typeface="American Typewriter"/>
              <a:sym typeface="Wingdings"/>
            </a:endParaRPr>
          </a:p>
          <a:p>
            <a:r>
              <a:rPr lang="en-US" sz="3200" dirty="0" smtClean="0">
                <a:solidFill>
                  <a:schemeClr val="tx1"/>
                </a:solidFill>
                <a:ea typeface="Wingdings"/>
                <a:cs typeface="American Typewriter"/>
                <a:sym typeface="Wingdings"/>
              </a:rPr>
              <a:t>Correlation between the component and the original features: how much variation in a feature is explained by a component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Center the variables</a:t>
            </a:r>
          </a:p>
          <a:p>
            <a:r>
              <a:rPr lang="en-US" dirty="0" smtClean="0"/>
              <a:t>Scale the variables</a:t>
            </a:r>
          </a:p>
          <a:p>
            <a:r>
              <a:rPr lang="en-US" dirty="0" err="1" smtClean="0"/>
              <a:t>Skewness</a:t>
            </a:r>
            <a:r>
              <a:rPr lang="en-US" dirty="0" smtClean="0"/>
              <a:t> transformation: makes the distribution more symmetrical</a:t>
            </a:r>
          </a:p>
          <a:p>
            <a:r>
              <a:rPr lang="en-US" dirty="0" smtClean="0"/>
              <a:t>Box-Cox transformation: makes the distribution more normal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Principal Component Analysis (PCA)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22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51" y="400998"/>
            <a:ext cx="8229600" cy="799467"/>
          </a:xfrm>
        </p:spPr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: the matrix whose columns are the eigenvectors of the covariance matrix. Each eigenvector is normalized to have unit length.</a:t>
            </a:r>
          </a:p>
          <a:p>
            <a:r>
              <a:rPr lang="en-US" i="1" dirty="0" smtClean="0"/>
              <a:t>V</a:t>
            </a:r>
            <a:r>
              <a:rPr lang="en-US" baseline="30000" dirty="0" smtClean="0"/>
              <a:t>T</a:t>
            </a:r>
            <a:r>
              <a:rPr lang="en-US" dirty="0" smtClean="0"/>
              <a:t> now defines a rotation</a:t>
            </a:r>
          </a:p>
          <a:p>
            <a:r>
              <a:rPr lang="en-US" dirty="0" smtClean="0"/>
              <a:t>Start with original dataset </a:t>
            </a:r>
            <a:r>
              <a:rPr lang="en-US" b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Calculate mean of each column to obtain row vector </a:t>
            </a:r>
            <a:r>
              <a:rPr lang="en-US" b="1" dirty="0" smtClean="0"/>
              <a:t>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Subtract </a:t>
            </a:r>
            <a:r>
              <a:rPr lang="en-US" b="1" dirty="0" smtClean="0"/>
              <a:t>m</a:t>
            </a:r>
            <a:r>
              <a:rPr lang="en-US" dirty="0" smtClean="0"/>
              <a:t> from each row of </a:t>
            </a:r>
            <a:r>
              <a:rPr lang="en-US" b="1" dirty="0" smtClean="0"/>
              <a:t>x </a:t>
            </a:r>
            <a:r>
              <a:rPr lang="en-US" dirty="0" smtClean="0"/>
              <a:t>to obtain </a:t>
            </a:r>
            <a:r>
              <a:rPr lang="en-US" b="1" dirty="0" smtClean="0"/>
              <a:t>z</a:t>
            </a:r>
            <a:r>
              <a:rPr lang="en-US" dirty="0" smtClean="0"/>
              <a:t>. Multiply </a:t>
            </a:r>
            <a:r>
              <a:rPr lang="en-US" b="1" dirty="0" smtClean="0"/>
              <a:t>z</a:t>
            </a:r>
            <a:r>
              <a:rPr lang="en-US" dirty="0" smtClean="0"/>
              <a:t> by </a:t>
            </a:r>
            <a:r>
              <a:rPr lang="en-US" i="1" dirty="0" smtClean="0"/>
              <a:t>V</a:t>
            </a:r>
            <a:r>
              <a:rPr lang="en-US" baseline="30000" dirty="0" smtClean="0"/>
              <a:t>T</a:t>
            </a:r>
            <a:r>
              <a:rPr lang="en-US" dirty="0" smtClean="0"/>
              <a:t> to obtain the new matrix of new coordinates </a:t>
            </a:r>
            <a:r>
              <a:rPr lang="en-US" b="1" dirty="0" smtClean="0"/>
              <a:t>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9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pic>
        <p:nvPicPr>
          <p:cNvPr id="8" name="Picture 7" descr="Covaria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" y="2019262"/>
            <a:ext cx="8860204" cy="2374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9396" y="4463191"/>
            <a:ext cx="7163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(Numerator </a:t>
            </a:r>
            <a:r>
              <a:rPr lang="en-US" sz="4400" dirty="0"/>
              <a:t>can be expressed as </a:t>
            </a:r>
            <a:r>
              <a:rPr lang="en-US" sz="4400" b="1" dirty="0" smtClean="0"/>
              <a:t>XX</a:t>
            </a:r>
            <a:r>
              <a:rPr lang="en-US" sz="4400" baseline="30000" dirty="0" smtClean="0"/>
              <a:t>T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5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Matrix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2" y="2006600"/>
            <a:ext cx="8733692" cy="2794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352" y="2438400"/>
            <a:ext cx="973548" cy="1282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06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principal component </a:t>
            </a:r>
            <a:r>
              <a:rPr lang="en-US" dirty="0" smtClean="0"/>
              <a:t>is the eigenvector of </a:t>
            </a:r>
            <a:r>
              <a:rPr lang="en-US" dirty="0"/>
              <a:t>the covariance </a:t>
            </a:r>
            <a:r>
              <a:rPr lang="en-US" dirty="0" smtClean="0"/>
              <a:t>matrix that </a:t>
            </a:r>
            <a:r>
              <a:rPr lang="en-US" dirty="0"/>
              <a:t>has the </a:t>
            </a:r>
            <a:r>
              <a:rPr lang="en-US" dirty="0" smtClean="0"/>
              <a:t>largest eigenvalue</a:t>
            </a:r>
          </a:p>
          <a:p>
            <a:r>
              <a:rPr lang="en-US" dirty="0" smtClean="0"/>
              <a:t>This vector points </a:t>
            </a:r>
            <a:r>
              <a:rPr lang="en-US" dirty="0"/>
              <a:t>into the direction of the largest variance of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magnitude of this vector equals the corresponding </a:t>
            </a:r>
            <a:r>
              <a:rPr lang="en-US" dirty="0" smtClean="0"/>
              <a:t>eigenvalue.</a:t>
            </a:r>
          </a:p>
          <a:p>
            <a:r>
              <a:rPr lang="en-US" dirty="0" smtClean="0"/>
              <a:t>The </a:t>
            </a:r>
            <a:r>
              <a:rPr lang="en-US" dirty="0"/>
              <a:t>second largest eigenvector is </a:t>
            </a:r>
            <a:r>
              <a:rPr lang="en-US" dirty="0" smtClean="0"/>
              <a:t>orthogonal </a:t>
            </a:r>
            <a:r>
              <a:rPr lang="en-US" dirty="0"/>
              <a:t>to the largest eigenvector, and points into the direction of the second largest spread of the data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2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91"/>
            <a:ext cx="8229600" cy="771856"/>
          </a:xfrm>
        </p:spPr>
        <p:txBody>
          <a:bodyPr/>
          <a:lstStyle/>
          <a:p>
            <a:r>
              <a:rPr lang="en-US" dirty="0" smtClean="0"/>
              <a:t>Scree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7676"/>
            <a:ext cx="8229600" cy="4525963"/>
          </a:xfrm>
        </p:spPr>
        <p:txBody>
          <a:bodyPr/>
          <a:lstStyle/>
          <a:p>
            <a:r>
              <a:rPr lang="en-US" dirty="0" smtClean="0"/>
              <a:t>Plots </a:t>
            </a:r>
            <a:r>
              <a:rPr lang="en-US" dirty="0"/>
              <a:t>the variances against the number of the principal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Used to </a:t>
            </a:r>
            <a:r>
              <a:rPr lang="en-US" dirty="0" err="1" smtClean="0"/>
              <a:t>visiually</a:t>
            </a:r>
            <a:r>
              <a:rPr lang="en-US" dirty="0" smtClean="0"/>
              <a:t> assess which components explain most of the variability</a:t>
            </a:r>
          </a:p>
          <a:p>
            <a:r>
              <a:rPr lang="en-US" dirty="0"/>
              <a:t>In R:     </a:t>
            </a:r>
            <a:r>
              <a:rPr lang="en-US" dirty="0">
                <a:latin typeface="Courier New"/>
                <a:cs typeface="Courier New"/>
              </a:rPr>
              <a:t>fit &lt;- </a:t>
            </a:r>
            <a:r>
              <a:rPr lang="en-US" dirty="0" err="1">
                <a:latin typeface="Courier New"/>
                <a:cs typeface="Courier New"/>
              </a:rPr>
              <a:t>princomp</a:t>
            </a:r>
            <a:r>
              <a:rPr lang="en-US" dirty="0" smtClean="0">
                <a:latin typeface="Courier New"/>
                <a:cs typeface="Courier New"/>
              </a:rPr>
              <a:t>(dataset)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      </a:t>
            </a:r>
            <a:r>
              <a:rPr lang="en-US" dirty="0" err="1" smtClean="0">
                <a:latin typeface="Courier New"/>
                <a:cs typeface="Courier New"/>
              </a:rPr>
              <a:t>screeplot</a:t>
            </a:r>
            <a:r>
              <a:rPr lang="en-US" dirty="0">
                <a:latin typeface="Courier New"/>
                <a:cs typeface="Courier New"/>
              </a:rPr>
              <a:t>(fit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pic>
        <p:nvPicPr>
          <p:cNvPr id="4" name="Picture 3" descr="screen-shot-2013-02-03-at-3-59-23-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27" y="3639241"/>
            <a:ext cx="3803772" cy="30018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45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231900"/>
          </a:xfrm>
        </p:spPr>
        <p:txBody>
          <a:bodyPr/>
          <a:lstStyle/>
          <a:p>
            <a:r>
              <a:rPr lang="en-US" sz="7200" dirty="0" err="1" smtClean="0">
                <a:latin typeface="Frank Knows"/>
                <a:cs typeface="Frank Knows"/>
              </a:rPr>
              <a:t>Eigenfaces</a:t>
            </a:r>
            <a:endParaRPr lang="en-US" sz="7200" dirty="0">
              <a:latin typeface="Frank Knows"/>
              <a:cs typeface="Frank Know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600200"/>
            <a:ext cx="8255000" cy="51575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29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3268" y="609601"/>
            <a:ext cx="8264932" cy="4267200"/>
          </a:xfrm>
        </p:spPr>
        <p:txBody>
          <a:bodyPr/>
          <a:lstStyle/>
          <a:p>
            <a:r>
              <a:rPr lang="en-US" dirty="0" smtClean="0"/>
              <a:t>Multidimensional Scaling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1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pairwise relationships between cases, e.g.</a:t>
            </a:r>
          </a:p>
          <a:p>
            <a:pPr lvl="1"/>
            <a:r>
              <a:rPr lang="en-US" dirty="0" smtClean="0"/>
              <a:t>Distance between cities</a:t>
            </a:r>
          </a:p>
          <a:p>
            <a:pPr lvl="1"/>
            <a:r>
              <a:rPr lang="en-US" dirty="0" smtClean="0"/>
              <a:t>Measures of similarity/dissimilarity</a:t>
            </a:r>
          </a:p>
          <a:p>
            <a:pPr lvl="1"/>
            <a:r>
              <a:rPr lang="en-US" dirty="0" smtClean="0"/>
              <a:t>Importance</a:t>
            </a:r>
          </a:p>
          <a:p>
            <a:pPr lvl="1"/>
            <a:r>
              <a:rPr lang="en-US" dirty="0" smtClean="0"/>
              <a:t>Preferences</a:t>
            </a:r>
            <a:endParaRPr lang="en-US" dirty="0"/>
          </a:p>
          <a:p>
            <a:r>
              <a:rPr lang="en-US" dirty="0" smtClean="0"/>
              <a:t>MDS lays these cases out as points in an </a:t>
            </a:r>
            <a:r>
              <a:rPr lang="en-US" i="1" dirty="0" smtClean="0"/>
              <a:t>n</a:t>
            </a:r>
            <a:r>
              <a:rPr lang="en-US" dirty="0" smtClean="0"/>
              <a:t>-dimensiona</a:t>
            </a:r>
            <a:r>
              <a:rPr lang="en-US" dirty="0"/>
              <a:t>l</a:t>
            </a:r>
            <a:r>
              <a:rPr lang="en-US" dirty="0" smtClean="0"/>
              <a:t> space</a:t>
            </a:r>
          </a:p>
          <a:p>
            <a:r>
              <a:rPr lang="en-US" dirty="0" smtClean="0"/>
              <a:t>Traditional use is with </a:t>
            </a:r>
            <a:r>
              <a:rPr lang="en-US" i="1" dirty="0" smtClean="0"/>
              <a:t>n</a:t>
            </a:r>
            <a:r>
              <a:rPr lang="en-US" dirty="0" smtClean="0"/>
              <a:t>=2 or </a:t>
            </a:r>
            <a:r>
              <a:rPr lang="en-US" i="1" dirty="0" smtClean="0"/>
              <a:t>n</a:t>
            </a:r>
            <a:r>
              <a:rPr lang="en-US" dirty="0" smtClean="0"/>
              <a:t>=3 to visualize relationships in the data for exploratory purposes</a:t>
            </a:r>
          </a:p>
          <a:p>
            <a:r>
              <a:rPr lang="en-US" dirty="0" smtClean="0"/>
              <a:t>In ML we can also use to reduce dimensionality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4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with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reduces dimensionality while retaining variance</a:t>
            </a:r>
          </a:p>
          <a:p>
            <a:r>
              <a:rPr lang="en-US" dirty="0" smtClean="0"/>
              <a:t>MDS</a:t>
            </a:r>
          </a:p>
          <a:p>
            <a:pPr lvl="1"/>
            <a:r>
              <a:rPr lang="en-US" dirty="0" smtClean="0"/>
              <a:t>Can be used to introduce dimensionality</a:t>
            </a:r>
          </a:p>
          <a:p>
            <a:pPr lvl="1"/>
            <a:r>
              <a:rPr lang="en-US" dirty="0" smtClean="0"/>
              <a:t>Can be used to reduces dimensionality while retaining the relative distances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33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8337"/>
          </a:xfrm>
        </p:spPr>
        <p:txBody>
          <a:bodyPr/>
          <a:lstStyle/>
          <a:p>
            <a:r>
              <a:rPr lang="en-US" dirty="0" smtClean="0"/>
              <a:t>Distances Between Some European Cities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564777"/>
              </p:ext>
            </p:extLst>
          </p:nvPr>
        </p:nvGraphicFramePr>
        <p:xfrm>
          <a:off x="828289" y="1780939"/>
          <a:ext cx="7499580" cy="46631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681780"/>
                <a:gridCol w="681780"/>
                <a:gridCol w="681780"/>
                <a:gridCol w="681780"/>
                <a:gridCol w="681780"/>
                <a:gridCol w="681780"/>
                <a:gridCol w="681780"/>
                <a:gridCol w="681780"/>
                <a:gridCol w="681780"/>
                <a:gridCol w="681780"/>
                <a:gridCol w="681780"/>
              </a:tblGrid>
              <a:tr h="42392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239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</a:tr>
              <a:tr h="4239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648</a:t>
                      </a:r>
                      <a:endParaRPr lang="en-US" dirty="0"/>
                    </a:p>
                  </a:txBody>
                  <a:tcPr/>
                </a:tc>
              </a:tr>
              <a:tr h="4239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714</a:t>
                      </a:r>
                      <a:endParaRPr lang="en-US" dirty="0"/>
                    </a:p>
                  </a:txBody>
                  <a:tcPr/>
                </a:tc>
              </a:tr>
              <a:tr h="4239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622</a:t>
                      </a:r>
                      <a:endParaRPr lang="en-US" dirty="0"/>
                    </a:p>
                  </a:txBody>
                  <a:tcPr/>
                </a:tc>
              </a:tr>
              <a:tr h="4239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</a:tr>
              <a:tr h="4239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302</a:t>
                      </a:r>
                      <a:endParaRPr lang="en-US" dirty="0"/>
                    </a:p>
                  </a:txBody>
                  <a:tcPr/>
                </a:tc>
              </a:tr>
              <a:tr h="4239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514</a:t>
                      </a:r>
                      <a:endParaRPr lang="en-US" dirty="0"/>
                    </a:p>
                  </a:txBody>
                  <a:tcPr/>
                </a:tc>
              </a:tr>
              <a:tr h="4239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573</a:t>
                      </a:r>
                      <a:endParaRPr lang="en-US" dirty="0"/>
                    </a:p>
                  </a:txBody>
                  <a:tcPr/>
                </a:tc>
              </a:tr>
              <a:tr h="4239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755</a:t>
                      </a:r>
                      <a:endParaRPr lang="en-US" dirty="0"/>
                    </a:p>
                  </a:txBody>
                  <a:tcPr/>
                </a:tc>
              </a:tr>
              <a:tr h="4239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up with a new coordinate system</a:t>
            </a:r>
          </a:p>
          <a:p>
            <a:r>
              <a:rPr lang="en-US" dirty="0" smtClean="0"/>
              <a:t>Performs a </a:t>
            </a:r>
            <a:r>
              <a:rPr lang="en-US" dirty="0"/>
              <a:t>rotation of your dataset that </a:t>
            </a:r>
            <a:r>
              <a:rPr lang="en-US" dirty="0" err="1"/>
              <a:t>decorrelates</a:t>
            </a:r>
            <a:r>
              <a:rPr lang="en-US" dirty="0"/>
              <a:t> the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Allows you to reduce the dimensionality of your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3-07 at 11.25.51 PM.png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" r="4842"/>
          <a:stretch/>
        </p:blipFill>
        <p:spPr>
          <a:xfrm>
            <a:off x="3027162" y="237938"/>
            <a:ext cx="5459412" cy="6327775"/>
          </a:xfrm>
          <a:ln w="12700"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113570"/>
            <a:ext cx="403411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Constructed Space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0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3-07 at 11.3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58" y="1918492"/>
            <a:ext cx="4515971" cy="420888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locations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9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Dimensionalty</a:t>
            </a:r>
            <a:r>
              <a:rPr lang="en-US" dirty="0" smtClean="0"/>
              <a:t>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data matrix </a:t>
            </a:r>
            <a:r>
              <a:rPr lang="mr-IN" dirty="0" smtClean="0"/>
              <a:t>–</a:t>
            </a:r>
            <a:r>
              <a:rPr lang="en-US" dirty="0" smtClean="0"/>
              <a:t> Each column represents a feature. Each of the </a:t>
            </a:r>
            <a:r>
              <a:rPr lang="en-US" i="1" dirty="0" smtClean="0"/>
              <a:t>N</a:t>
            </a:r>
            <a:r>
              <a:rPr lang="en-US" dirty="0" smtClean="0"/>
              <a:t> rows represents a point.</a:t>
            </a:r>
          </a:p>
          <a:p>
            <a:r>
              <a:rPr lang="en-US" dirty="0" smtClean="0"/>
              <a:t>Create Dissimilarity Matrix storing the </a:t>
            </a:r>
            <a:r>
              <a:rPr lang="en-US" b="1" dirty="0" err="1">
                <a:latin typeface="Courier New"/>
                <a:cs typeface="Courier New"/>
              </a:rPr>
              <a:t>dist</a:t>
            </a:r>
            <a:r>
              <a:rPr lang="en-US" b="1" dirty="0">
                <a:latin typeface="Courier New"/>
                <a:cs typeface="Courier New"/>
              </a:rPr>
              <a:t>() </a:t>
            </a:r>
            <a:r>
              <a:rPr lang="en-US" dirty="0" smtClean="0"/>
              <a:t>distances </a:t>
            </a:r>
            <a:r>
              <a:rPr lang="en-US" i="1" dirty="0" smtClean="0"/>
              <a:t>d</a:t>
            </a:r>
            <a:r>
              <a:rPr lang="en-US" baseline="-25000" dirty="0" smtClean="0"/>
              <a:t>0</a:t>
            </a:r>
            <a:r>
              <a:rPr lang="en-US" dirty="0" smtClean="0"/>
              <a:t> between the points. The R  function does this.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79286"/>
            <a:ext cx="7971118" cy="16397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181" y="3615761"/>
            <a:ext cx="3287059" cy="2300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4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MDS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Courier New"/>
                <a:cs typeface="Courier New"/>
              </a:rPr>
              <a:t>k</a:t>
            </a:r>
            <a:r>
              <a:rPr lang="en-US" dirty="0" smtClean="0"/>
              <a:t> is number of dimensions you want for the reconstructed space</a:t>
            </a:r>
          </a:p>
          <a:p>
            <a:r>
              <a:rPr lang="en-US" b="1" i="1" dirty="0">
                <a:latin typeface="Courier New"/>
                <a:cs typeface="Courier New"/>
              </a:rPr>
              <a:t>d</a:t>
            </a:r>
            <a:r>
              <a:rPr lang="en-US" dirty="0" smtClean="0"/>
              <a:t> is full symmetric Dissimilarity Matrix</a:t>
            </a:r>
          </a:p>
          <a:p>
            <a:endParaRPr lang="en-US" dirty="0"/>
          </a:p>
          <a:p>
            <a:r>
              <a:rPr lang="en-US" b="1" dirty="0" err="1" smtClean="0">
                <a:latin typeface="Courier New"/>
                <a:cs typeface="Courier New"/>
              </a:rPr>
              <a:t>cmdscale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smtClean="0">
                <a:latin typeface="Courier New"/>
                <a:cs typeface="Courier New"/>
              </a:rPr>
              <a:t>d, </a:t>
            </a:r>
            <a:r>
              <a:rPr lang="en-US" b="1" dirty="0">
                <a:latin typeface="Courier New"/>
                <a:cs typeface="Courier New"/>
              </a:rPr>
              <a:t>k</a:t>
            </a:r>
            <a:r>
              <a:rPr lang="en-US" b="1" dirty="0" smtClean="0">
                <a:latin typeface="Courier New"/>
                <a:cs typeface="Courier New"/>
              </a:rPr>
              <a:t>=3)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The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Arial Black"/>
                <a:cs typeface="Arial Black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/>
              <a:t>in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Arial Black"/>
                <a:cs typeface="Arial Black"/>
              </a:rPr>
              <a:t>c</a:t>
            </a:r>
            <a:r>
              <a:rPr lang="en-US" b="1" dirty="0" err="1" smtClean="0">
                <a:latin typeface="Courier New"/>
                <a:cs typeface="Courier New"/>
              </a:rPr>
              <a:t>mdscale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/>
              <a:t>stands for “classical”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12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Non-Metric 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distances in the reconstructed space can be  off a little</a:t>
            </a:r>
          </a:p>
          <a:p>
            <a:r>
              <a:rPr lang="en-US" dirty="0" smtClean="0"/>
              <a:t>Imagine springs of the original distance between the points. Want to minimize the overall stress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412" y="3257182"/>
            <a:ext cx="3242234" cy="324223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7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8704"/>
            <a:ext cx="8229600" cy="748553"/>
          </a:xfrm>
        </p:spPr>
        <p:txBody>
          <a:bodyPr/>
          <a:lstStyle/>
          <a:p>
            <a:r>
              <a:rPr lang="en-US" dirty="0" smtClean="0"/>
              <a:t>Spring model</a:t>
            </a:r>
            <a:endParaRPr lang="en-US" dirty="0"/>
          </a:p>
        </p:txBody>
      </p:sp>
      <p:pic>
        <p:nvPicPr>
          <p:cNvPr id="4" name="Content Placeholder 3" descr="Elastic_network_model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 t="12136" r="-1634" b="4825"/>
          <a:stretch/>
        </p:blipFill>
        <p:spPr>
          <a:xfrm>
            <a:off x="457200" y="1600200"/>
            <a:ext cx="8229600" cy="5257800"/>
          </a:xfrm>
        </p:spPr>
      </p:pic>
      <p:sp>
        <p:nvSpPr>
          <p:cNvPr id="5" name="Rectangle 4"/>
          <p:cNvSpPr/>
          <p:nvPr/>
        </p:nvSpPr>
        <p:spPr>
          <a:xfrm rot="2561213">
            <a:off x="3855498" y="2355447"/>
            <a:ext cx="634442" cy="1225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1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Stress Metrics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3747723" y="2002119"/>
            <a:ext cx="11830899" cy="3809999"/>
            <a:chOff x="-3042499" y="2017060"/>
            <a:chExt cx="11830899" cy="3809999"/>
          </a:xfrm>
        </p:grpSpPr>
        <p:pic>
          <p:nvPicPr>
            <p:cNvPr id="4" name="Picture 3" descr="stress1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17458" y="2017060"/>
              <a:ext cx="11000634" cy="1688352"/>
            </a:xfrm>
            <a:prstGeom prst="rect">
              <a:avLst/>
            </a:prstGeom>
          </p:spPr>
        </p:pic>
        <p:pic>
          <p:nvPicPr>
            <p:cNvPr id="5" name="Picture 4" descr="stress2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2499" y="4153647"/>
              <a:ext cx="11009290" cy="167341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874000" y="2659528"/>
              <a:ext cx="914400" cy="2853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3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NMDS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/>
                <a:cs typeface="Courier New"/>
              </a:rPr>
              <a:t>d</a:t>
            </a:r>
            <a:r>
              <a:rPr lang="en-US" b="1" dirty="0" err="1" smtClean="0">
                <a:latin typeface="Courier New"/>
                <a:cs typeface="Courier New"/>
              </a:rPr>
              <a:t>mat</a:t>
            </a:r>
            <a:r>
              <a:rPr lang="en-US" dirty="0" smtClean="0"/>
              <a:t> is lower-triangle Dissimilarity Matrix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nmds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dmat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6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82750"/>
            <a:ext cx="7772400" cy="1304926"/>
          </a:xfrm>
        </p:spPr>
        <p:txBody>
          <a:bodyPr/>
          <a:lstStyle/>
          <a:p>
            <a:r>
              <a:rPr lang="en-US" sz="16600" dirty="0" err="1" smtClean="0"/>
              <a:t>tsne</a:t>
            </a:r>
            <a:endParaRPr lang="en-US" sz="1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19225" y="3733800"/>
            <a:ext cx="6400800" cy="1219200"/>
          </a:xfrm>
        </p:spPr>
        <p:txBody>
          <a:bodyPr>
            <a:noAutofit/>
          </a:bodyPr>
          <a:lstStyle/>
          <a:p>
            <a:r>
              <a:rPr lang="en-US" sz="4000" b="1" i="1" dirty="0"/>
              <a:t>t</a:t>
            </a:r>
            <a:r>
              <a:rPr lang="en-US" sz="4000" b="1" dirty="0"/>
              <a:t>-Distributed Stochastic Neighbor Embedding</a:t>
            </a:r>
          </a:p>
        </p:txBody>
      </p:sp>
    </p:spTree>
    <p:extLst>
      <p:ext uri="{BB962C8B-B14F-4D97-AF65-F5344CB8AC3E}">
        <p14:creationId xmlns:p14="http://schemas.microsoft.com/office/powerpoint/2010/main" val="2070372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</a:t>
            </a:r>
            <a:r>
              <a:rPr lang="en-US" dirty="0"/>
              <a:t>points in </a:t>
            </a:r>
            <a:r>
              <a:rPr lang="en-US" i="1" dirty="0" smtClean="0"/>
              <a:t>n</a:t>
            </a:r>
            <a:r>
              <a:rPr lang="en-US" dirty="0" smtClean="0"/>
              <a:t> dimensions </a:t>
            </a:r>
            <a:r>
              <a:rPr lang="en-US" dirty="0"/>
              <a:t>onto a </a:t>
            </a:r>
            <a:r>
              <a:rPr lang="en-US" dirty="0" err="1" smtClean="0"/>
              <a:t>visualizable</a:t>
            </a:r>
            <a:r>
              <a:rPr lang="en-US" dirty="0" smtClean="0"/>
              <a:t> 2 </a:t>
            </a:r>
            <a:r>
              <a:rPr lang="en-US" dirty="0"/>
              <a:t>or 3 </a:t>
            </a:r>
            <a:r>
              <a:rPr lang="en-US" dirty="0" smtClean="0"/>
              <a:t>dimensions</a:t>
            </a:r>
          </a:p>
          <a:p>
            <a:r>
              <a:rPr lang="en-US" dirty="0" smtClean="0"/>
              <a:t>Computes probability distribution of each point being similar to each other point</a:t>
            </a:r>
          </a:p>
          <a:p>
            <a:r>
              <a:rPr lang="en-US" dirty="0" smtClean="0"/>
              <a:t>Does this for both the hi dim and lo dim representations</a:t>
            </a:r>
          </a:p>
          <a:p>
            <a:r>
              <a:rPr lang="en-US" dirty="0" smtClean="0"/>
              <a:t>Then minimizes divergence between </a:t>
            </a:r>
            <a:r>
              <a:rPr lang="en-US" dirty="0"/>
              <a:t>the high dimension and low </a:t>
            </a:r>
            <a:r>
              <a:rPr lang="en-US" dirty="0" smtClean="0"/>
              <a:t>dimension distributions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Pattern recognition (e.g. </a:t>
            </a:r>
            <a:r>
              <a:rPr lang="en-US" dirty="0" err="1" smtClean="0"/>
              <a:t>Eigenfaces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38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Euclidean distance</a:t>
            </a:r>
          </a:p>
          <a:p>
            <a:endParaRPr lang="en-US" dirty="0" smtClean="0"/>
          </a:p>
        </p:txBody>
      </p:sp>
      <p:pic>
        <p:nvPicPr>
          <p:cNvPr id="4" name="Picture 3" descr="Screen Shot 2017-03-12 at 1.51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2823"/>
            <a:ext cx="7264400" cy="571500"/>
          </a:xfrm>
          <a:prstGeom prst="rect">
            <a:avLst/>
          </a:prstGeom>
        </p:spPr>
      </p:pic>
      <p:pic>
        <p:nvPicPr>
          <p:cNvPr id="5" name="Picture 4" descr="cover_post_fin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876"/>
            <a:ext cx="8464948" cy="53467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949"/>
            <a:ext cx="8229600" cy="3670300"/>
          </a:xfrm>
          <a:solidFill>
            <a:schemeClr val="bg1">
              <a:alpha val="0"/>
            </a:schemeClr>
          </a:solidFill>
        </p:spPr>
        <p:txBody>
          <a:bodyPr>
            <a:noAutofit/>
          </a:bodyPr>
          <a:lstStyle/>
          <a:p>
            <a:r>
              <a:rPr lang="en-US" sz="2200" b="1" dirty="0" smtClean="0"/>
              <a:t>Model the distance as having a probability distribution</a:t>
            </a:r>
          </a:p>
          <a:p>
            <a:r>
              <a:rPr lang="en-US" sz="2200" b="1" dirty="0" smtClean="0"/>
              <a:t>Treat measured distance the peak of a symmetric bell curve</a:t>
            </a:r>
          </a:p>
          <a:p>
            <a:r>
              <a:rPr lang="en-US" sz="2200" b="1" dirty="0" smtClean="0"/>
              <a:t>Assign lower variances to points that are in denser areas</a:t>
            </a:r>
          </a:p>
          <a:p>
            <a:r>
              <a:rPr lang="en-US" sz="2200" b="1" dirty="0" smtClean="0"/>
              <a:t>Originally the low dim and hi dim representations each used Gaussian distributions</a:t>
            </a:r>
          </a:p>
          <a:p>
            <a:r>
              <a:rPr lang="en-US" sz="2200" b="1" dirty="0" smtClean="0"/>
              <a:t>Refinement of the technique now uses the heavier-tailed Student’s 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-distribution for the lo dim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7532"/>
            <a:ext cx="8229600" cy="753533"/>
          </a:xfrm>
        </p:spPr>
        <p:txBody>
          <a:bodyPr/>
          <a:lstStyle/>
          <a:p>
            <a:r>
              <a:rPr lang="en-US" sz="4800" dirty="0" err="1" smtClean="0"/>
              <a:t>tsne</a:t>
            </a:r>
            <a:r>
              <a:rPr lang="en-US" sz="4800" dirty="0" smtClean="0"/>
              <a:t> takes a Probabilistic Approach to Similarity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96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ll-curv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8" y="968375"/>
            <a:ext cx="5873751" cy="2195315"/>
          </a:xfrm>
          <a:prstGeom prst="rect">
            <a:avLst/>
          </a:prstGeom>
        </p:spPr>
      </p:pic>
      <p:pic>
        <p:nvPicPr>
          <p:cNvPr id="9" name="Picture 8" descr="Cauchy_normal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3206750"/>
            <a:ext cx="4989283" cy="331979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5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tsne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</a:t>
            </a:r>
            <a:r>
              <a:rPr lang="en-US" dirty="0" err="1" smtClean="0"/>
              <a:t>tsne</a:t>
            </a:r>
            <a:r>
              <a:rPr lang="en-US" dirty="0" smtClean="0"/>
              <a:t> </a:t>
            </a:r>
            <a:r>
              <a:rPr lang="en-US" dirty="0"/>
              <a:t>dimensionality reduction on </a:t>
            </a:r>
            <a:r>
              <a:rPr lang="en-US" dirty="0" smtClean="0"/>
              <a:t>an R matrix or a "</a:t>
            </a:r>
            <a:r>
              <a:rPr lang="en-US" dirty="0" err="1"/>
              <a:t>dist</a:t>
            </a:r>
            <a:r>
              <a:rPr lang="en-US" dirty="0"/>
              <a:t>" </a:t>
            </a:r>
            <a:r>
              <a:rPr lang="en-US" dirty="0" smtClean="0"/>
              <a:t>object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tsne</a:t>
            </a:r>
            <a:r>
              <a:rPr lang="en-US" b="1" dirty="0">
                <a:latin typeface="Courier New"/>
                <a:cs typeface="Courier New"/>
              </a:rPr>
              <a:t>(X, </a:t>
            </a:r>
            <a:r>
              <a:rPr lang="en-US" b="1" dirty="0" err="1">
                <a:latin typeface="Courier New"/>
                <a:cs typeface="Courier New"/>
              </a:rPr>
              <a:t>initial_config</a:t>
            </a:r>
            <a:r>
              <a:rPr lang="en-US" b="1" dirty="0">
                <a:latin typeface="Courier New"/>
                <a:cs typeface="Courier New"/>
              </a:rPr>
              <a:t> = NULL, k = 2, </a:t>
            </a: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initial_dims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30, perplexity = 30,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max_iter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1000, </a:t>
            </a:r>
            <a:r>
              <a:rPr lang="en-US" b="1" dirty="0" err="1">
                <a:latin typeface="Courier New"/>
                <a:cs typeface="Courier New"/>
              </a:rPr>
              <a:t>min_cost</a:t>
            </a:r>
            <a:r>
              <a:rPr lang="en-US" b="1" dirty="0">
                <a:latin typeface="Courier New"/>
                <a:cs typeface="Courier New"/>
              </a:rPr>
              <a:t> = 0, </a:t>
            </a: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epoch_callback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NULL, whiten = TRUE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 epoch</a:t>
            </a:r>
            <a:r>
              <a:rPr lang="en-US" b="1" dirty="0">
                <a:latin typeface="Courier New"/>
                <a:cs typeface="Courier New"/>
              </a:rPr>
              <a:t>=100)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0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NeuropolXRg-Regular"/>
                <a:cs typeface="NeuropolXRg-Regular"/>
              </a:rPr>
              <a:t>R Demo of </a:t>
            </a:r>
            <a:r>
              <a:rPr lang="en-US" dirty="0" err="1" smtClean="0">
                <a:latin typeface="NeuropolXRg-Regular"/>
                <a:cs typeface="NeuropolXRg-Regular"/>
              </a:rPr>
              <a:t>tsna</a:t>
            </a:r>
            <a:r>
              <a:rPr lang="en-US" dirty="0" smtClean="0">
                <a:latin typeface="NeuropolXRg-Regular"/>
                <a:cs typeface="NeuropolXRg-Regular"/>
              </a:rPr>
              <a:t> and Comparison with PCA</a:t>
            </a:r>
            <a:endParaRPr lang="en-US" dirty="0">
              <a:latin typeface="NeuropolXRg-Regular"/>
              <a:cs typeface="NeuropolXRg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2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1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Discovers latent factors that influence the features</a:t>
            </a:r>
          </a:p>
          <a:p>
            <a:r>
              <a:rPr lang="en-US" dirty="0" smtClean="0"/>
              <a:t>Each original feature is a linear combination of the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Cinematography</a:t>
            </a:r>
            <a:endParaRPr lang="en-US" dirty="0"/>
          </a:p>
        </p:txBody>
      </p:sp>
      <p:pic>
        <p:nvPicPr>
          <p:cNvPr id="4" name="Content Placeholder 3" descr="zarkana-trapeze.jpg">
            <a:hlinkClick r:id="rId2" tooltip="Cirque Du Soleil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232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Pareto Principle</a:t>
            </a:r>
            <a:endParaRPr lang="en-US" dirty="0"/>
          </a:p>
        </p:txBody>
      </p:sp>
      <p:pic>
        <p:nvPicPr>
          <p:cNvPr id="4" name="Content Placeholder 3" descr="designorate.com.png" title="designorate.com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" b="896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new features that are linear combinations of the original features</a:t>
            </a:r>
          </a:p>
          <a:p>
            <a:r>
              <a:rPr lang="en-US" dirty="0" smtClean="0"/>
              <a:t>New features are orthogonal to each other</a:t>
            </a:r>
          </a:p>
          <a:p>
            <a:r>
              <a:rPr lang="en-US" dirty="0" smtClean="0"/>
              <a:t>Keep the new features that account for a large amount of the variance in the original dataset</a:t>
            </a:r>
          </a:p>
          <a:p>
            <a:r>
              <a:rPr lang="en-US" dirty="0" smtClean="0"/>
              <a:t>Re-base the dataset’s coordinate system in a new space defined by its lines of greatest variance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6" name="Picture 5" descr="018-pca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1435"/>
            <a:ext cx="7937500" cy="4254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80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28204</TotalTime>
  <Words>1860</Words>
  <Application>Microsoft Macintosh PowerPoint</Application>
  <PresentationFormat>On-screen Show (4:3)</PresentationFormat>
  <Paragraphs>417</Paragraphs>
  <Slides>56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Executive</vt:lpstr>
      <vt:lpstr>Equation</vt:lpstr>
      <vt:lpstr>Dimensionality Reduction</vt:lpstr>
      <vt:lpstr>Intro</vt:lpstr>
      <vt:lpstr>Principal Component Analysis (PCA)</vt:lpstr>
      <vt:lpstr>What It Does</vt:lpstr>
      <vt:lpstr>Uses</vt:lpstr>
      <vt:lpstr>Cinematography</vt:lpstr>
      <vt:lpstr>The Pareto Principle</vt:lpstr>
      <vt:lpstr>PCA</vt:lpstr>
      <vt:lpstr>Visualization</vt:lpstr>
      <vt:lpstr>Principal Components</vt:lpstr>
      <vt:lpstr>Observation About Vectors</vt:lpstr>
      <vt:lpstr>Eigenvector</vt:lpstr>
      <vt:lpstr>Eigenvalue</vt:lpstr>
      <vt:lpstr>Eigens Expressed As An Equation</vt:lpstr>
      <vt:lpstr>Graphical Depiction</vt:lpstr>
      <vt:lpstr>Example of Eigenvalue &amp; Eigenvector Pair</vt:lpstr>
      <vt:lpstr>Identity Matrix</vt:lpstr>
      <vt:lpstr>Eigen</vt:lpstr>
      <vt:lpstr>Characteristic Polynomial</vt:lpstr>
      <vt:lpstr>Characteristic Equation of A</vt:lpstr>
      <vt:lpstr>Example Calculation of Eigenvalues</vt:lpstr>
      <vt:lpstr>Eigenvalue Equation</vt:lpstr>
      <vt:lpstr>PowerPoint Presentation</vt:lpstr>
      <vt:lpstr>Eigenvalues and Eigenvectors in R</vt:lpstr>
      <vt:lpstr>R Functions for PCA</vt:lpstr>
      <vt:lpstr>Tips</vt:lpstr>
      <vt:lpstr>Options</vt:lpstr>
      <vt:lpstr>Component Loadings</vt:lpstr>
      <vt:lpstr>Preparation</vt:lpstr>
      <vt:lpstr>Scoring</vt:lpstr>
      <vt:lpstr>Covariance</vt:lpstr>
      <vt:lpstr>Covariance Matrix</vt:lpstr>
      <vt:lpstr>Principal Components</vt:lpstr>
      <vt:lpstr>Scree Plot</vt:lpstr>
      <vt:lpstr>Eigenfaces</vt:lpstr>
      <vt:lpstr>Multidimensional Scaling</vt:lpstr>
      <vt:lpstr>Overview of MDS</vt:lpstr>
      <vt:lpstr>Contrast with PCA</vt:lpstr>
      <vt:lpstr>Distances Between Some European Cities</vt:lpstr>
      <vt:lpstr>PowerPoint Presentation</vt:lpstr>
      <vt:lpstr>Actual locations</vt:lpstr>
      <vt:lpstr>For Dimensionalty Reduction</vt:lpstr>
      <vt:lpstr>Performing MDS in R</vt:lpstr>
      <vt:lpstr>Non-Metric MDS</vt:lpstr>
      <vt:lpstr>Spring model</vt:lpstr>
      <vt:lpstr>Common Stress Metrics</vt:lpstr>
      <vt:lpstr>NMDS in R</vt:lpstr>
      <vt:lpstr>tsne</vt:lpstr>
      <vt:lpstr>Basic Idea</vt:lpstr>
      <vt:lpstr>PowerPoint Presentation</vt:lpstr>
      <vt:lpstr>tsne takes a Probabilistic Approach to Similarity</vt:lpstr>
      <vt:lpstr>PowerPoint Presentation</vt:lpstr>
      <vt:lpstr>tsne in R</vt:lpstr>
      <vt:lpstr>R Demo of tsna and Comparison with PCA</vt:lpstr>
      <vt:lpstr>Factor Analysis</vt:lpstr>
      <vt:lpstr>Factor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Salesforce.com</dc:creator>
  <cp:lastModifiedBy>Salesforce.com</cp:lastModifiedBy>
  <cp:revision>78</cp:revision>
  <cp:lastPrinted>2017-03-05T20:25:27Z</cp:lastPrinted>
  <dcterms:created xsi:type="dcterms:W3CDTF">2017-03-04T06:29:37Z</dcterms:created>
  <dcterms:modified xsi:type="dcterms:W3CDTF">2017-03-29T20:57:15Z</dcterms:modified>
</cp:coreProperties>
</file>