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5"/>
  </p:normalViewPr>
  <p:slideViewPr>
    <p:cSldViewPr snapToGrid="0" snapToObjects="1">
      <p:cViewPr varScale="1">
        <p:scale>
          <a:sx n="120" d="100"/>
          <a:sy n="120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62A-801A-8141-86BD-D85E240AD4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C6AB-9DDE-9041-8654-C1532477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3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62A-801A-8141-86BD-D85E240AD4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C6AB-9DDE-9041-8654-C1532477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6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62A-801A-8141-86BD-D85E240AD4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C6AB-9DDE-9041-8654-C1532477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62A-801A-8141-86BD-D85E240AD4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C6AB-9DDE-9041-8654-C1532477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8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62A-801A-8141-86BD-D85E240AD4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C6AB-9DDE-9041-8654-C1532477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62A-801A-8141-86BD-D85E240AD4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C6AB-9DDE-9041-8654-C1532477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1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62A-801A-8141-86BD-D85E240AD4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C6AB-9DDE-9041-8654-C1532477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1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62A-801A-8141-86BD-D85E240AD4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C6AB-9DDE-9041-8654-C1532477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62A-801A-8141-86BD-D85E240AD4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C6AB-9DDE-9041-8654-C1532477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62A-801A-8141-86BD-D85E240AD4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C6AB-9DDE-9041-8654-C1532477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62A-801A-8141-86BD-D85E240AD4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C6AB-9DDE-9041-8654-C1532477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8F62A-801A-8141-86BD-D85E240AD48B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0C6AB-9DDE-9041-8654-C1532477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0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Alexander - UW </a:t>
            </a:r>
            <a:r>
              <a:rPr lang="en-US" dirty="0" smtClean="0"/>
              <a:t>Machine Learning</a:t>
            </a:r>
          </a:p>
          <a:p>
            <a:r>
              <a:rPr lang="en-US" dirty="0" smtClean="0"/>
              <a:t>May 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9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Principal Data Scientist</a:t>
            </a:r>
            <a:r>
              <a:rPr lang="en-US" dirty="0" smtClean="0"/>
              <a:t> – </a:t>
            </a:r>
            <a:r>
              <a:rPr lang="en-US" dirty="0" err="1" smtClean="0"/>
              <a:t>Salesforce.com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My team supports the entire Search organization.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Search relevance/ranking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Query Understanding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Entity prediction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Query expansion (synonyms, did you mean?, etc..)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Document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4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Ph.D. in Applied Math from University of Colorado</a:t>
            </a:r>
          </a:p>
          <a:p>
            <a:pPr lvl="1"/>
            <a:r>
              <a:rPr lang="en-US" dirty="0" smtClean="0"/>
              <a:t>Computational Topology (not machine learning)</a:t>
            </a:r>
          </a:p>
          <a:p>
            <a:r>
              <a:rPr lang="en-US" dirty="0" smtClean="0"/>
              <a:t>Data Scientist at Seagate Technology</a:t>
            </a:r>
          </a:p>
          <a:p>
            <a:pPr lvl="1"/>
            <a:r>
              <a:rPr lang="en-US" dirty="0" smtClean="0"/>
              <a:t>Hard Disk Quality </a:t>
            </a:r>
            <a:r>
              <a:rPr lang="en-US" dirty="0" smtClean="0"/>
              <a:t>Modeling</a:t>
            </a:r>
          </a:p>
          <a:p>
            <a:r>
              <a:rPr lang="en-US" dirty="0" smtClean="0"/>
              <a:t>Certificate in Data Science @ UW (2013)</a:t>
            </a:r>
            <a:endParaRPr lang="en-US" dirty="0"/>
          </a:p>
          <a:p>
            <a:r>
              <a:rPr lang="en-US" dirty="0" smtClean="0"/>
              <a:t>Data Scientist at Microsoft</a:t>
            </a:r>
          </a:p>
          <a:p>
            <a:pPr lvl="1"/>
            <a:r>
              <a:rPr lang="en-US" dirty="0" smtClean="0"/>
              <a:t>Real-time media @ Skype</a:t>
            </a:r>
          </a:p>
          <a:p>
            <a:pPr lvl="1"/>
            <a:r>
              <a:rPr lang="en-US" dirty="0" smtClean="0"/>
              <a:t>Call quality / root-cause analysis</a:t>
            </a:r>
          </a:p>
          <a:p>
            <a:r>
              <a:rPr lang="en-US" dirty="0" smtClean="0"/>
              <a:t>Instructor at Galvanize </a:t>
            </a:r>
          </a:p>
          <a:p>
            <a:pPr lvl="1"/>
            <a:r>
              <a:rPr lang="en-US" dirty="0" smtClean="0"/>
              <a:t>12-week Data Science ‘boot camp’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02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Solid, intuitive understanding of SVD</a:t>
            </a:r>
          </a:p>
          <a:p>
            <a:pPr lvl="1"/>
            <a:r>
              <a:rPr lang="en-US" dirty="0" smtClean="0"/>
              <a:t>Which leads to some intuition about all topic models</a:t>
            </a:r>
          </a:p>
          <a:p>
            <a:r>
              <a:rPr lang="en-US" dirty="0" smtClean="0"/>
              <a:t>Practical experience implementing topic models in R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Non-negative Matrix Factorization</a:t>
            </a:r>
          </a:p>
          <a:p>
            <a:pPr lvl="1"/>
            <a:r>
              <a:rPr lang="en-US" dirty="0" smtClean="0"/>
              <a:t>Latent Dirichlet Allocation</a:t>
            </a:r>
          </a:p>
          <a:p>
            <a:r>
              <a:rPr lang="en-US" dirty="0" smtClean="0"/>
              <a:t>Practical experience </a:t>
            </a:r>
            <a:r>
              <a:rPr lang="en-US" i="1" dirty="0" smtClean="0"/>
              <a:t>interpreting</a:t>
            </a:r>
            <a:r>
              <a:rPr lang="en-US" dirty="0" smtClean="0"/>
              <a:t> topic models in R</a:t>
            </a:r>
          </a:p>
          <a:p>
            <a:r>
              <a:rPr lang="en-US" dirty="0" smtClean="0"/>
              <a:t>NOT theoretical foundations of the three algorithms.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37428" cy="534803"/>
          </a:xfrm>
        </p:spPr>
        <p:txBody>
          <a:bodyPr/>
          <a:lstStyle/>
          <a:p>
            <a:r>
              <a:rPr lang="en-US" dirty="0" smtClean="0"/>
              <a:t>The most fundamental </a:t>
            </a:r>
            <a:r>
              <a:rPr lang="en-US" smtClean="0"/>
              <a:t>matrix decomposition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37613" y="2663456"/>
                <a:ext cx="516397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charset="0"/>
                        </a:rPr>
                        <m:t>𝑀</m:t>
                      </m:r>
                      <m:r>
                        <a:rPr lang="en-US" sz="6000" b="0" i="1" smtClean="0">
                          <a:latin typeface="Cambria Math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charset="0"/>
                        </a:rPr>
                        <m:t>𝑈</m:t>
                      </m:r>
                      <m:r>
                        <a:rPr lang="en-US" sz="6000" b="0" i="0" smtClean="0">
                          <a:latin typeface="Cambria Math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charset="0"/>
                        </a:rPr>
                        <m:t>Σ</m:t>
                      </m:r>
                      <m:sSup>
                        <m:sSupPr>
                          <m:ctrlPr>
                            <a:rPr lang="en-US" sz="6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60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13" y="2663456"/>
                <a:ext cx="5163978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37613" y="3402120"/>
            <a:ext cx="129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mtClean="0"/>
              <a:t>m x 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98828" y="3379153"/>
            <a:ext cx="78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mtClean="0"/>
              <a:t>m x 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74735" y="3379153"/>
            <a:ext cx="78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/>
              <a:t>r</a:t>
            </a:r>
            <a:r>
              <a:rPr lang="en-US" smtClean="0"/>
              <a:t> x 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50642" y="3379153"/>
            <a:ext cx="78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</a:t>
            </a:r>
            <a:r>
              <a:rPr lang="en-US" dirty="0" smtClean="0"/>
              <a:t> x 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27051" y="4263656"/>
                <a:ext cx="979258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r is the </a:t>
                </a:r>
                <a:r>
                  <a:rPr lang="en-US" sz="2400" i="1" dirty="0" smtClean="0"/>
                  <a:t>rank</a:t>
                </a:r>
                <a:r>
                  <a:rPr lang="en-US" sz="2400" dirty="0" smtClean="0"/>
                  <a:t> of M (number of linearly independent columns/rows)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U is column-orthonormal and maps rows of M to </a:t>
                </a:r>
                <a:r>
                  <a:rPr lang="en-US" sz="2400" i="1" dirty="0" smtClean="0"/>
                  <a:t>latent features</a:t>
                </a:r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Σ</m:t>
                    </m:r>
                  </m:oMath>
                </a14:m>
                <a:r>
                  <a:rPr lang="en-US" sz="2400" dirty="0" smtClean="0"/>
                  <a:t> is diagonal, and measures the strength of the latent features.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 smtClean="0"/>
                  <a:t> is row-orthonormal and maps latent features to columns of M</a:t>
                </a:r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51" y="4263656"/>
                <a:ext cx="9792586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872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68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Nonnegative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16163" cy="2204115"/>
          </a:xfrm>
        </p:spPr>
        <p:txBody>
          <a:bodyPr/>
          <a:lstStyle/>
          <a:p>
            <a:r>
              <a:rPr lang="en-US" dirty="0" smtClean="0"/>
              <a:t>A more heuristic matrix factorization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37613" y="2663456"/>
                <a:ext cx="385650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charset="0"/>
                        </a:rPr>
                        <m:t>𝑀</m:t>
                      </m:r>
                      <m:r>
                        <a:rPr lang="en-US" sz="60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charset="0"/>
                        </a:rPr>
                        <m:t>W</m:t>
                      </m:r>
                      <m:r>
                        <a:rPr lang="en-US" sz="6000" b="0" i="0" smtClean="0">
                          <a:latin typeface="Cambria Math" charset="0"/>
                        </a:rPr>
                        <m:t>∗</m:t>
                      </m:r>
                      <m:r>
                        <a:rPr lang="en-US" sz="6000" b="0" i="1" smtClean="0">
                          <a:latin typeface="Cambria Math" charset="0"/>
                        </a:rPr>
                        <m:t>𝐻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13" y="2663456"/>
                <a:ext cx="3856505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37613" y="3402120"/>
            <a:ext cx="129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mtClean="0"/>
              <a:t>m x 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54019" y="3379153"/>
            <a:ext cx="78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 x 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0853" y="3402120"/>
            <a:ext cx="78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mtClean="0"/>
              <a:t>k </a:t>
            </a:r>
            <a:r>
              <a:rPr lang="en-US" dirty="0" smtClean="0"/>
              <a:t>x 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521947"/>
            <a:ext cx="959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k is the desired number of latent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 maps rows of M to latent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 maps latent features to columns of 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Add the constraint that W, H &gt;= 0.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51405" y="4316819"/>
            <a:ext cx="45720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Algorithm: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Hold W constant, solve for 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Clip H below at 0.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Hold H constant, Solve for W.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Clip W from below at 0.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Repeat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8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</a:t>
            </a:r>
            <a:r>
              <a:rPr lang="en-US" smtClean="0"/>
              <a:t>Dirichlet Allocation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27912"/>
                <a:ext cx="10868247" cy="48728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LDA is a probabilistic approach to topic modeling.</a:t>
                </a:r>
              </a:p>
              <a:p>
                <a:r>
                  <a:rPr lang="en-US" i="1" dirty="0" smtClean="0"/>
                  <a:t>Assume the following: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Each document is a specific mixture of K topics. For example, some document might be 30% politics, and 70% economics</a:t>
                </a:r>
              </a:p>
              <a:p>
                <a:pPr lvl="1"/>
                <a:r>
                  <a:rPr lang="en-US" dirty="0" smtClean="0"/>
                  <a:t>Each topic assigns a probability to each word. For example:</a:t>
                </a:r>
              </a:p>
              <a:p>
                <a:pPr lvl="2"/>
                <a:r>
                  <a:rPr lang="en-US" dirty="0" smtClean="0"/>
                  <a:t>P(democrat | topic=‘politics’) = .07</a:t>
                </a:r>
              </a:p>
              <a:p>
                <a:pPr lvl="2"/>
                <a:r>
                  <a:rPr lang="en-US" dirty="0" smtClean="0"/>
                  <a:t>P(playoffs | topic=‘politics’) = .00003</a:t>
                </a:r>
              </a:p>
              <a:p>
                <a:pPr lvl="2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𝑑𝑜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𝑡𝑜𝑝𝑖𝑐𝑠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𝑡𝑜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 ∗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𝑑𝑜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looks just like a matrix factorization. You need to know the mapping of words to topics and the mapping of topics to documents.</a:t>
                </a:r>
              </a:p>
              <a:p>
                <a:r>
                  <a:rPr lang="en-US" dirty="0" smtClean="0"/>
                  <a:t>‘Learn’ the mappings via maximum </a:t>
                </a:r>
                <a:r>
                  <a:rPr lang="en-US" smtClean="0"/>
                  <a:t>likelihood estimation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27912"/>
                <a:ext cx="10868247" cy="4872887"/>
              </a:xfrm>
              <a:blipFill rotWithShape="0">
                <a:blip r:embed="rId2"/>
                <a:stretch>
                  <a:fillRect l="-953" t="-2879" r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45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483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Topic Models</vt:lpstr>
      <vt:lpstr>About Me</vt:lpstr>
      <vt:lpstr>Past</vt:lpstr>
      <vt:lpstr>Goals for Today</vt:lpstr>
      <vt:lpstr>Singular Value Decomposition</vt:lpstr>
      <vt:lpstr>Nonnegative Matrix Factorization</vt:lpstr>
      <vt:lpstr>Latent Dirichlet Allocation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Models</dc:title>
  <dc:creator>Microsoft Office User</dc:creator>
  <cp:lastModifiedBy>Microsoft Office User</cp:lastModifiedBy>
  <cp:revision>6</cp:revision>
  <dcterms:created xsi:type="dcterms:W3CDTF">2017-04-29T20:58:42Z</dcterms:created>
  <dcterms:modified xsi:type="dcterms:W3CDTF">2017-05-04T17:32:00Z</dcterms:modified>
</cp:coreProperties>
</file>