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84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86200" y="868680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86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40" y="6286680"/>
            <a:ext cx="8314559" cy="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360" y="506520"/>
            <a:ext cx="793080" cy="63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60" y="6219719"/>
            <a:ext cx="285048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239" y="506520"/>
            <a:ext cx="793080" cy="63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8720" y="6286680"/>
            <a:ext cx="8314559" cy="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39" y="6219719"/>
            <a:ext cx="2850480" cy="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633239" y="1395359"/>
            <a:ext cx="7869960" cy="63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40" y="6286680"/>
            <a:ext cx="8314559" cy="5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9950400" y="6483239"/>
            <a:ext cx="183600" cy="33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616879" y="6372360"/>
            <a:ext cx="888119" cy="380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-25000" i="0" lang="nl-BE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360" y="506520"/>
            <a:ext cx="793080" cy="63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60" y="6219719"/>
            <a:ext cx="2850480" cy="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gif"/><Relationship Id="rId4" Type="http://schemas.openxmlformats.org/officeDocument/2006/relationships/image" Target="../media/image3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Relationship Id="rId5" Type="http://schemas.openxmlformats.org/officeDocument/2006/relationships/image" Target="../media/image10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jpg"/><Relationship Id="rId4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33239" y="1459079"/>
            <a:ext cx="7869960" cy="15231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nl-BE" sz="4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Ambient Intelligence</a:t>
            </a:r>
          </a:p>
        </p:txBody>
      </p:sp>
      <p:sp>
        <p:nvSpPr>
          <p:cNvPr id="120" name="Shape 120"/>
          <p:cNvSpPr/>
          <p:nvPr/>
        </p:nvSpPr>
        <p:spPr>
          <a:xfrm>
            <a:off x="633239" y="3173400"/>
            <a:ext cx="7869960" cy="1269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nl-BE" sz="2500" u="none" cap="none" strike="noStrike">
                <a:solidFill>
                  <a:srgbClr val="7E002F"/>
                </a:solidFill>
                <a:latin typeface="Verdana"/>
                <a:ea typeface="Verdana"/>
                <a:cs typeface="Verdana"/>
                <a:sym typeface="Verdana"/>
              </a:rPr>
              <a:t>Mats De Meyer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BE" sz="2500">
                <a:solidFill>
                  <a:srgbClr val="7E002F"/>
                </a:solidFill>
                <a:latin typeface="Verdana"/>
                <a:ea typeface="Verdana"/>
                <a:cs typeface="Verdana"/>
                <a:sym typeface="Verdana"/>
              </a:rPr>
              <a:t>Michiel Aernouts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BE" sz="2500">
                <a:solidFill>
                  <a:srgbClr val="7E002F"/>
                </a:solidFill>
                <a:latin typeface="Verdana"/>
                <a:ea typeface="Verdana"/>
                <a:cs typeface="Verdana"/>
                <a:sym typeface="Verdana"/>
              </a:rPr>
              <a:t>Dennis Joosens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Sensor PCB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MPL3115A2 </a:t>
            </a:r>
          </a:p>
          <a:p>
            <a:pPr indent="-368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Temperature</a:t>
            </a:r>
          </a:p>
          <a:p>
            <a:pPr indent="-368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Barometer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i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MAG3110*</a:t>
            </a:r>
          </a:p>
          <a:p>
            <a:pPr indent="-368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Magnetometer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BNO055</a:t>
            </a:r>
          </a:p>
          <a:p>
            <a:pPr indent="-368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Not implemented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-&gt; Breakout board connected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25" y="1869724"/>
            <a:ext cx="412449" cy="8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62" y="1932189"/>
            <a:ext cx="708150" cy="7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39" y="3002923"/>
            <a:ext cx="840017" cy="8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016" y="3994950"/>
            <a:ext cx="968324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Dash7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ALP Generator</a:t>
            </a:r>
            <a:b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Serial wrapper</a:t>
            </a:r>
            <a:b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Data headers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 mapping (‘42’)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 (‘21’)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00" y="1653021"/>
            <a:ext cx="3474250" cy="9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Localisation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Dash 7 localisation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Fingerprinting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Existing Dash7 gateways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IDLab MQTT backend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MongoDB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kNN algorithm</a:t>
            </a:r>
            <a:b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473" y="1653025"/>
            <a:ext cx="980675" cy="14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274" y="3361411"/>
            <a:ext cx="2127875" cy="5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Localisation</a:t>
            </a:r>
          </a:p>
        </p:txBody>
      </p:sp>
      <p:pic>
        <p:nvPicPr>
          <p:cNvPr descr="localization_diagram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25" y="1395351"/>
            <a:ext cx="7212950" cy="44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Localisation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19" y="1395350"/>
            <a:ext cx="6258965" cy="46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Localisation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</a:t>
            </a: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 localisation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Fingerprinting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Magnetometer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Orientation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Using our own sensor PCB 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MongoDB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kNN algorithm</a:t>
            </a:r>
            <a:b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473" y="1653025"/>
            <a:ext cx="980675" cy="14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254" y="3873875"/>
            <a:ext cx="1195024" cy="121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301" y="3855099"/>
            <a:ext cx="1195024" cy="12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Localisation</a:t>
            </a:r>
          </a:p>
        </p:txBody>
      </p:sp>
      <p:pic>
        <p:nvPicPr>
          <p:cNvPr descr="localisation_mag_diagram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51" y="1437800"/>
            <a:ext cx="7927499" cy="4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</a:t>
            </a:r>
            <a:b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Power Consumption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1935924"/>
            <a:ext cx="4392175" cy="32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024" y="1974893"/>
            <a:ext cx="4392175" cy="3294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Shape 277"/>
          <p:cNvCxnSpPr>
            <a:stCxn id="278" idx="2"/>
          </p:cNvCxnSpPr>
          <p:nvPr/>
        </p:nvCxnSpPr>
        <p:spPr>
          <a:xfrm flipH="1">
            <a:off x="2759575" y="1608075"/>
            <a:ext cx="1800" cy="114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x="2399125" y="1262175"/>
            <a:ext cx="72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nl-BE"/>
              <a:t>SEND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632525" y="1498100"/>
            <a:ext cx="15900" cy="180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222850" y="1091900"/>
            <a:ext cx="117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WAKE UP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1463750" y="1781075"/>
            <a:ext cx="17700" cy="129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1110350" y="1395350"/>
            <a:ext cx="72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READ</a:t>
            </a:r>
          </a:p>
        </p:txBody>
      </p:sp>
      <p:cxnSp>
        <p:nvCxnSpPr>
          <p:cNvPr id="283" name="Shape 283"/>
          <p:cNvCxnSpPr>
            <a:stCxn id="284" idx="2"/>
          </p:cNvCxnSpPr>
          <p:nvPr/>
        </p:nvCxnSpPr>
        <p:spPr>
          <a:xfrm flipH="1">
            <a:off x="3345925" y="1953975"/>
            <a:ext cx="255000" cy="18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3123625" y="1608075"/>
            <a:ext cx="954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SLEEP</a:t>
            </a:r>
          </a:p>
        </p:txBody>
      </p:sp>
      <p:cxnSp>
        <p:nvCxnSpPr>
          <p:cNvPr id="285" name="Shape 285"/>
          <p:cNvCxnSpPr/>
          <p:nvPr/>
        </p:nvCxnSpPr>
        <p:spPr>
          <a:xfrm>
            <a:off x="6296625" y="1880575"/>
            <a:ext cx="1800" cy="186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5823325" y="1486225"/>
            <a:ext cx="1269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BAR READ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453550" y="28566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75" y="1255551"/>
            <a:ext cx="6766050" cy="45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Table of Contents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5525" y="153057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b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</a:t>
            </a:r>
            <a:b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NFC-PIR node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Raspberry Pi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Static node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 placed by the door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Contains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STM PCB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PIR sensor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RFID reader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Dash7 module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UID &amp; motion shown in Openhab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Node: PIR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5m detection range</a:t>
            </a: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tape to make it more directional</a:t>
            </a: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movement first then NFC enabled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37" y="2689225"/>
            <a:ext cx="11525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Node: </a:t>
            </a: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PN532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1 kB card + key (MIFARE classic ISO14443A) </a:t>
            </a: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13.56 MHz</a:t>
            </a: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4 Byte UID read out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sent to HABPanel over Dash7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850" y="2544073"/>
            <a:ext cx="2195300" cy="2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Node: Workflow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3" y="1215950"/>
            <a:ext cx="7781950" cy="50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633239" y="23859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808000" y="33666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node: </a:t>
            </a:r>
            <a:b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Power consumption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00" y="2859475"/>
            <a:ext cx="4209200" cy="31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375" y="2859474"/>
            <a:ext cx="4185366" cy="31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1780925" y="1590187"/>
            <a:ext cx="72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nl-BE"/>
              <a:t>READ  NFC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2136425" y="2095500"/>
            <a:ext cx="13500" cy="149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4099137" y="1535262"/>
            <a:ext cx="938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nl-BE"/>
              <a:t>STOP MODE</a:t>
            </a:r>
          </a:p>
        </p:txBody>
      </p:sp>
      <p:cxnSp>
        <p:nvCxnSpPr>
          <p:cNvPr id="355" name="Shape 355"/>
          <p:cNvCxnSpPr/>
          <p:nvPr/>
        </p:nvCxnSpPr>
        <p:spPr>
          <a:xfrm flipH="1">
            <a:off x="4136600" y="2136325"/>
            <a:ext cx="421800" cy="253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314875" y="1535275"/>
            <a:ext cx="1133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WAKEUP</a:t>
            </a:r>
          </a:p>
        </p:txBody>
      </p:sp>
      <p:cxnSp>
        <p:nvCxnSpPr>
          <p:cNvPr id="357" name="Shape 357"/>
          <p:cNvCxnSpPr>
            <a:stCxn id="356" idx="2"/>
          </p:cNvCxnSpPr>
          <p:nvPr/>
        </p:nvCxnSpPr>
        <p:spPr>
          <a:xfrm>
            <a:off x="881425" y="1876375"/>
            <a:ext cx="411300" cy="235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59" idx="2"/>
          </p:cNvCxnSpPr>
          <p:nvPr/>
        </p:nvCxnSpPr>
        <p:spPr>
          <a:xfrm>
            <a:off x="2789275" y="2636387"/>
            <a:ext cx="571800" cy="166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2320225" y="2295287"/>
            <a:ext cx="938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DASH7</a:t>
            </a:r>
          </a:p>
        </p:txBody>
      </p:sp>
      <p:cxnSp>
        <p:nvCxnSpPr>
          <p:cNvPr id="360" name="Shape 360"/>
          <p:cNvCxnSpPr/>
          <p:nvPr/>
        </p:nvCxnSpPr>
        <p:spPr>
          <a:xfrm>
            <a:off x="3565075" y="1877775"/>
            <a:ext cx="204000" cy="249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1" name="Shape 361"/>
          <p:cNvSpPr txBox="1"/>
          <p:nvPr/>
        </p:nvSpPr>
        <p:spPr>
          <a:xfrm>
            <a:off x="3193975" y="1487237"/>
            <a:ext cx="724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-BE"/>
              <a:t>UART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117412" y="2385950"/>
            <a:ext cx="1239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nl-BE"/>
              <a:t>ZOOMED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453550" y="28566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Raspberry Pi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RPi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25" y="1143375"/>
            <a:ext cx="6978149" cy="46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RPi: Sensor Shield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3550" y="1653025"/>
            <a:ext cx="8229300" cy="44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Sensors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Barometer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Temperature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Pressure 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Magnetometer*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Humidity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CO2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NeoPixel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Temperature &amp; CO2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Party mode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650" y="2029549"/>
            <a:ext cx="412449" cy="8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962" y="2185326"/>
            <a:ext cx="708150" cy="7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001" y="2122860"/>
            <a:ext cx="840017" cy="8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7350" y="2185300"/>
            <a:ext cx="548017" cy="7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9523" y="2331437"/>
            <a:ext cx="1223325" cy="43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3125" y="3486550"/>
            <a:ext cx="3043536" cy="25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RPi: MQTT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Mosquitto broker</a:t>
            </a: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Topics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Pi shield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NFC/PIR Node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mosquitto-200px.png"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750" y="1653025"/>
            <a:ext cx="1851400" cy="18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RPi: MQTT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457350" y="177547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50" y="780561"/>
            <a:ext cx="5660900" cy="5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Basic Diagram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50" y="1287050"/>
            <a:ext cx="7350499" cy="4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RPi: OpenHAB2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Homepage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Camera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Sensor readings</a:t>
            </a:r>
          </a:p>
          <a:p>
            <a:pPr indent="-368300" lvl="1" marL="914400" rtl="0">
              <a:spcBef>
                <a:spcPts val="100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 / PIR reading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 page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Localisation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Weather</a:t>
            </a:r>
          </a:p>
        </p:txBody>
      </p:sp>
      <p:pic>
        <p:nvPicPr>
          <p:cNvPr descr="1007353"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700" y="1653025"/>
            <a:ext cx="1663450" cy="1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RPi: Alexa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Check for </a:t>
            </a: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weather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forecast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Custom skills</a:t>
            </a:r>
          </a:p>
          <a:p>
            <a:pPr indent="-368300" lvl="1" marL="9144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i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Alexa, turn on lights”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i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OpenHAB Alexa Smart Home Skill	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i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Drives Neopixel + Led</a:t>
            </a:r>
          </a:p>
          <a:p>
            <a:pPr indent="-368300" lvl="2" marL="1371600" rtl="0"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i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HABPanel control switch</a:t>
            </a:r>
          </a:p>
        </p:txBody>
      </p:sp>
      <p:pic>
        <p:nvPicPr>
          <p:cNvPr descr="neopixel-ring-avec-12-led-rgb-led-et-driver-integre.jpg"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600" y="3829475"/>
            <a:ext cx="2029550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xalogo.png" id="435" name="Shape 4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650" y="1437800"/>
            <a:ext cx="3238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Q &amp; A</a:t>
            </a: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37" y="1797662"/>
            <a:ext cx="3688125" cy="36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Group Contributions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3550" y="1653025"/>
            <a:ext cx="8229300" cy="44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Hardware</a:t>
            </a: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STM PCB</a:t>
            </a: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Pi Sensor PCB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Orientation sensor driver</a:t>
            </a: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NFC Reader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Merging magnetometer &amp; humidity sensor on Pi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 code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HABPanel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custom widgets</a:t>
            </a:r>
            <a:b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Power consumption measurements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3550" y="28566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</a:t>
            </a:r>
            <a:r>
              <a:rPr b="1"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 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900" y="1280327"/>
            <a:ext cx="7270600" cy="48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STM32 PCB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3550" y="1653025"/>
            <a:ext cx="65574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STM32L162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LQFP-64 package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AN3216: Application note document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Switch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for USB/Battery power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Battery </a:t>
            </a: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charger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over USB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RGB </a:t>
            </a: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led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as indicator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Initial idea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: combine µc and sensor pcb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-&gt; clearance issues -&gt; separate pcb’s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749" y="1395350"/>
            <a:ext cx="1775400" cy="48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PCB Hacks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3550" y="1653020"/>
            <a:ext cx="8229300" cy="39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RGB led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 common anode &lt;-&gt; common cathode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Reset and SWCLK wires required for </a:t>
            </a: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flashing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rgbClr val="003D62"/>
              </a:buClr>
              <a:buSzPct val="100000"/>
              <a:buFont typeface="Verdana"/>
            </a:pP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Adapter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PCB to connect reset with GPIO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-&gt; pullup D7 reset to save power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62"/>
              </a:buClr>
              <a:buSzPct val="100000"/>
              <a:buFont typeface="Verdana"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Wrong </a:t>
            </a:r>
            <a:r>
              <a:rPr b="1"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UART </a:t>
            </a: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pins connected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	-&gt; fix on adapter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D6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7652" l="24893" r="11682" t="5095"/>
          <a:stretch/>
        </p:blipFill>
        <p:spPr>
          <a:xfrm>
            <a:off x="3807799" y="3611300"/>
            <a:ext cx="2398125" cy="247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928" y="3044825"/>
            <a:ext cx="2824594" cy="30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633239" y="1395359"/>
            <a:ext cx="7869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808000" y="237600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457350" y="293000"/>
            <a:ext cx="82293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nl-BE" sz="3500">
                <a:solidFill>
                  <a:srgbClr val="003D62"/>
                </a:solidFill>
                <a:latin typeface="Verdana"/>
                <a:ea typeface="Verdana"/>
                <a:cs typeface="Verdana"/>
                <a:sym typeface="Verdana"/>
              </a:rPr>
              <a:t>Mobile Node: Workflow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75" y="1122074"/>
            <a:ext cx="6189949" cy="5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