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notesMasterIdLst>
    <p:notesMasterId r:id="rId17"/>
  </p:notesMasterIdLst>
  <p:sldIdLst>
    <p:sldId id="256" r:id="rId3"/>
    <p:sldId id="257" r:id="rId4"/>
    <p:sldId id="262" r:id="rId5"/>
    <p:sldId id="263" r:id="rId6"/>
    <p:sldId id="259" r:id="rId7"/>
    <p:sldId id="260"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88376" autoAdjust="0"/>
  </p:normalViewPr>
  <p:slideViewPr>
    <p:cSldViewPr snapToGrid="0">
      <p:cViewPr varScale="1">
        <p:scale>
          <a:sx n="76" d="100"/>
          <a:sy n="76" d="100"/>
        </p:scale>
        <p:origin x="9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iel Brits" userId="73b383de36d87c6a" providerId="LiveId" clId="{3320B0FF-266B-4B1A-857D-9578AE5C4277}"/>
    <pc:docChg chg="custSel addSld delSld modSld">
      <pc:chgData name="Michiel Brits" userId="73b383de36d87c6a" providerId="LiveId" clId="{3320B0FF-266B-4B1A-857D-9578AE5C4277}" dt="2017-10-17T11:12:46.805" v="225" actId="2696"/>
      <pc:docMkLst>
        <pc:docMk/>
      </pc:docMkLst>
      <pc:sldChg chg="modSp">
        <pc:chgData name="Michiel Brits" userId="73b383de36d87c6a" providerId="LiveId" clId="{3320B0FF-266B-4B1A-857D-9578AE5C4277}" dt="2017-10-17T10:36:59.702" v="224" actId="20577"/>
        <pc:sldMkLst>
          <pc:docMk/>
          <pc:sldMk cId="3949219927" sldId="256"/>
        </pc:sldMkLst>
        <pc:spChg chg="mod">
          <ac:chgData name="Michiel Brits" userId="73b383de36d87c6a" providerId="LiveId" clId="{3320B0FF-266B-4B1A-857D-9578AE5C4277}" dt="2017-10-17T10:36:59.702" v="224" actId="20577"/>
          <ac:spMkLst>
            <pc:docMk/>
            <pc:sldMk cId="3949219927" sldId="256"/>
            <ac:spMk id="3" creationId="{CE05BA46-7961-41BF-890E-C4903B87072B}"/>
          </ac:spMkLst>
        </pc:spChg>
      </pc:sldChg>
      <pc:sldChg chg="modSp add del">
        <pc:chgData name="Michiel Brits" userId="73b383de36d87c6a" providerId="LiveId" clId="{3320B0FF-266B-4B1A-857D-9578AE5C4277}" dt="2017-10-17T11:12:46.805" v="225" actId="2696"/>
        <pc:sldMkLst>
          <pc:docMk/>
          <pc:sldMk cId="418019730" sldId="272"/>
        </pc:sldMkLst>
        <pc:spChg chg="mod">
          <ac:chgData name="Michiel Brits" userId="73b383de36d87c6a" providerId="LiveId" clId="{3320B0FF-266B-4B1A-857D-9578AE5C4277}" dt="2017-10-17T10:27:41.342" v="6" actId="20577"/>
          <ac:spMkLst>
            <pc:docMk/>
            <pc:sldMk cId="418019730" sldId="272"/>
            <ac:spMk id="2" creationId="{3FF0C661-5FFD-4D42-BC83-7C98A6CC7068}"/>
          </ac:spMkLst>
        </pc:spChg>
        <pc:spChg chg="mod">
          <ac:chgData name="Michiel Brits" userId="73b383de36d87c6a" providerId="LiveId" clId="{3320B0FF-266B-4B1A-857D-9578AE5C4277}" dt="2017-10-17T10:34:27.164" v="196" actId="20577"/>
          <ac:spMkLst>
            <pc:docMk/>
            <pc:sldMk cId="418019730" sldId="272"/>
            <ac:spMk id="3" creationId="{134CCB2D-49E8-4F9F-B0BD-474A9694560A}"/>
          </ac:spMkLst>
        </pc:spChg>
      </pc:sldChg>
    </pc:docChg>
  </pc:docChgLst>
  <pc:docChgLst>
    <pc:chgData name="Michiel Brits" userId="73b383de36d87c6a" providerId="LiveId" clId="{85A6411D-E716-4099-BC95-3D5CD0E1A051}"/>
    <pc:docChg chg="custSel addSld modSld">
      <pc:chgData name="Michiel Brits" userId="73b383de36d87c6a" providerId="LiveId" clId="{85A6411D-E716-4099-BC95-3D5CD0E1A051}" dt="2017-10-17T08:40:01.917" v="2192" actId="20577"/>
      <pc:docMkLst>
        <pc:docMk/>
      </pc:docMkLst>
      <pc:sldChg chg="modSp">
        <pc:chgData name="Michiel Brits" userId="73b383de36d87c6a" providerId="LiveId" clId="{85A6411D-E716-4099-BC95-3D5CD0E1A051}" dt="2017-10-17T08:40:01.917" v="2192" actId="20577"/>
        <pc:sldMkLst>
          <pc:docMk/>
          <pc:sldMk cId="3815920260" sldId="259"/>
        </pc:sldMkLst>
        <pc:spChg chg="mod">
          <ac:chgData name="Michiel Brits" userId="73b383de36d87c6a" providerId="LiveId" clId="{85A6411D-E716-4099-BC95-3D5CD0E1A051}" dt="2017-10-17T08:40:01.917" v="2192" actId="20577"/>
          <ac:spMkLst>
            <pc:docMk/>
            <pc:sldMk cId="3815920260" sldId="259"/>
            <ac:spMk id="3" creationId="{6F6ECD68-7BC2-45F2-AD11-12F53BBBA005}"/>
          </ac:spMkLst>
        </pc:spChg>
      </pc:sldChg>
      <pc:sldChg chg="modNotesTx">
        <pc:chgData name="Michiel Brits" userId="73b383de36d87c6a" providerId="LiveId" clId="{85A6411D-E716-4099-BC95-3D5CD0E1A051}" dt="2017-10-17T08:31:06.216" v="1331" actId="20577"/>
        <pc:sldMkLst>
          <pc:docMk/>
          <pc:sldMk cId="2680800355" sldId="262"/>
        </pc:sldMkLst>
      </pc:sldChg>
      <pc:sldChg chg="modNotesTx">
        <pc:chgData name="Michiel Brits" userId="73b383de36d87c6a" providerId="LiveId" clId="{85A6411D-E716-4099-BC95-3D5CD0E1A051}" dt="2017-10-17T08:38:53.586" v="2178" actId="20577"/>
        <pc:sldMkLst>
          <pc:docMk/>
          <pc:sldMk cId="2434432609" sldId="263"/>
        </pc:sldMkLst>
      </pc:sldChg>
      <pc:sldChg chg="modSp">
        <pc:chgData name="Michiel Brits" userId="73b383de36d87c6a" providerId="LiveId" clId="{85A6411D-E716-4099-BC95-3D5CD0E1A051}" dt="2017-10-17T08:19:20.253" v="787" actId="20577"/>
        <pc:sldMkLst>
          <pc:docMk/>
          <pc:sldMk cId="1479698320" sldId="264"/>
        </pc:sldMkLst>
        <pc:spChg chg="mod">
          <ac:chgData name="Michiel Brits" userId="73b383de36d87c6a" providerId="LiveId" clId="{85A6411D-E716-4099-BC95-3D5CD0E1A051}" dt="2017-10-17T08:19:20.253" v="787" actId="20577"/>
          <ac:spMkLst>
            <pc:docMk/>
            <pc:sldMk cId="1479698320" sldId="264"/>
            <ac:spMk id="3" creationId="{40AFC97B-CEBF-46C7-ACFF-351EC5C9A836}"/>
          </ac:spMkLst>
        </pc:spChg>
      </pc:sldChg>
      <pc:sldChg chg="addSp delSp modSp delAnim">
        <pc:chgData name="Michiel Brits" userId="73b383de36d87c6a" providerId="LiveId" clId="{85A6411D-E716-4099-BC95-3D5CD0E1A051}" dt="2017-10-17T08:19:53.267" v="790" actId="20577"/>
        <pc:sldMkLst>
          <pc:docMk/>
          <pc:sldMk cId="65875894" sldId="265"/>
        </pc:sldMkLst>
        <pc:spChg chg="add del mod">
          <ac:chgData name="Michiel Brits" userId="73b383de36d87c6a" providerId="LiveId" clId="{85A6411D-E716-4099-BC95-3D5CD0E1A051}" dt="2017-10-17T08:19:46.974" v="789" actId="20577"/>
          <ac:spMkLst>
            <pc:docMk/>
            <pc:sldMk cId="65875894" sldId="265"/>
            <ac:spMk id="5" creationId="{9D656368-AE0A-4049-8F65-ED8FEEB8B509}"/>
          </ac:spMkLst>
        </pc:spChg>
        <pc:picChg chg="del">
          <ac:chgData name="Michiel Brits" userId="73b383de36d87c6a" providerId="LiveId" clId="{85A6411D-E716-4099-BC95-3D5CD0E1A051}" dt="2017-10-17T08:19:45.074" v="788" actId="478"/>
          <ac:picMkLst>
            <pc:docMk/>
            <pc:sldMk cId="65875894" sldId="265"/>
            <ac:picMk id="4" creationId="{39CDFFF6-E6C0-42F0-98E0-CFB96C9647A4}"/>
          </ac:picMkLst>
        </pc:picChg>
        <pc:picChg chg="add mod">
          <ac:chgData name="Michiel Brits" userId="73b383de36d87c6a" providerId="LiveId" clId="{85A6411D-E716-4099-BC95-3D5CD0E1A051}" dt="2017-10-17T08:19:53.267" v="790" actId="20577"/>
          <ac:picMkLst>
            <pc:docMk/>
            <pc:sldMk cId="65875894" sldId="265"/>
            <ac:picMk id="6" creationId="{6CC14A32-6B8C-44E8-9ED9-E2E622445E5C}"/>
          </ac:picMkLst>
        </pc:picChg>
      </pc:sldChg>
      <pc:sldChg chg="addSp delSp modSp delAnim">
        <pc:chgData name="Michiel Brits" userId="73b383de36d87c6a" providerId="LiveId" clId="{85A6411D-E716-4099-BC95-3D5CD0E1A051}" dt="2017-10-17T08:22:50.087" v="813" actId="20577"/>
        <pc:sldMkLst>
          <pc:docMk/>
          <pc:sldMk cId="1081168942" sldId="266"/>
        </pc:sldMkLst>
        <pc:spChg chg="add del mod">
          <ac:chgData name="Michiel Brits" userId="73b383de36d87c6a" providerId="LiveId" clId="{85A6411D-E716-4099-BC95-3D5CD0E1A051}" dt="2017-10-17T08:20:19.772" v="792" actId="20577"/>
          <ac:spMkLst>
            <pc:docMk/>
            <pc:sldMk cId="1081168942" sldId="266"/>
            <ac:spMk id="5" creationId="{5B286551-8C0C-49F3-AA0B-7D656E155364}"/>
          </ac:spMkLst>
        </pc:spChg>
        <pc:picChg chg="del">
          <ac:chgData name="Michiel Brits" userId="73b383de36d87c6a" providerId="LiveId" clId="{85A6411D-E716-4099-BC95-3D5CD0E1A051}" dt="2017-10-17T08:20:18.238" v="791" actId="478"/>
          <ac:picMkLst>
            <pc:docMk/>
            <pc:sldMk cId="1081168942" sldId="266"/>
            <ac:picMk id="4" creationId="{811B4F47-2286-41B3-96BC-018B84A74AEC}"/>
          </ac:picMkLst>
        </pc:picChg>
        <pc:picChg chg="add mod">
          <ac:chgData name="Michiel Brits" userId="73b383de36d87c6a" providerId="LiveId" clId="{85A6411D-E716-4099-BC95-3D5CD0E1A051}" dt="2017-10-17T08:22:50.087" v="813" actId="20577"/>
          <ac:picMkLst>
            <pc:docMk/>
            <pc:sldMk cId="1081168942" sldId="266"/>
            <ac:picMk id="6" creationId="{4CAB4EFB-6FD6-49BA-884A-F175F9183F5E}"/>
          </ac:picMkLst>
        </pc:picChg>
      </pc:sldChg>
      <pc:sldChg chg="addSp delSp modSp delAnim">
        <pc:chgData name="Michiel Brits" userId="73b383de36d87c6a" providerId="LiveId" clId="{85A6411D-E716-4099-BC95-3D5CD0E1A051}" dt="2017-10-17T08:20:47.328" v="796" actId="20577"/>
        <pc:sldMkLst>
          <pc:docMk/>
          <pc:sldMk cId="3633507839" sldId="267"/>
        </pc:sldMkLst>
        <pc:spChg chg="add del mod">
          <ac:chgData name="Michiel Brits" userId="73b383de36d87c6a" providerId="LiveId" clId="{85A6411D-E716-4099-BC95-3D5CD0E1A051}" dt="2017-10-17T08:20:42.625" v="795" actId="20577"/>
          <ac:spMkLst>
            <pc:docMk/>
            <pc:sldMk cId="3633507839" sldId="267"/>
            <ac:spMk id="5" creationId="{64286CAA-4B24-4FEC-BFF6-1DC7AB743D08}"/>
          </ac:spMkLst>
        </pc:spChg>
        <pc:picChg chg="del">
          <ac:chgData name="Michiel Brits" userId="73b383de36d87c6a" providerId="LiveId" clId="{85A6411D-E716-4099-BC95-3D5CD0E1A051}" dt="2017-10-17T08:20:41.176" v="794" actId="478"/>
          <ac:picMkLst>
            <pc:docMk/>
            <pc:sldMk cId="3633507839" sldId="267"/>
            <ac:picMk id="4" creationId="{A5C674D3-AC5A-4208-80AC-4180EF23C653}"/>
          </ac:picMkLst>
        </pc:picChg>
        <pc:picChg chg="add mod">
          <ac:chgData name="Michiel Brits" userId="73b383de36d87c6a" providerId="LiveId" clId="{85A6411D-E716-4099-BC95-3D5CD0E1A051}" dt="2017-10-17T08:20:47.328" v="796" actId="20577"/>
          <ac:picMkLst>
            <pc:docMk/>
            <pc:sldMk cId="3633507839" sldId="267"/>
            <ac:picMk id="6" creationId="{81703DA3-D59D-4BFD-94DD-F2F1591E9253}"/>
          </ac:picMkLst>
        </pc:picChg>
      </pc:sldChg>
      <pc:sldChg chg="addSp delSp modSp delAnim">
        <pc:chgData name="Michiel Brits" userId="73b383de36d87c6a" providerId="LiveId" clId="{85A6411D-E716-4099-BC95-3D5CD0E1A051}" dt="2017-10-17T08:22:09.847" v="804" actId="20577"/>
        <pc:sldMkLst>
          <pc:docMk/>
          <pc:sldMk cId="3798741325" sldId="268"/>
        </pc:sldMkLst>
        <pc:spChg chg="add del mod">
          <ac:chgData name="Michiel Brits" userId="73b383de36d87c6a" providerId="LiveId" clId="{85A6411D-E716-4099-BC95-3D5CD0E1A051}" dt="2017-10-17T08:21:18.345" v="798" actId="20577"/>
          <ac:spMkLst>
            <pc:docMk/>
            <pc:sldMk cId="3798741325" sldId="268"/>
            <ac:spMk id="5" creationId="{220BE515-B25D-4D11-8774-712CAF17C49D}"/>
          </ac:spMkLst>
        </pc:spChg>
        <pc:picChg chg="del">
          <ac:chgData name="Michiel Brits" userId="73b383de36d87c6a" providerId="LiveId" clId="{85A6411D-E716-4099-BC95-3D5CD0E1A051}" dt="2017-10-17T08:21:17.265" v="797" actId="478"/>
          <ac:picMkLst>
            <pc:docMk/>
            <pc:sldMk cId="3798741325" sldId="268"/>
            <ac:picMk id="4" creationId="{D570A40B-CF08-42DE-B937-1351BC4DCED5}"/>
          </ac:picMkLst>
        </pc:picChg>
        <pc:picChg chg="add mod">
          <ac:chgData name="Michiel Brits" userId="73b383de36d87c6a" providerId="LiveId" clId="{85A6411D-E716-4099-BC95-3D5CD0E1A051}" dt="2017-10-17T08:22:09.847" v="804" actId="20577"/>
          <ac:picMkLst>
            <pc:docMk/>
            <pc:sldMk cId="3798741325" sldId="268"/>
            <ac:picMk id="6" creationId="{00B1FBBD-F4ED-495C-B91D-D1073A68F45F}"/>
          </ac:picMkLst>
        </pc:picChg>
      </pc:sldChg>
      <pc:sldChg chg="addSp delSp modSp delAnim">
        <pc:chgData name="Michiel Brits" userId="73b383de36d87c6a" providerId="LiveId" clId="{85A6411D-E716-4099-BC95-3D5CD0E1A051}" dt="2017-10-17T08:22:29.792" v="808" actId="20577"/>
        <pc:sldMkLst>
          <pc:docMk/>
          <pc:sldMk cId="2275330436" sldId="269"/>
        </pc:sldMkLst>
        <pc:spChg chg="add del mod">
          <ac:chgData name="Michiel Brits" userId="73b383de36d87c6a" providerId="LiveId" clId="{85A6411D-E716-4099-BC95-3D5CD0E1A051}" dt="2017-10-17T08:21:42.599" v="801" actId="20577"/>
          <ac:spMkLst>
            <pc:docMk/>
            <pc:sldMk cId="2275330436" sldId="269"/>
            <ac:spMk id="5" creationId="{3D9A1CDE-14D8-4ED6-B42E-0F512E1C5E62}"/>
          </ac:spMkLst>
        </pc:spChg>
        <pc:picChg chg="del">
          <ac:chgData name="Michiel Brits" userId="73b383de36d87c6a" providerId="LiveId" clId="{85A6411D-E716-4099-BC95-3D5CD0E1A051}" dt="2017-10-17T08:21:41.364" v="800" actId="478"/>
          <ac:picMkLst>
            <pc:docMk/>
            <pc:sldMk cId="2275330436" sldId="269"/>
            <ac:picMk id="4" creationId="{65103CC4-551E-4606-9EFC-B0AC8CF3DB9D}"/>
          </ac:picMkLst>
        </pc:picChg>
        <pc:picChg chg="add mod">
          <ac:chgData name="Michiel Brits" userId="73b383de36d87c6a" providerId="LiveId" clId="{85A6411D-E716-4099-BC95-3D5CD0E1A051}" dt="2017-10-17T08:22:29.792" v="808" actId="20577"/>
          <ac:picMkLst>
            <pc:docMk/>
            <pc:sldMk cId="2275330436" sldId="269"/>
            <ac:picMk id="6" creationId="{DD51F013-A29B-431D-8C23-3A2373D47CF3}"/>
          </ac:picMkLst>
        </pc:picChg>
      </pc:sldChg>
      <pc:sldChg chg="modSp add">
        <pc:chgData name="Michiel Brits" userId="73b383de36d87c6a" providerId="LiveId" clId="{85A6411D-E716-4099-BC95-3D5CD0E1A051}" dt="2017-10-17T08:18:28.197" v="785" actId="20577"/>
        <pc:sldMkLst>
          <pc:docMk/>
          <pc:sldMk cId="4218053354" sldId="271"/>
        </pc:sldMkLst>
        <pc:spChg chg="mod">
          <ac:chgData name="Michiel Brits" userId="73b383de36d87c6a" providerId="LiveId" clId="{85A6411D-E716-4099-BC95-3D5CD0E1A051}" dt="2017-10-13T18:00:37.826" v="9" actId="20577"/>
          <ac:spMkLst>
            <pc:docMk/>
            <pc:sldMk cId="4218053354" sldId="271"/>
            <ac:spMk id="2" creationId="{914EFCA4-0477-4D3D-B313-8DF7EC27B293}"/>
          </ac:spMkLst>
        </pc:spChg>
        <pc:spChg chg="mod">
          <ac:chgData name="Michiel Brits" userId="73b383de36d87c6a" providerId="LiveId" clId="{85A6411D-E716-4099-BC95-3D5CD0E1A051}" dt="2017-10-17T08:18:28.197" v="785" actId="20577"/>
          <ac:spMkLst>
            <pc:docMk/>
            <pc:sldMk cId="4218053354" sldId="271"/>
            <ac:spMk id="3" creationId="{2CE50173-316B-40BA-BA11-17A7C372B2E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60CBC-88D3-42FF-8862-5F1CA4B9C3E8}" type="datetimeFigureOut">
              <a:rPr lang="nl-BE" smtClean="0"/>
              <a:t>17/10/2017</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61341-F037-42BA-8ED7-8193A57DAC08}" type="slidenum">
              <a:rPr lang="nl-BE" smtClean="0"/>
              <a:t>‹nr.›</a:t>
            </a:fld>
            <a:endParaRPr lang="nl-BE"/>
          </a:p>
        </p:txBody>
      </p:sp>
    </p:spTree>
    <p:extLst>
      <p:ext uri="{BB962C8B-B14F-4D97-AF65-F5344CB8AC3E}">
        <p14:creationId xmlns:p14="http://schemas.microsoft.com/office/powerpoint/2010/main" val="59615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8061341-F037-42BA-8ED7-8193A57DAC08}" type="slidenum">
              <a:rPr lang="nl-BE" smtClean="0"/>
              <a:t>2</a:t>
            </a:fld>
            <a:endParaRPr lang="nl-BE"/>
          </a:p>
        </p:txBody>
      </p:sp>
    </p:spTree>
    <p:extLst>
      <p:ext uri="{BB962C8B-B14F-4D97-AF65-F5344CB8AC3E}">
        <p14:creationId xmlns:p14="http://schemas.microsoft.com/office/powerpoint/2010/main" val="79511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4</a:t>
            </a:r>
            <a:r>
              <a:rPr lang="nl-BE" baseline="30000" dirty="0"/>
              <a:t>de</a:t>
            </a:r>
            <a:r>
              <a:rPr lang="nl-BE" dirty="0"/>
              <a:t> vraag was of de deelnemers bereid waren om 50-60 euro te betalen voor het product. Maar hier uit blijkt dat de prijs toch te duur is voor 2/4 van de mensen. ¼ van de mensen zijn niet </a:t>
            </a:r>
            <a:r>
              <a:rPr lang="nl-BE" dirty="0" err="1"/>
              <a:t>geintreseerd</a:t>
            </a:r>
            <a:r>
              <a:rPr lang="nl-BE" dirty="0"/>
              <a:t> en ¼ vind dit een scherpe prijs</a:t>
            </a:r>
          </a:p>
        </p:txBody>
      </p:sp>
      <p:sp>
        <p:nvSpPr>
          <p:cNvPr id="4" name="Tijdelijke aanduiding voor dianummer 3"/>
          <p:cNvSpPr>
            <a:spLocks noGrp="1"/>
          </p:cNvSpPr>
          <p:nvPr>
            <p:ph type="sldNum" sz="quarter" idx="10"/>
          </p:nvPr>
        </p:nvSpPr>
        <p:spPr/>
        <p:txBody>
          <a:bodyPr/>
          <a:lstStyle/>
          <a:p>
            <a:fld id="{68061341-F037-42BA-8ED7-8193A57DAC08}" type="slidenum">
              <a:rPr lang="nl-BE" smtClean="0"/>
              <a:t>11</a:t>
            </a:fld>
            <a:endParaRPr lang="nl-BE"/>
          </a:p>
        </p:txBody>
      </p:sp>
    </p:spTree>
    <p:extLst>
      <p:ext uri="{BB962C8B-B14F-4D97-AF65-F5344CB8AC3E}">
        <p14:creationId xmlns:p14="http://schemas.microsoft.com/office/powerpoint/2010/main" val="741730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laatste vraag is of ze wel geïnteresseerd zijn als er een lagere prijs aan hangt. Hier geeft 60% aan dat ze het beter zouden vinden om minder te betalen. 16% vind 50-60 redelijke prijs en 23% is niet geïnteresseerd. </a:t>
            </a:r>
          </a:p>
        </p:txBody>
      </p:sp>
      <p:sp>
        <p:nvSpPr>
          <p:cNvPr id="4" name="Tijdelijke aanduiding voor dianummer 3"/>
          <p:cNvSpPr>
            <a:spLocks noGrp="1"/>
          </p:cNvSpPr>
          <p:nvPr>
            <p:ph type="sldNum" sz="quarter" idx="10"/>
          </p:nvPr>
        </p:nvSpPr>
        <p:spPr/>
        <p:txBody>
          <a:bodyPr/>
          <a:lstStyle/>
          <a:p>
            <a:fld id="{68061341-F037-42BA-8ED7-8193A57DAC08}" type="slidenum">
              <a:rPr lang="nl-BE" smtClean="0"/>
              <a:t>12</a:t>
            </a:fld>
            <a:endParaRPr lang="nl-BE"/>
          </a:p>
        </p:txBody>
      </p:sp>
    </p:spTree>
    <p:extLst>
      <p:ext uri="{BB962C8B-B14F-4D97-AF65-F5344CB8AC3E}">
        <p14:creationId xmlns:p14="http://schemas.microsoft.com/office/powerpoint/2010/main" val="723165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F5D14A4D-367B-4FCD-AD37-F12F00A5081D}" type="slidenum">
              <a:rPr lang="nl-BE" smtClean="0"/>
              <a:t>13</a:t>
            </a:fld>
            <a:endParaRPr lang="nl-BE"/>
          </a:p>
        </p:txBody>
      </p:sp>
    </p:spTree>
    <p:extLst>
      <p:ext uri="{BB962C8B-B14F-4D97-AF65-F5344CB8AC3E}">
        <p14:creationId xmlns:p14="http://schemas.microsoft.com/office/powerpoint/2010/main" val="3145001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dirty="0"/>
              <a:t>PCB ontwikkelen en 3D case -&gt; module</a:t>
            </a:r>
          </a:p>
          <a:p>
            <a:pPr marL="171450" indent="-171450">
              <a:buFontTx/>
              <a:buChar char="-"/>
            </a:pPr>
            <a:r>
              <a:rPr lang="nl-BE" dirty="0"/>
              <a:t>Monteren naast de kast</a:t>
            </a:r>
          </a:p>
          <a:p>
            <a:pPr marL="171450" indent="-171450">
              <a:buFontTx/>
              <a:buChar char="-"/>
            </a:pPr>
            <a:r>
              <a:rPr lang="nl-BE" dirty="0"/>
              <a:t>De hallsensor komt in serie met het belcircuit ( meet stroom )</a:t>
            </a:r>
          </a:p>
          <a:p>
            <a:pPr marL="171450" indent="-171450">
              <a:buFontTx/>
              <a:buChar char="-"/>
            </a:pPr>
            <a:r>
              <a:rPr lang="nl-BE" dirty="0"/>
              <a:t>Voeding 5VDC voeding voor </a:t>
            </a:r>
            <a:r>
              <a:rPr lang="nl-BE" dirty="0" err="1"/>
              <a:t>arduino</a:t>
            </a:r>
            <a:r>
              <a:rPr lang="nl-BE" dirty="0"/>
              <a:t> en wifi module</a:t>
            </a:r>
          </a:p>
        </p:txBody>
      </p:sp>
      <p:sp>
        <p:nvSpPr>
          <p:cNvPr id="4" name="Tijdelijke aanduiding voor dianummer 3"/>
          <p:cNvSpPr>
            <a:spLocks noGrp="1"/>
          </p:cNvSpPr>
          <p:nvPr>
            <p:ph type="sldNum" sz="quarter" idx="10"/>
          </p:nvPr>
        </p:nvSpPr>
        <p:spPr/>
        <p:txBody>
          <a:bodyPr/>
          <a:lstStyle/>
          <a:p>
            <a:fld id="{68061341-F037-42BA-8ED7-8193A57DAC08}" type="slidenum">
              <a:rPr lang="nl-BE" smtClean="0"/>
              <a:t>3</a:t>
            </a:fld>
            <a:endParaRPr lang="nl-BE"/>
          </a:p>
        </p:txBody>
      </p:sp>
    </p:spTree>
    <p:extLst>
      <p:ext uri="{BB962C8B-B14F-4D97-AF65-F5344CB8AC3E}">
        <p14:creationId xmlns:p14="http://schemas.microsoft.com/office/powerpoint/2010/main" val="244669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dirty="0"/>
              <a:t>Dit is een voorbeeld met 3 gebruikers</a:t>
            </a:r>
          </a:p>
          <a:p>
            <a:pPr marL="171450" indent="-171450">
              <a:buFontTx/>
              <a:buChar char="-"/>
            </a:pPr>
            <a:r>
              <a:rPr lang="nl-BE" dirty="0"/>
              <a:t>Alle gebruikers hebben onze module met netwerkconnectiviteit</a:t>
            </a:r>
          </a:p>
          <a:p>
            <a:pPr marL="171450" indent="-171450">
              <a:buFontTx/>
              <a:buChar char="-"/>
            </a:pPr>
            <a:r>
              <a:rPr lang="nl-BE" dirty="0"/>
              <a:t>Klant 1 is eindgebruiker zijn deurbel wordt ingedrukt, de timestamp wordt gesaved en naar onze server gestuurd</a:t>
            </a:r>
          </a:p>
          <a:p>
            <a:pPr marL="171450" indent="-171450">
              <a:buFontTx/>
              <a:buChar char="-"/>
            </a:pPr>
            <a:r>
              <a:rPr lang="nl-BE" dirty="0"/>
              <a:t>Klant 2 is ook eindgebruiker en wil op zijn smartphone kijken </a:t>
            </a:r>
            <a:r>
              <a:rPr lang="nl-BE" dirty="0" err="1"/>
              <a:t>waneer</a:t>
            </a:r>
            <a:r>
              <a:rPr lang="nl-BE" dirty="0"/>
              <a:t> er iemand op zijn bel heeft gedrukt, logt in met zijn </a:t>
            </a:r>
            <a:r>
              <a:rPr lang="nl-BE" dirty="0" err="1"/>
              <a:t>credentials</a:t>
            </a:r>
            <a:r>
              <a:rPr lang="nl-BE" dirty="0"/>
              <a:t>, vervolgens krijgt hij zijn logs terug </a:t>
            </a:r>
          </a:p>
          <a:p>
            <a:pPr marL="171450" indent="-171450">
              <a:buFontTx/>
              <a:buChar char="-"/>
            </a:pPr>
            <a:r>
              <a:rPr lang="nl-BE" dirty="0"/>
              <a:t>Klant 3 is bedrijfsleider van een supermarkt, hij wil weten op welk moment van de week de meeste goederen geleverd werden, zodat hij in de toekomst rond dit tijdstip meer uitpakkers kan laten werken en kosten kan besparen door op minder drukke momenten uitpakkers naar huis te sturen </a:t>
            </a:r>
          </a:p>
          <a:p>
            <a:pPr marL="171450" indent="-171450">
              <a:buFontTx/>
              <a:buChar char="-"/>
            </a:pPr>
            <a:endParaRPr lang="nl-BE" dirty="0"/>
          </a:p>
        </p:txBody>
      </p:sp>
      <p:sp>
        <p:nvSpPr>
          <p:cNvPr id="4" name="Tijdelijke aanduiding voor dianummer 3"/>
          <p:cNvSpPr>
            <a:spLocks noGrp="1"/>
          </p:cNvSpPr>
          <p:nvPr>
            <p:ph type="sldNum" sz="quarter" idx="10"/>
          </p:nvPr>
        </p:nvSpPr>
        <p:spPr/>
        <p:txBody>
          <a:bodyPr/>
          <a:lstStyle/>
          <a:p>
            <a:fld id="{68061341-F037-42BA-8ED7-8193A57DAC08}" type="slidenum">
              <a:rPr lang="nl-BE" smtClean="0"/>
              <a:t>4</a:t>
            </a:fld>
            <a:endParaRPr lang="nl-BE"/>
          </a:p>
        </p:txBody>
      </p:sp>
    </p:spTree>
    <p:extLst>
      <p:ext uri="{BB962C8B-B14F-4D97-AF65-F5344CB8AC3E}">
        <p14:creationId xmlns:p14="http://schemas.microsoft.com/office/powerpoint/2010/main" val="609918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68061341-F037-42BA-8ED7-8193A57DAC08}" type="slidenum">
              <a:rPr lang="nl-BE" smtClean="0"/>
              <a:t>5</a:t>
            </a:fld>
            <a:endParaRPr lang="nl-BE"/>
          </a:p>
        </p:txBody>
      </p:sp>
    </p:spTree>
    <p:extLst>
      <p:ext uri="{BB962C8B-B14F-4D97-AF65-F5344CB8AC3E}">
        <p14:creationId xmlns:p14="http://schemas.microsoft.com/office/powerpoint/2010/main" val="3508824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markt die we willen bereiken zijn bedrijven, slechthorende, mensen die pakjes bestellen maar ook eventueel geïnteresseerde in ons product.</a:t>
            </a:r>
          </a:p>
        </p:txBody>
      </p:sp>
      <p:sp>
        <p:nvSpPr>
          <p:cNvPr id="4" name="Tijdelijke aanduiding voor dianummer 3"/>
          <p:cNvSpPr>
            <a:spLocks noGrp="1"/>
          </p:cNvSpPr>
          <p:nvPr>
            <p:ph type="sldNum" sz="quarter" idx="10"/>
          </p:nvPr>
        </p:nvSpPr>
        <p:spPr/>
        <p:txBody>
          <a:bodyPr/>
          <a:lstStyle/>
          <a:p>
            <a:fld id="{68061341-F037-42BA-8ED7-8193A57DAC08}" type="slidenum">
              <a:rPr lang="nl-BE" smtClean="0"/>
              <a:t>6</a:t>
            </a:fld>
            <a:endParaRPr lang="nl-BE"/>
          </a:p>
        </p:txBody>
      </p:sp>
    </p:spTree>
    <p:extLst>
      <p:ext uri="{BB962C8B-B14F-4D97-AF65-F5344CB8AC3E}">
        <p14:creationId xmlns:p14="http://schemas.microsoft.com/office/powerpoint/2010/main" val="3511909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We hebben ook een marktonderzoek gedaan via sociaal media we hebben hierop 74 reacties gehad. Zij hebben elks 5 vragen beantwoord. </a:t>
            </a:r>
          </a:p>
        </p:txBody>
      </p:sp>
      <p:sp>
        <p:nvSpPr>
          <p:cNvPr id="4" name="Tijdelijke aanduiding voor dianummer 3"/>
          <p:cNvSpPr>
            <a:spLocks noGrp="1"/>
          </p:cNvSpPr>
          <p:nvPr>
            <p:ph type="sldNum" sz="quarter" idx="10"/>
          </p:nvPr>
        </p:nvSpPr>
        <p:spPr/>
        <p:txBody>
          <a:bodyPr/>
          <a:lstStyle/>
          <a:p>
            <a:fld id="{68061341-F037-42BA-8ED7-8193A57DAC08}" type="slidenum">
              <a:rPr lang="nl-BE" smtClean="0"/>
              <a:t>7</a:t>
            </a:fld>
            <a:endParaRPr lang="nl-BE"/>
          </a:p>
        </p:txBody>
      </p:sp>
    </p:spTree>
    <p:extLst>
      <p:ext uri="{BB962C8B-B14F-4D97-AF65-F5344CB8AC3E}">
        <p14:creationId xmlns:p14="http://schemas.microsoft.com/office/powerpoint/2010/main" val="3658068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eerste vraag was hun leeftijd hieruit zien we dat de meeste deelnemers van onze leeftijdscategorie is maar dat we toch een breed spectrum aan leeftijden hebben.</a:t>
            </a:r>
          </a:p>
        </p:txBody>
      </p:sp>
      <p:sp>
        <p:nvSpPr>
          <p:cNvPr id="4" name="Tijdelijke aanduiding voor dianummer 3"/>
          <p:cNvSpPr>
            <a:spLocks noGrp="1"/>
          </p:cNvSpPr>
          <p:nvPr>
            <p:ph type="sldNum" sz="quarter" idx="10"/>
          </p:nvPr>
        </p:nvSpPr>
        <p:spPr/>
        <p:txBody>
          <a:bodyPr/>
          <a:lstStyle/>
          <a:p>
            <a:fld id="{68061341-F037-42BA-8ED7-8193A57DAC08}" type="slidenum">
              <a:rPr lang="nl-BE" smtClean="0"/>
              <a:t>8</a:t>
            </a:fld>
            <a:endParaRPr lang="nl-BE"/>
          </a:p>
        </p:txBody>
      </p:sp>
    </p:spTree>
    <p:extLst>
      <p:ext uri="{BB962C8B-B14F-4D97-AF65-F5344CB8AC3E}">
        <p14:creationId xmlns:p14="http://schemas.microsoft.com/office/powerpoint/2010/main" val="125175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2de vraag was of ze geïnteresseerd zijn in een deurbel die registreert en een melding geeft dat er iemand aanbelt. Hier uit blijkt dat toch ongeveer ¾ van de deelnemers geïnteresseerd is.</a:t>
            </a:r>
          </a:p>
        </p:txBody>
      </p:sp>
      <p:sp>
        <p:nvSpPr>
          <p:cNvPr id="4" name="Tijdelijke aanduiding voor dianummer 3"/>
          <p:cNvSpPr>
            <a:spLocks noGrp="1"/>
          </p:cNvSpPr>
          <p:nvPr>
            <p:ph type="sldNum" sz="quarter" idx="10"/>
          </p:nvPr>
        </p:nvSpPr>
        <p:spPr/>
        <p:txBody>
          <a:bodyPr/>
          <a:lstStyle/>
          <a:p>
            <a:fld id="{68061341-F037-42BA-8ED7-8193A57DAC08}" type="slidenum">
              <a:rPr lang="nl-BE" smtClean="0"/>
              <a:t>9</a:t>
            </a:fld>
            <a:endParaRPr lang="nl-BE"/>
          </a:p>
        </p:txBody>
      </p:sp>
    </p:spTree>
    <p:extLst>
      <p:ext uri="{BB962C8B-B14F-4D97-AF65-F5344CB8AC3E}">
        <p14:creationId xmlns:p14="http://schemas.microsoft.com/office/powerpoint/2010/main" val="1694003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Onze 3</a:t>
            </a:r>
            <a:r>
              <a:rPr lang="nl-BE" baseline="30000" dirty="0"/>
              <a:t>de</a:t>
            </a:r>
            <a:r>
              <a:rPr lang="nl-BE" dirty="0"/>
              <a:t> vraag was of ze het handig zouden vinden om met een app te zien wanneer er werd aangebeld. de resultaten geven aan dat er net wat meer mensen in </a:t>
            </a:r>
            <a:r>
              <a:rPr lang="nl-BE" dirty="0" err="1"/>
              <a:t>geintreerd</a:t>
            </a:r>
            <a:r>
              <a:rPr lang="nl-BE" dirty="0"/>
              <a:t> zijn dan in een melding op hun smartphone. Dus waarschijnlijk zal de melding op de smartphone een feature worden.</a:t>
            </a:r>
          </a:p>
        </p:txBody>
      </p:sp>
      <p:sp>
        <p:nvSpPr>
          <p:cNvPr id="4" name="Tijdelijke aanduiding voor dianummer 3"/>
          <p:cNvSpPr>
            <a:spLocks noGrp="1"/>
          </p:cNvSpPr>
          <p:nvPr>
            <p:ph type="sldNum" sz="quarter" idx="10"/>
          </p:nvPr>
        </p:nvSpPr>
        <p:spPr/>
        <p:txBody>
          <a:bodyPr/>
          <a:lstStyle/>
          <a:p>
            <a:fld id="{68061341-F037-42BA-8ED7-8193A57DAC08}" type="slidenum">
              <a:rPr lang="nl-BE" smtClean="0"/>
              <a:t>10</a:t>
            </a:fld>
            <a:endParaRPr lang="nl-BE"/>
          </a:p>
        </p:txBody>
      </p:sp>
    </p:spTree>
    <p:extLst>
      <p:ext uri="{BB962C8B-B14F-4D97-AF65-F5344CB8AC3E}">
        <p14:creationId xmlns:p14="http://schemas.microsoft.com/office/powerpoint/2010/main" val="1440159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nl-NL"/>
              <a:t>Klik om stijl te bewerken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lvl1pPr algn="l">
              <a:defRPr/>
            </a:lvl1pPr>
          </a:lstStyle>
          <a:p>
            <a:fld id="{222D8479-7812-4EEE-ABBF-E80939BFA55B}" type="datetimeFigureOut">
              <a:rPr lang="nl-BE" smtClean="0"/>
              <a:t>17/10/2017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DA1817A-8112-4CAE-9B3E-0C3F690091BB}" type="slidenum">
              <a:rPr lang="nl-BE" smtClean="0"/>
              <a:t>‹nr.›</a:t>
            </a:fld>
            <a:endParaRPr lang="nl-BE"/>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352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22D8479-7812-4EEE-ABBF-E80939BFA55B}" type="datetimeFigureOut">
              <a:rPr lang="nl-BE" smtClean="0"/>
              <a:t>17/10/2017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DA1817A-8112-4CAE-9B3E-0C3F690091BB}" type="slidenum">
              <a:rPr lang="nl-BE" smtClean="0"/>
              <a:t>‹nr.›</a:t>
            </a:fld>
            <a:endParaRPr lang="nl-BE"/>
          </a:p>
        </p:txBody>
      </p:sp>
    </p:spTree>
    <p:extLst>
      <p:ext uri="{BB962C8B-B14F-4D97-AF65-F5344CB8AC3E}">
        <p14:creationId xmlns:p14="http://schemas.microsoft.com/office/powerpoint/2010/main" val="2708355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nl-NL"/>
              <a:t>Klik om stijl te bewerken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22D8479-7812-4EEE-ABBF-E80939BFA55B}" type="datetimeFigureOut">
              <a:rPr lang="nl-BE" smtClean="0"/>
              <a:t>17/10/2017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DA1817A-8112-4CAE-9B3E-0C3F690091BB}" type="slidenum">
              <a:rPr lang="nl-BE" smtClean="0"/>
              <a:t>‹nr.›</a:t>
            </a:fld>
            <a:endParaRPr lang="nl-BE"/>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3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nl-NL"/>
              <a:t>Klik om stijl te bewerken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22D8479-7812-4EEE-ABBF-E80939BFA55B}" type="datetimeFigureOut">
              <a:rPr lang="nl-BE" smtClean="0"/>
              <a:t>17/10/2017</a:t>
            </a:fld>
            <a:endParaRPr lang="nl-BE"/>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nl-BE"/>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DA1817A-8112-4CAE-9B3E-0C3F690091BB}" type="slidenum">
              <a:rPr lang="nl-BE" smtClean="0"/>
              <a:t>‹nr.›</a:t>
            </a:fld>
            <a:endParaRPr lang="nl-BE"/>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20672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22D8479-7812-4EEE-ABBF-E80939BFA55B}" type="datetimeFigureOut">
              <a:rPr lang="nl-BE" smtClean="0"/>
              <a:t>17/10/2017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DA1817A-8112-4CAE-9B3E-0C3F690091BB}" type="slidenum">
              <a:rPr lang="nl-BE" smtClean="0"/>
              <a:t>‹nr.›</a:t>
            </a:fld>
            <a:endParaRPr lang="nl-BE"/>
          </a:p>
        </p:txBody>
      </p:sp>
    </p:spTree>
    <p:extLst>
      <p:ext uri="{BB962C8B-B14F-4D97-AF65-F5344CB8AC3E}">
        <p14:creationId xmlns:p14="http://schemas.microsoft.com/office/powerpoint/2010/main" val="47564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nl-NL"/>
              <a:t>Klik om stijl te bewerken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22D8479-7812-4EEE-ABBF-E80939BFA55B}" type="datetimeFigureOut">
              <a:rPr lang="nl-BE" smtClean="0"/>
              <a:t>17/10/2017</a:t>
            </a:fld>
            <a:endParaRPr lang="nl-BE"/>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nl-BE"/>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DA1817A-8112-4CAE-9B3E-0C3F690091BB}" type="slidenum">
              <a:rPr lang="nl-BE" smtClean="0"/>
              <a:t>‹nr.›</a:t>
            </a:fld>
            <a:endParaRPr lang="nl-BE"/>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10328619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222D8479-7812-4EEE-ABBF-E80939BFA55B}" type="datetimeFigureOut">
              <a:rPr lang="nl-BE" smtClean="0"/>
              <a:t>17/10/2017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7DA1817A-8112-4CAE-9B3E-0C3F690091BB}" type="slidenum">
              <a:rPr lang="nl-BE" smtClean="0"/>
              <a:t>‹nr.›</a:t>
            </a:fld>
            <a:endParaRPr lang="nl-BE"/>
          </a:p>
        </p:txBody>
      </p:sp>
    </p:spTree>
    <p:extLst>
      <p:ext uri="{BB962C8B-B14F-4D97-AF65-F5344CB8AC3E}">
        <p14:creationId xmlns:p14="http://schemas.microsoft.com/office/powerpoint/2010/main" val="2079995574"/>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nl-NL"/>
              <a:t>Klik om stijl te bewerken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257300" y="2909102"/>
            <a:ext cx="4800600" cy="299639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633864" y="2909102"/>
            <a:ext cx="4800600" cy="299639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222D8479-7812-4EEE-ABBF-E80939BFA55B}" type="datetimeFigureOut">
              <a:rPr lang="nl-BE" smtClean="0"/>
              <a:t>17/10/2017</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7DA1817A-8112-4CAE-9B3E-0C3F690091BB}" type="slidenum">
              <a:rPr lang="nl-BE" smtClean="0"/>
              <a:t>‹nr.›</a:t>
            </a:fld>
            <a:endParaRPr lang="nl-BE"/>
          </a:p>
        </p:txBody>
      </p:sp>
    </p:spTree>
    <p:extLst>
      <p:ext uri="{BB962C8B-B14F-4D97-AF65-F5344CB8AC3E}">
        <p14:creationId xmlns:p14="http://schemas.microsoft.com/office/powerpoint/2010/main" val="790554840"/>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222D8479-7812-4EEE-ABBF-E80939BFA55B}" type="datetimeFigureOut">
              <a:rPr lang="nl-BE" smtClean="0"/>
              <a:t>17/10/2017</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7DA1817A-8112-4CAE-9B3E-0C3F690091BB}" type="slidenum">
              <a:rPr lang="nl-BE" smtClean="0"/>
              <a:t>‹nr.›</a:t>
            </a:fld>
            <a:endParaRPr lang="nl-BE"/>
          </a:p>
        </p:txBody>
      </p:sp>
    </p:spTree>
    <p:extLst>
      <p:ext uri="{BB962C8B-B14F-4D97-AF65-F5344CB8AC3E}">
        <p14:creationId xmlns:p14="http://schemas.microsoft.com/office/powerpoint/2010/main" val="1222914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D8479-7812-4EEE-ABBF-E80939BFA55B}" type="datetimeFigureOut">
              <a:rPr lang="nl-BE" smtClean="0"/>
              <a:t>17/10/2017</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7DA1817A-8112-4CAE-9B3E-0C3F690091BB}" type="slidenum">
              <a:rPr lang="nl-BE" smtClean="0"/>
              <a:t>‹nr.›</a:t>
            </a:fld>
            <a:endParaRPr lang="nl-BE"/>
          </a:p>
        </p:txBody>
      </p:sp>
    </p:spTree>
    <p:extLst>
      <p:ext uri="{BB962C8B-B14F-4D97-AF65-F5344CB8AC3E}">
        <p14:creationId xmlns:p14="http://schemas.microsoft.com/office/powerpoint/2010/main" val="42011714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nl-NL"/>
              <a:t>Klik om stijl te bewerken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a:xfrm>
            <a:off x="765051" y="6375679"/>
            <a:ext cx="1233355" cy="348462"/>
          </a:xfrm>
        </p:spPr>
        <p:txBody>
          <a:bodyPr/>
          <a:lstStyle/>
          <a:p>
            <a:fld id="{222D8479-7812-4EEE-ABBF-E80939BFA55B}" type="datetimeFigureOut">
              <a:rPr lang="nl-BE" smtClean="0"/>
              <a:t>17/10/2017</a:t>
            </a:fld>
            <a:endParaRPr lang="nl-BE"/>
          </a:p>
        </p:txBody>
      </p:sp>
      <p:sp>
        <p:nvSpPr>
          <p:cNvPr id="6" name="Footer Placeholder 5"/>
          <p:cNvSpPr>
            <a:spLocks noGrp="1"/>
          </p:cNvSpPr>
          <p:nvPr>
            <p:ph type="ftr" sz="quarter" idx="11"/>
          </p:nvPr>
        </p:nvSpPr>
        <p:spPr>
          <a:xfrm>
            <a:off x="2103620" y="6375679"/>
            <a:ext cx="3482179" cy="345796"/>
          </a:xfrm>
        </p:spPr>
        <p:txBody>
          <a:bodyPr/>
          <a:lstStyle/>
          <a:p>
            <a:endParaRPr lang="nl-BE"/>
          </a:p>
        </p:txBody>
      </p:sp>
      <p:sp>
        <p:nvSpPr>
          <p:cNvPr id="7" name="Slide Number Placeholder 6"/>
          <p:cNvSpPr>
            <a:spLocks noGrp="1"/>
          </p:cNvSpPr>
          <p:nvPr>
            <p:ph type="sldNum" sz="quarter" idx="12"/>
          </p:nvPr>
        </p:nvSpPr>
        <p:spPr>
          <a:xfrm>
            <a:off x="5691014" y="6375679"/>
            <a:ext cx="1232456" cy="345796"/>
          </a:xfrm>
        </p:spPr>
        <p:txBody>
          <a:bodyPr/>
          <a:lstStyle/>
          <a:p>
            <a:fld id="{7DA1817A-8112-4CAE-9B3E-0C3F690091BB}" type="slidenum">
              <a:rPr lang="nl-BE" smtClean="0"/>
              <a:t>‹nr.›</a:t>
            </a:fld>
            <a:endParaRPr lang="nl-BE"/>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033169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22D8479-7812-4EEE-ABBF-E80939BFA55B}" type="datetimeFigureOut">
              <a:rPr lang="nl-BE" smtClean="0"/>
              <a:t>17/10/2017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DA1817A-8112-4CAE-9B3E-0C3F690091BB}" type="slidenum">
              <a:rPr lang="nl-BE" smtClean="0"/>
              <a:t>‹nr.›</a:t>
            </a:fld>
            <a:endParaRPr lang="nl-BE"/>
          </a:p>
        </p:txBody>
      </p:sp>
    </p:spTree>
    <p:extLst>
      <p:ext uri="{BB962C8B-B14F-4D97-AF65-F5344CB8AC3E}">
        <p14:creationId xmlns:p14="http://schemas.microsoft.com/office/powerpoint/2010/main" val="40633049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nl-NL"/>
              <a:t>Klik om stijl te bewerken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a:xfrm>
            <a:off x="765950" y="6375679"/>
            <a:ext cx="1232456" cy="348462"/>
          </a:xfrm>
        </p:spPr>
        <p:txBody>
          <a:bodyPr/>
          <a:lstStyle/>
          <a:p>
            <a:fld id="{222D8479-7812-4EEE-ABBF-E80939BFA55B}" type="datetimeFigureOut">
              <a:rPr lang="nl-BE" smtClean="0"/>
              <a:t>17/10/2017</a:t>
            </a:fld>
            <a:endParaRPr lang="nl-BE"/>
          </a:p>
        </p:txBody>
      </p:sp>
      <p:sp>
        <p:nvSpPr>
          <p:cNvPr id="6" name="Footer Placeholder 5"/>
          <p:cNvSpPr>
            <a:spLocks noGrp="1"/>
          </p:cNvSpPr>
          <p:nvPr>
            <p:ph type="ftr" sz="quarter" idx="11"/>
          </p:nvPr>
        </p:nvSpPr>
        <p:spPr>
          <a:xfrm>
            <a:off x="2103621" y="6375679"/>
            <a:ext cx="3482178" cy="345796"/>
          </a:xfrm>
        </p:spPr>
        <p:txBody>
          <a:bodyPr/>
          <a:lstStyle/>
          <a:p>
            <a:endParaRPr lang="nl-BE"/>
          </a:p>
        </p:txBody>
      </p:sp>
      <p:sp>
        <p:nvSpPr>
          <p:cNvPr id="7" name="Slide Number Placeholder 6"/>
          <p:cNvSpPr>
            <a:spLocks noGrp="1"/>
          </p:cNvSpPr>
          <p:nvPr>
            <p:ph type="sldNum" sz="quarter" idx="12"/>
          </p:nvPr>
        </p:nvSpPr>
        <p:spPr>
          <a:xfrm>
            <a:off x="5687568" y="6375679"/>
            <a:ext cx="1234440" cy="345796"/>
          </a:xfrm>
        </p:spPr>
        <p:txBody>
          <a:bodyPr/>
          <a:lstStyle/>
          <a:p>
            <a:fld id="{7DA1817A-8112-4CAE-9B3E-0C3F690091BB}" type="slidenum">
              <a:rPr lang="nl-BE" smtClean="0"/>
              <a:t>‹nr.›</a:t>
            </a:fld>
            <a:endParaRPr lang="nl-BE"/>
          </a:p>
        </p:txBody>
      </p:sp>
    </p:spTree>
    <p:extLst>
      <p:ext uri="{BB962C8B-B14F-4D97-AF65-F5344CB8AC3E}">
        <p14:creationId xmlns:p14="http://schemas.microsoft.com/office/powerpoint/2010/main" val="1963268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22D8479-7812-4EEE-ABBF-E80939BFA55B}" type="datetimeFigureOut">
              <a:rPr lang="nl-BE" smtClean="0"/>
              <a:t>17/10/2017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DA1817A-8112-4CAE-9B3E-0C3F690091BB}" type="slidenum">
              <a:rPr lang="nl-BE" smtClean="0"/>
              <a:t>‹nr.›</a:t>
            </a:fld>
            <a:endParaRPr lang="nl-BE"/>
          </a:p>
        </p:txBody>
      </p:sp>
    </p:spTree>
    <p:extLst>
      <p:ext uri="{BB962C8B-B14F-4D97-AF65-F5344CB8AC3E}">
        <p14:creationId xmlns:p14="http://schemas.microsoft.com/office/powerpoint/2010/main" val="24333710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22D8479-7812-4EEE-ABBF-E80939BFA55B}" type="datetimeFigureOut">
              <a:rPr lang="nl-BE" smtClean="0"/>
              <a:t>17/10/2017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DA1817A-8112-4CAE-9B3E-0C3F690091BB}" type="slidenum">
              <a:rPr lang="nl-BE" smtClean="0"/>
              <a:t>‹nr.›</a:t>
            </a:fld>
            <a:endParaRPr lang="nl-BE"/>
          </a:p>
        </p:txBody>
      </p:sp>
    </p:spTree>
    <p:extLst>
      <p:ext uri="{BB962C8B-B14F-4D97-AF65-F5344CB8AC3E}">
        <p14:creationId xmlns:p14="http://schemas.microsoft.com/office/powerpoint/2010/main" val="4272344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nl-NL"/>
              <a:t>Klik om stijl te bewerken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222D8479-7812-4EEE-ABBF-E80939BFA55B}" type="datetimeFigureOut">
              <a:rPr lang="nl-BE" smtClean="0"/>
              <a:t>17/10/2017</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7DA1817A-8112-4CAE-9B3E-0C3F690091BB}" type="slidenum">
              <a:rPr lang="nl-BE" smtClean="0"/>
              <a:t>‹nr.›</a:t>
            </a:fld>
            <a:endParaRPr lang="nl-BE"/>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056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nl-NL"/>
              <a:t>Klik om stijl te bewerken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222D8479-7812-4EEE-ABBF-E80939BFA55B}" type="datetimeFigureOut">
              <a:rPr lang="nl-BE" smtClean="0"/>
              <a:t>17/10/2017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7DA1817A-8112-4CAE-9B3E-0C3F690091BB}" type="slidenum">
              <a:rPr lang="nl-BE" smtClean="0"/>
              <a:t>‹nr.›</a:t>
            </a:fld>
            <a:endParaRPr lang="nl-BE"/>
          </a:p>
        </p:txBody>
      </p:sp>
    </p:spTree>
    <p:extLst>
      <p:ext uri="{BB962C8B-B14F-4D97-AF65-F5344CB8AC3E}">
        <p14:creationId xmlns:p14="http://schemas.microsoft.com/office/powerpoint/2010/main" val="257662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stijl te bewerken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024128" y="2967788"/>
            <a:ext cx="4754880" cy="334157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nl-NL"/>
              <a:t>Tekststijl van het model bewerken</a:t>
            </a:r>
          </a:p>
        </p:txBody>
      </p:sp>
      <p:sp>
        <p:nvSpPr>
          <p:cNvPr id="6" name="Content Placeholder 5"/>
          <p:cNvSpPr>
            <a:spLocks noGrp="1"/>
          </p:cNvSpPr>
          <p:nvPr>
            <p:ph sz="quarter" idx="4"/>
          </p:nvPr>
        </p:nvSpPr>
        <p:spPr>
          <a:xfrm>
            <a:off x="5990888" y="2967788"/>
            <a:ext cx="4754880" cy="334157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222D8479-7812-4EEE-ABBF-E80939BFA55B}" type="datetimeFigureOut">
              <a:rPr lang="nl-BE" smtClean="0"/>
              <a:t>17/10/2017</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7DA1817A-8112-4CAE-9B3E-0C3F690091BB}" type="slidenum">
              <a:rPr lang="nl-BE" smtClean="0"/>
              <a:t>‹nr.›</a:t>
            </a:fld>
            <a:endParaRPr lang="nl-BE"/>
          </a:p>
        </p:txBody>
      </p:sp>
    </p:spTree>
    <p:extLst>
      <p:ext uri="{BB962C8B-B14F-4D97-AF65-F5344CB8AC3E}">
        <p14:creationId xmlns:p14="http://schemas.microsoft.com/office/powerpoint/2010/main" val="3855595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222D8479-7812-4EEE-ABBF-E80939BFA55B}" type="datetimeFigureOut">
              <a:rPr lang="nl-BE" smtClean="0"/>
              <a:t>17/10/2017</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7DA1817A-8112-4CAE-9B3E-0C3F690091BB}" type="slidenum">
              <a:rPr lang="nl-BE" smtClean="0"/>
              <a:t>‹nr.›</a:t>
            </a:fld>
            <a:endParaRPr lang="nl-BE"/>
          </a:p>
        </p:txBody>
      </p:sp>
    </p:spTree>
    <p:extLst>
      <p:ext uri="{BB962C8B-B14F-4D97-AF65-F5344CB8AC3E}">
        <p14:creationId xmlns:p14="http://schemas.microsoft.com/office/powerpoint/2010/main" val="382185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D8479-7812-4EEE-ABBF-E80939BFA55B}" type="datetimeFigureOut">
              <a:rPr lang="nl-BE" smtClean="0"/>
              <a:t>17/10/2017</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7DA1817A-8112-4CAE-9B3E-0C3F690091BB}" type="slidenum">
              <a:rPr lang="nl-BE" smtClean="0"/>
              <a:t>‹nr.›</a:t>
            </a:fld>
            <a:endParaRPr lang="nl-BE"/>
          </a:p>
        </p:txBody>
      </p:sp>
    </p:spTree>
    <p:extLst>
      <p:ext uri="{BB962C8B-B14F-4D97-AF65-F5344CB8AC3E}">
        <p14:creationId xmlns:p14="http://schemas.microsoft.com/office/powerpoint/2010/main" val="372447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nl-NL"/>
              <a:t>Klik om stijl te bewerken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222D8479-7812-4EEE-ABBF-E80939BFA55B}" type="datetimeFigureOut">
              <a:rPr lang="nl-BE" smtClean="0"/>
              <a:t>17/10/2017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7DA1817A-8112-4CAE-9B3E-0C3F690091BB}" type="slidenum">
              <a:rPr lang="nl-BE" smtClean="0"/>
              <a:t>‹nr.›</a:t>
            </a:fld>
            <a:endParaRPr lang="nl-BE"/>
          </a:p>
        </p:txBody>
      </p:sp>
    </p:spTree>
    <p:extLst>
      <p:ext uri="{BB962C8B-B14F-4D97-AF65-F5344CB8AC3E}">
        <p14:creationId xmlns:p14="http://schemas.microsoft.com/office/powerpoint/2010/main" val="407902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nl-NL"/>
              <a:t>Klik om stijl te bewerken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222D8479-7812-4EEE-ABBF-E80939BFA55B}" type="datetimeFigureOut">
              <a:rPr lang="nl-BE" smtClean="0"/>
              <a:t>17/10/2017</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7DA1817A-8112-4CAE-9B3E-0C3F690091BB}" type="slidenum">
              <a:rPr lang="nl-BE" smtClean="0"/>
              <a:t>‹nr.›</a:t>
            </a:fld>
            <a:endParaRPr lang="nl-BE"/>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24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22D8479-7812-4EEE-ABBF-E80939BFA55B}" type="datetimeFigureOut">
              <a:rPr lang="nl-BE" smtClean="0"/>
              <a:t>17/10/2017</a:t>
            </a:fld>
            <a:endParaRPr lang="nl-BE"/>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nl-BE"/>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DA1817A-8112-4CAE-9B3E-0C3F690091BB}" type="slidenum">
              <a:rPr lang="nl-BE" smtClean="0"/>
              <a:t>‹nr.›</a:t>
            </a:fld>
            <a:endParaRPr lang="nl-BE"/>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8042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22D8479-7812-4EEE-ABBF-E80939BFA55B}" type="datetimeFigureOut">
              <a:rPr lang="nl-BE" smtClean="0"/>
              <a:t>17/10/2017</a:t>
            </a:fld>
            <a:endParaRPr lang="nl-BE"/>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nl-BE"/>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DA1817A-8112-4CAE-9B3E-0C3F690091BB}" type="slidenum">
              <a:rPr lang="nl-BE" smtClean="0"/>
              <a:t>‹nr.›</a:t>
            </a:fld>
            <a:endParaRPr lang="nl-BE"/>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2064964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96836D-8601-4296-85A6-92ABCAB8DF17}"/>
              </a:ext>
            </a:extLst>
          </p:cNvPr>
          <p:cNvSpPr>
            <a:spLocks noGrp="1"/>
          </p:cNvSpPr>
          <p:nvPr>
            <p:ph type="ctrTitle"/>
          </p:nvPr>
        </p:nvSpPr>
        <p:spPr/>
        <p:txBody>
          <a:bodyPr/>
          <a:lstStyle/>
          <a:p>
            <a:r>
              <a:rPr lang="nl-BE" dirty="0"/>
              <a:t>Slimme deurbel </a:t>
            </a:r>
          </a:p>
        </p:txBody>
      </p:sp>
      <p:sp>
        <p:nvSpPr>
          <p:cNvPr id="3" name="Ondertitel 2">
            <a:extLst>
              <a:ext uri="{FF2B5EF4-FFF2-40B4-BE49-F238E27FC236}">
                <a16:creationId xmlns:a16="http://schemas.microsoft.com/office/drawing/2014/main" id="{CE05BA46-7961-41BF-890E-C4903B87072B}"/>
              </a:ext>
            </a:extLst>
          </p:cNvPr>
          <p:cNvSpPr>
            <a:spLocks noGrp="1"/>
          </p:cNvSpPr>
          <p:nvPr>
            <p:ph type="subTitle" idx="1"/>
          </p:nvPr>
        </p:nvSpPr>
        <p:spPr/>
        <p:txBody>
          <a:bodyPr/>
          <a:lstStyle/>
          <a:p>
            <a:r>
              <a:rPr lang="nl-BE" dirty="0" err="1"/>
              <a:t>Gejo</a:t>
            </a:r>
            <a:r>
              <a:rPr lang="nl-BE" dirty="0"/>
              <a:t> Ossenblok</a:t>
            </a:r>
          </a:p>
          <a:p>
            <a:r>
              <a:rPr lang="nl-BE" dirty="0"/>
              <a:t>Michiel Brits</a:t>
            </a:r>
          </a:p>
        </p:txBody>
      </p:sp>
    </p:spTree>
    <p:extLst>
      <p:ext uri="{BB962C8B-B14F-4D97-AF65-F5344CB8AC3E}">
        <p14:creationId xmlns:p14="http://schemas.microsoft.com/office/powerpoint/2010/main" val="3949219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7B682C-9FF6-445F-8AD9-211C99340A20}"/>
              </a:ext>
            </a:extLst>
          </p:cNvPr>
          <p:cNvSpPr>
            <a:spLocks noGrp="1"/>
          </p:cNvSpPr>
          <p:nvPr>
            <p:ph type="title"/>
          </p:nvPr>
        </p:nvSpPr>
        <p:spPr/>
        <p:txBody>
          <a:bodyPr>
            <a:normAutofit/>
          </a:bodyPr>
          <a:lstStyle/>
          <a:p>
            <a:r>
              <a:rPr lang="nl-BE" sz="3600" dirty="0"/>
              <a:t>Zou je het handig vinden om via een applicatie op je smartphone te kunnen zien om welk uur er aangebeld werd</a:t>
            </a:r>
          </a:p>
        </p:txBody>
      </p:sp>
      <p:pic>
        <p:nvPicPr>
          <p:cNvPr id="6" name="Tijdelijke aanduiding voor inhoud 5">
            <a:extLst>
              <a:ext uri="{FF2B5EF4-FFF2-40B4-BE49-F238E27FC236}">
                <a16:creationId xmlns:a16="http://schemas.microsoft.com/office/drawing/2014/main" id="{81703DA3-D59D-4BFD-94DD-F2F1591E9253}"/>
              </a:ext>
            </a:extLst>
          </p:cNvPr>
          <p:cNvPicPr>
            <a:picLocks noGrp="1" noChangeAspect="1"/>
          </p:cNvPicPr>
          <p:nvPr>
            <p:ph idx="1"/>
          </p:nvPr>
        </p:nvPicPr>
        <p:blipFill>
          <a:blip r:embed="rId3"/>
          <a:stretch>
            <a:fillRect/>
          </a:stretch>
        </p:blipFill>
        <p:spPr>
          <a:xfrm>
            <a:off x="3598069" y="2024063"/>
            <a:ext cx="4572000" cy="2809875"/>
          </a:xfrm>
          <a:prstGeom prst="rect">
            <a:avLst/>
          </a:prstGeom>
        </p:spPr>
      </p:pic>
    </p:spTree>
    <p:extLst>
      <p:ext uri="{BB962C8B-B14F-4D97-AF65-F5344CB8AC3E}">
        <p14:creationId xmlns:p14="http://schemas.microsoft.com/office/powerpoint/2010/main" val="363350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2D5D86-CDC3-46E4-AFF9-070B64971BCF}"/>
              </a:ext>
            </a:extLst>
          </p:cNvPr>
          <p:cNvSpPr>
            <a:spLocks noGrp="1"/>
          </p:cNvSpPr>
          <p:nvPr>
            <p:ph type="title"/>
          </p:nvPr>
        </p:nvSpPr>
        <p:spPr/>
        <p:txBody>
          <a:bodyPr/>
          <a:lstStyle/>
          <a:p>
            <a:r>
              <a:rPr lang="nl-BE" dirty="0"/>
              <a:t>Ben je bereid hier 50-60 euro voor te betalen?</a:t>
            </a:r>
          </a:p>
        </p:txBody>
      </p:sp>
      <p:pic>
        <p:nvPicPr>
          <p:cNvPr id="6" name="Tijdelijke aanduiding voor inhoud 5">
            <a:extLst>
              <a:ext uri="{FF2B5EF4-FFF2-40B4-BE49-F238E27FC236}">
                <a16:creationId xmlns:a16="http://schemas.microsoft.com/office/drawing/2014/main" id="{00B1FBBD-F4ED-495C-B91D-D1073A68F45F}"/>
              </a:ext>
            </a:extLst>
          </p:cNvPr>
          <p:cNvPicPr>
            <a:picLocks noGrp="1" noChangeAspect="1"/>
          </p:cNvPicPr>
          <p:nvPr>
            <p:ph idx="1"/>
          </p:nvPr>
        </p:nvPicPr>
        <p:blipFill>
          <a:blip r:embed="rId3"/>
          <a:stretch>
            <a:fillRect/>
          </a:stretch>
        </p:blipFill>
        <p:spPr>
          <a:xfrm>
            <a:off x="3709988" y="2009775"/>
            <a:ext cx="4772025" cy="2838450"/>
          </a:xfrm>
          <a:prstGeom prst="rect">
            <a:avLst/>
          </a:prstGeom>
        </p:spPr>
      </p:pic>
    </p:spTree>
    <p:extLst>
      <p:ext uri="{BB962C8B-B14F-4D97-AF65-F5344CB8AC3E}">
        <p14:creationId xmlns:p14="http://schemas.microsoft.com/office/powerpoint/2010/main" val="3798741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1D9844-526E-4F8D-A57A-9CD6A5C8ECE7}"/>
              </a:ext>
            </a:extLst>
          </p:cNvPr>
          <p:cNvSpPr>
            <a:spLocks noGrp="1"/>
          </p:cNvSpPr>
          <p:nvPr>
            <p:ph type="title"/>
          </p:nvPr>
        </p:nvSpPr>
        <p:spPr/>
        <p:txBody>
          <a:bodyPr/>
          <a:lstStyle/>
          <a:p>
            <a:r>
              <a:rPr lang="nl-BE" dirty="0"/>
              <a:t>Ben je wel geïnteresseerd als we de prijs zouden kunnen drukken?</a:t>
            </a:r>
          </a:p>
        </p:txBody>
      </p:sp>
      <p:pic>
        <p:nvPicPr>
          <p:cNvPr id="6" name="Tijdelijke aanduiding voor inhoud 5">
            <a:extLst>
              <a:ext uri="{FF2B5EF4-FFF2-40B4-BE49-F238E27FC236}">
                <a16:creationId xmlns:a16="http://schemas.microsoft.com/office/drawing/2014/main" id="{DD51F013-A29B-431D-8C23-3A2373D47CF3}"/>
              </a:ext>
            </a:extLst>
          </p:cNvPr>
          <p:cNvPicPr>
            <a:picLocks noGrp="1" noChangeAspect="1"/>
          </p:cNvPicPr>
          <p:nvPr>
            <p:ph idx="1"/>
          </p:nvPr>
        </p:nvPicPr>
        <p:blipFill>
          <a:blip r:embed="rId3"/>
          <a:stretch>
            <a:fillRect/>
          </a:stretch>
        </p:blipFill>
        <p:spPr>
          <a:xfrm>
            <a:off x="2700338" y="2019300"/>
            <a:ext cx="6791325" cy="2819400"/>
          </a:xfrm>
          <a:prstGeom prst="rect">
            <a:avLst/>
          </a:prstGeom>
        </p:spPr>
      </p:pic>
    </p:spTree>
    <p:extLst>
      <p:ext uri="{BB962C8B-B14F-4D97-AF65-F5344CB8AC3E}">
        <p14:creationId xmlns:p14="http://schemas.microsoft.com/office/powerpoint/2010/main" val="2275330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556F5C-5360-43A9-BD0C-DDC6CA5B7083}"/>
              </a:ext>
            </a:extLst>
          </p:cNvPr>
          <p:cNvSpPr>
            <a:spLocks noGrp="1"/>
          </p:cNvSpPr>
          <p:nvPr>
            <p:ph type="title"/>
          </p:nvPr>
        </p:nvSpPr>
        <p:spPr/>
        <p:txBody>
          <a:bodyPr/>
          <a:lstStyle/>
          <a:p>
            <a:endParaRPr lang="nl-BE" dirty="0"/>
          </a:p>
        </p:txBody>
      </p:sp>
      <p:pic>
        <p:nvPicPr>
          <p:cNvPr id="8" name="Tijdelijke aanduiding voor inhoud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1644333" y="365125"/>
            <a:ext cx="8903335" cy="6297871"/>
          </a:xfrm>
          <a:prstGeom prst="rect">
            <a:avLst/>
          </a:prstGeom>
          <a:noFill/>
          <a:extLst>
            <a:ext uri="{909E8E84-426E-40DD-AFC4-6F175D3DCCD1}">
              <a14:hiddenFill xmlns:a14="http://schemas.microsoft.com/office/drawing/2010/main">
                <a:solidFill>
                  <a:srgbClr val="FFFFFF"/>
                </a:solidFill>
              </a14:hiddenFill>
            </a:ext>
          </a:extLst>
        </p:spPr>
      </p:pic>
      <p:sp>
        <p:nvSpPr>
          <p:cNvPr id="9" name="Rechthoek 8"/>
          <p:cNvSpPr/>
          <p:nvPr/>
        </p:nvSpPr>
        <p:spPr>
          <a:xfrm>
            <a:off x="2084173" y="1375719"/>
            <a:ext cx="1227438" cy="129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hthoek 9"/>
          <p:cNvSpPr/>
          <p:nvPr/>
        </p:nvSpPr>
        <p:spPr>
          <a:xfrm>
            <a:off x="3711734" y="1351970"/>
            <a:ext cx="1227438" cy="129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hthoek 10"/>
          <p:cNvSpPr/>
          <p:nvPr/>
        </p:nvSpPr>
        <p:spPr>
          <a:xfrm>
            <a:off x="3711734" y="3134496"/>
            <a:ext cx="1227438" cy="129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2" name="Rechthoek 11"/>
          <p:cNvSpPr/>
          <p:nvPr/>
        </p:nvSpPr>
        <p:spPr>
          <a:xfrm>
            <a:off x="5342238" y="1375719"/>
            <a:ext cx="1227438" cy="129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hthoek 12"/>
          <p:cNvSpPr/>
          <p:nvPr/>
        </p:nvSpPr>
        <p:spPr>
          <a:xfrm>
            <a:off x="7018050" y="1375719"/>
            <a:ext cx="1227438" cy="129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BE" sz="1100" dirty="0">
                <a:solidFill>
                  <a:schemeClr val="tx1"/>
                </a:solidFill>
                <a:latin typeface="Arial" panose="020B0604020202020204" pitchFamily="34" charset="0"/>
                <a:cs typeface="Arial" panose="020B0604020202020204" pitchFamily="34" charset="0"/>
              </a:rPr>
              <a:t>Persoonlijke installatie,</a:t>
            </a:r>
          </a:p>
          <a:p>
            <a:r>
              <a:rPr lang="nl-BE" sz="1100" dirty="0">
                <a:solidFill>
                  <a:schemeClr val="tx1"/>
                </a:solidFill>
                <a:latin typeface="Arial" panose="020B0604020202020204" pitchFamily="34" charset="0"/>
                <a:cs typeface="Arial" panose="020B0604020202020204" pitchFamily="34" charset="0"/>
              </a:rPr>
              <a:t>Reparatie service,</a:t>
            </a:r>
          </a:p>
          <a:p>
            <a:r>
              <a:rPr lang="nl-BE" sz="1100" dirty="0">
                <a:solidFill>
                  <a:schemeClr val="tx1"/>
                </a:solidFill>
                <a:latin typeface="Arial" panose="020B0604020202020204" pitchFamily="34" charset="0"/>
                <a:cs typeface="Arial" panose="020B0604020202020204" pitchFamily="34" charset="0"/>
              </a:rPr>
              <a:t>Garantie</a:t>
            </a:r>
          </a:p>
          <a:p>
            <a:endParaRPr lang="nl-BE" sz="1100" dirty="0">
              <a:solidFill>
                <a:schemeClr val="tx1"/>
              </a:solidFill>
              <a:latin typeface="Arial" panose="020B0604020202020204" pitchFamily="34" charset="0"/>
              <a:cs typeface="Arial" panose="020B0604020202020204" pitchFamily="34" charset="0"/>
            </a:endParaRPr>
          </a:p>
        </p:txBody>
      </p:sp>
      <p:sp>
        <p:nvSpPr>
          <p:cNvPr id="14" name="Rechthoek 13"/>
          <p:cNvSpPr/>
          <p:nvPr/>
        </p:nvSpPr>
        <p:spPr>
          <a:xfrm>
            <a:off x="8683859" y="1375719"/>
            <a:ext cx="1227438" cy="129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BE" sz="1100" dirty="0">
                <a:solidFill>
                  <a:schemeClr val="tx1"/>
                </a:solidFill>
                <a:latin typeface="Arial" panose="020B0604020202020204" pitchFamily="34" charset="0"/>
                <a:cs typeface="Arial" panose="020B0604020202020204" pitchFamily="34" charset="0"/>
              </a:rPr>
              <a:t>Bedrijven,</a:t>
            </a:r>
          </a:p>
          <a:p>
            <a:r>
              <a:rPr lang="nl-BE" sz="1100" dirty="0">
                <a:solidFill>
                  <a:schemeClr val="tx1"/>
                </a:solidFill>
                <a:latin typeface="Arial" panose="020B0604020202020204" pitchFamily="34" charset="0"/>
                <a:cs typeface="Arial" panose="020B0604020202020204" pitchFamily="34" charset="0"/>
              </a:rPr>
              <a:t>dove en slechthorende mensen,</a:t>
            </a:r>
          </a:p>
          <a:p>
            <a:r>
              <a:rPr lang="nl-BE" sz="1100" dirty="0">
                <a:solidFill>
                  <a:schemeClr val="tx1"/>
                </a:solidFill>
                <a:latin typeface="Arial" panose="020B0604020202020204" pitchFamily="34" charset="0"/>
                <a:cs typeface="Arial" panose="020B0604020202020204" pitchFamily="34" charset="0"/>
              </a:rPr>
              <a:t>Eventuele andere geïnteresseerde</a:t>
            </a:r>
          </a:p>
          <a:p>
            <a:endParaRPr lang="nl-BE" sz="1100" dirty="0">
              <a:solidFill>
                <a:schemeClr val="tx1"/>
              </a:solidFill>
              <a:latin typeface="Arial" panose="020B0604020202020204" pitchFamily="34" charset="0"/>
              <a:cs typeface="Arial" panose="020B0604020202020204" pitchFamily="34" charset="0"/>
            </a:endParaRPr>
          </a:p>
        </p:txBody>
      </p:sp>
      <p:sp>
        <p:nvSpPr>
          <p:cNvPr id="15" name="Rechthoek 14"/>
          <p:cNvSpPr/>
          <p:nvPr/>
        </p:nvSpPr>
        <p:spPr>
          <a:xfrm>
            <a:off x="7018050" y="3134495"/>
            <a:ext cx="1227438" cy="129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BE" sz="1100" dirty="0">
                <a:solidFill>
                  <a:schemeClr val="tx1"/>
                </a:solidFill>
                <a:latin typeface="Arial" panose="020B0604020202020204" pitchFamily="34" charset="0"/>
                <a:cs typeface="Arial" panose="020B0604020202020204" pitchFamily="34" charset="0"/>
              </a:rPr>
              <a:t>Mond tot mond</a:t>
            </a:r>
          </a:p>
          <a:p>
            <a:r>
              <a:rPr lang="nl-BE" sz="1100" dirty="0">
                <a:solidFill>
                  <a:schemeClr val="tx1"/>
                </a:solidFill>
                <a:latin typeface="Arial" panose="020B0604020202020204" pitchFamily="34" charset="0"/>
                <a:cs typeface="Arial" panose="020B0604020202020204" pitchFamily="34" charset="0"/>
              </a:rPr>
              <a:t>Website</a:t>
            </a:r>
          </a:p>
          <a:p>
            <a:r>
              <a:rPr lang="nl-BE" sz="1100" dirty="0">
                <a:solidFill>
                  <a:schemeClr val="tx1"/>
                </a:solidFill>
                <a:latin typeface="Arial" panose="020B0604020202020204" pitchFamily="34" charset="0"/>
                <a:cs typeface="Arial" panose="020B0604020202020204" pitchFamily="34" charset="0"/>
              </a:rPr>
              <a:t>Assist winkel</a:t>
            </a:r>
          </a:p>
        </p:txBody>
      </p:sp>
      <p:sp>
        <p:nvSpPr>
          <p:cNvPr id="16" name="Rechthoek 15"/>
          <p:cNvSpPr/>
          <p:nvPr/>
        </p:nvSpPr>
        <p:spPr>
          <a:xfrm>
            <a:off x="2069488" y="4893271"/>
            <a:ext cx="1891761" cy="8073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BE" sz="1100" dirty="0">
                <a:solidFill>
                  <a:schemeClr val="tx1"/>
                </a:solidFill>
                <a:latin typeface="Arial" panose="020B0604020202020204" pitchFamily="34" charset="0"/>
                <a:cs typeface="Arial" panose="020B0604020202020204" pitchFamily="34" charset="0"/>
              </a:rPr>
              <a:t>Bouw module</a:t>
            </a:r>
          </a:p>
          <a:p>
            <a:r>
              <a:rPr lang="nl-BE" sz="1100" dirty="0">
                <a:solidFill>
                  <a:schemeClr val="tx1"/>
                </a:solidFill>
                <a:latin typeface="Arial" panose="020B0604020202020204" pitchFamily="34" charset="0"/>
                <a:cs typeface="Arial" panose="020B0604020202020204" pitchFamily="34" charset="0"/>
              </a:rPr>
              <a:t>Werk uren</a:t>
            </a:r>
          </a:p>
          <a:p>
            <a:r>
              <a:rPr lang="nl-BE" sz="1100" dirty="0">
                <a:solidFill>
                  <a:schemeClr val="tx1"/>
                </a:solidFill>
                <a:latin typeface="Arial" panose="020B0604020202020204" pitchFamily="34" charset="0"/>
                <a:cs typeface="Arial" panose="020B0604020202020204" pitchFamily="34" charset="0"/>
              </a:rPr>
              <a:t>Onderhoud webserver</a:t>
            </a:r>
          </a:p>
        </p:txBody>
      </p:sp>
      <p:sp>
        <p:nvSpPr>
          <p:cNvPr id="17" name="Rechthoek 16"/>
          <p:cNvSpPr/>
          <p:nvPr/>
        </p:nvSpPr>
        <p:spPr>
          <a:xfrm>
            <a:off x="6207211" y="4893272"/>
            <a:ext cx="1891761" cy="8073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nl-BE" sz="1100" dirty="0">
                <a:solidFill>
                  <a:schemeClr val="tx1"/>
                </a:solidFill>
                <a:latin typeface="Arial" panose="020B0604020202020204" pitchFamily="34" charset="0"/>
                <a:cs typeface="Arial" panose="020B0604020202020204" pitchFamily="34" charset="0"/>
              </a:rPr>
              <a:t>Verkoop van de module</a:t>
            </a:r>
          </a:p>
        </p:txBody>
      </p:sp>
      <p:sp>
        <p:nvSpPr>
          <p:cNvPr id="18" name="Tekstvak 17"/>
          <p:cNvSpPr txBox="1"/>
          <p:nvPr/>
        </p:nvSpPr>
        <p:spPr>
          <a:xfrm>
            <a:off x="2084173" y="1428274"/>
            <a:ext cx="1532238" cy="769441"/>
          </a:xfrm>
          <a:prstGeom prst="rect">
            <a:avLst/>
          </a:prstGeom>
          <a:noFill/>
        </p:spPr>
        <p:txBody>
          <a:bodyPr wrap="square" rtlCol="0">
            <a:spAutoFit/>
          </a:bodyPr>
          <a:lstStyle/>
          <a:p>
            <a:r>
              <a:rPr lang="nl-BE" sz="1100" dirty="0">
                <a:latin typeface="Arial" panose="020B0604020202020204" pitchFamily="34" charset="0"/>
                <a:cs typeface="Arial" panose="020B0604020202020204" pitchFamily="34" charset="0"/>
              </a:rPr>
              <a:t>Elektriciens</a:t>
            </a:r>
          </a:p>
          <a:p>
            <a:r>
              <a:rPr lang="nl-BE" sz="1100" dirty="0">
                <a:latin typeface="Arial" panose="020B0604020202020204" pitchFamily="34" charset="0"/>
                <a:cs typeface="Arial" panose="020B0604020202020204" pitchFamily="34" charset="0"/>
              </a:rPr>
              <a:t>Hardware fabrikanten</a:t>
            </a:r>
          </a:p>
          <a:p>
            <a:r>
              <a:rPr lang="nl-BE" sz="1100" dirty="0">
                <a:latin typeface="Arial" panose="020B0604020202020204" pitchFamily="34" charset="0"/>
                <a:cs typeface="Arial" panose="020B0604020202020204" pitchFamily="34" charset="0"/>
              </a:rPr>
              <a:t>ISP providers</a:t>
            </a:r>
          </a:p>
          <a:p>
            <a:r>
              <a:rPr lang="nl-BE" sz="1100" dirty="0">
                <a:latin typeface="Arial" panose="020B0604020202020204" pitchFamily="34" charset="0"/>
                <a:cs typeface="Arial" panose="020B0604020202020204" pitchFamily="34" charset="0"/>
              </a:rPr>
              <a:t>Eventuele retailer</a:t>
            </a:r>
          </a:p>
        </p:txBody>
      </p:sp>
      <p:sp>
        <p:nvSpPr>
          <p:cNvPr id="19" name="Tekstvak 18"/>
          <p:cNvSpPr txBox="1"/>
          <p:nvPr/>
        </p:nvSpPr>
        <p:spPr>
          <a:xfrm>
            <a:off x="3638623" y="1428676"/>
            <a:ext cx="1324233" cy="1107996"/>
          </a:xfrm>
          <a:prstGeom prst="rect">
            <a:avLst/>
          </a:prstGeom>
          <a:noFill/>
        </p:spPr>
        <p:txBody>
          <a:bodyPr wrap="square" rtlCol="0">
            <a:spAutoFit/>
          </a:bodyPr>
          <a:lstStyle/>
          <a:p>
            <a:r>
              <a:rPr lang="nl-BE" sz="1100" dirty="0">
                <a:latin typeface="Arial" panose="020B0604020202020204" pitchFamily="34" charset="0"/>
                <a:cs typeface="Arial" panose="020B0604020202020204" pitchFamily="34" charset="0"/>
              </a:rPr>
              <a:t>Ontwikkelen van</a:t>
            </a:r>
          </a:p>
          <a:p>
            <a:r>
              <a:rPr lang="nl-BE" sz="1100" dirty="0">
                <a:latin typeface="Arial" panose="020B0604020202020204" pitchFamily="34" charset="0"/>
                <a:cs typeface="Arial" panose="020B0604020202020204" pitchFamily="34" charset="0"/>
              </a:rPr>
              <a:t>Modules</a:t>
            </a:r>
          </a:p>
          <a:p>
            <a:r>
              <a:rPr lang="nl-BE" sz="1100" dirty="0">
                <a:latin typeface="Arial" panose="020B0604020202020204" pitchFamily="34" charset="0"/>
                <a:cs typeface="Arial" panose="020B0604020202020204" pitchFamily="34" charset="0"/>
              </a:rPr>
              <a:t>Uitbreiden</a:t>
            </a:r>
          </a:p>
          <a:p>
            <a:r>
              <a:rPr lang="nl-BE" sz="1100" dirty="0">
                <a:latin typeface="Arial" panose="020B0604020202020204" pitchFamily="34" charset="0"/>
                <a:cs typeface="Arial" panose="020B0604020202020204" pitchFamily="34" charset="0"/>
              </a:rPr>
              <a:t>Onderhoud webserver en databank</a:t>
            </a:r>
          </a:p>
        </p:txBody>
      </p:sp>
      <p:sp>
        <p:nvSpPr>
          <p:cNvPr id="20" name="Tekstvak 19"/>
          <p:cNvSpPr txBox="1"/>
          <p:nvPr/>
        </p:nvSpPr>
        <p:spPr>
          <a:xfrm>
            <a:off x="5316494" y="1432795"/>
            <a:ext cx="1324233" cy="1446550"/>
          </a:xfrm>
          <a:prstGeom prst="rect">
            <a:avLst/>
          </a:prstGeom>
          <a:noFill/>
        </p:spPr>
        <p:txBody>
          <a:bodyPr wrap="square" rtlCol="0">
            <a:spAutoFit/>
          </a:bodyPr>
          <a:lstStyle/>
          <a:p>
            <a:r>
              <a:rPr lang="nl-BE" sz="1100" dirty="0">
                <a:latin typeface="Arial" panose="020B0604020202020204" pitchFamily="34" charset="0"/>
                <a:cs typeface="Arial" panose="020B0604020202020204" pitchFamily="34" charset="0"/>
              </a:rPr>
              <a:t>Intelligentie toevoegen aan deurbellen aan een schappelijke prijs zonder teveel onnodige gimmicks of features</a:t>
            </a:r>
          </a:p>
        </p:txBody>
      </p:sp>
      <p:sp>
        <p:nvSpPr>
          <p:cNvPr id="3" name="Tekstvak 2">
            <a:extLst>
              <a:ext uri="{FF2B5EF4-FFF2-40B4-BE49-F238E27FC236}">
                <a16:creationId xmlns:a16="http://schemas.microsoft.com/office/drawing/2014/main" id="{0E3DBE78-0479-49A9-A6B7-409984AA4312}"/>
              </a:ext>
            </a:extLst>
          </p:cNvPr>
          <p:cNvSpPr txBox="1"/>
          <p:nvPr/>
        </p:nvSpPr>
        <p:spPr>
          <a:xfrm>
            <a:off x="3711734" y="3213717"/>
            <a:ext cx="1251122" cy="1615827"/>
          </a:xfrm>
          <a:prstGeom prst="rect">
            <a:avLst/>
          </a:prstGeom>
          <a:noFill/>
        </p:spPr>
        <p:txBody>
          <a:bodyPr wrap="square" rtlCol="0">
            <a:spAutoFit/>
          </a:bodyPr>
          <a:lstStyle/>
          <a:p>
            <a:r>
              <a:rPr lang="nl-BE" sz="1100" dirty="0" err="1">
                <a:latin typeface="Arial" panose="020B0604020202020204" pitchFamily="34" charset="0"/>
                <a:cs typeface="Arial" panose="020B0604020202020204" pitchFamily="34" charset="0"/>
              </a:rPr>
              <a:t>Arduino</a:t>
            </a:r>
            <a:r>
              <a:rPr lang="nl-BE" sz="1100" dirty="0">
                <a:latin typeface="Arial" panose="020B0604020202020204" pitchFamily="34" charset="0"/>
                <a:cs typeface="Arial" panose="020B0604020202020204" pitchFamily="34" charset="0"/>
              </a:rPr>
              <a:t> </a:t>
            </a:r>
            <a:r>
              <a:rPr lang="nl-BE" sz="1100" dirty="0" err="1">
                <a:latin typeface="Arial" panose="020B0604020202020204" pitchFamily="34" charset="0"/>
                <a:cs typeface="Arial" panose="020B0604020202020204" pitchFamily="34" charset="0"/>
              </a:rPr>
              <a:t>nano</a:t>
            </a:r>
            <a:endParaRPr lang="nl-BE" sz="1100" dirty="0">
              <a:latin typeface="Arial" panose="020B0604020202020204" pitchFamily="34" charset="0"/>
              <a:cs typeface="Arial" panose="020B0604020202020204" pitchFamily="34" charset="0"/>
            </a:endParaRPr>
          </a:p>
          <a:p>
            <a:r>
              <a:rPr lang="nl-BE" sz="1100" dirty="0">
                <a:latin typeface="Arial" panose="020B0604020202020204" pitchFamily="34" charset="0"/>
                <a:cs typeface="Arial" panose="020B0604020202020204" pitchFamily="34" charset="0"/>
              </a:rPr>
              <a:t>Esp8266 (wifi)</a:t>
            </a:r>
          </a:p>
          <a:p>
            <a:r>
              <a:rPr lang="nl-BE" sz="1100" dirty="0">
                <a:latin typeface="Arial" panose="020B0604020202020204" pitchFamily="34" charset="0"/>
                <a:cs typeface="Arial" panose="020B0604020202020204" pitchFamily="34" charset="0"/>
              </a:rPr>
              <a:t>ACS712 Hall sensor</a:t>
            </a:r>
          </a:p>
          <a:p>
            <a:r>
              <a:rPr lang="nl-BE" sz="1100" dirty="0">
                <a:latin typeface="Arial" panose="020B0604020202020204" pitchFamily="34" charset="0"/>
                <a:cs typeface="Arial" panose="020B0604020202020204" pitchFamily="34" charset="0"/>
              </a:rPr>
              <a:t>230AC -&gt; 5DC converter</a:t>
            </a:r>
          </a:p>
          <a:p>
            <a:r>
              <a:rPr lang="nl-BE" sz="1100" dirty="0">
                <a:latin typeface="Arial" panose="020B0604020202020204" pitchFamily="34" charset="0"/>
                <a:cs typeface="Arial" panose="020B0604020202020204" pitchFamily="34" charset="0"/>
              </a:rPr>
              <a:t>Filament</a:t>
            </a:r>
          </a:p>
          <a:p>
            <a:r>
              <a:rPr lang="nl-BE" sz="1100" dirty="0">
                <a:latin typeface="Arial" panose="020B0604020202020204" pitchFamily="34" charset="0"/>
                <a:cs typeface="Arial" panose="020B0604020202020204" pitchFamily="34" charset="0"/>
              </a:rPr>
              <a:t>componenten</a:t>
            </a:r>
          </a:p>
          <a:p>
            <a:endParaRPr lang="nl-BE"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027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4EFCA4-0477-4D3D-B313-8DF7EC27B293}"/>
              </a:ext>
            </a:extLst>
          </p:cNvPr>
          <p:cNvSpPr>
            <a:spLocks noGrp="1"/>
          </p:cNvSpPr>
          <p:nvPr>
            <p:ph type="title"/>
          </p:nvPr>
        </p:nvSpPr>
        <p:spPr/>
        <p:txBody>
          <a:bodyPr/>
          <a:lstStyle/>
          <a:p>
            <a:r>
              <a:rPr lang="nl-BE" dirty="0"/>
              <a:t>Vacatures</a:t>
            </a:r>
          </a:p>
        </p:txBody>
      </p:sp>
      <p:sp>
        <p:nvSpPr>
          <p:cNvPr id="3" name="Tijdelijke aanduiding voor inhoud 2">
            <a:extLst>
              <a:ext uri="{FF2B5EF4-FFF2-40B4-BE49-F238E27FC236}">
                <a16:creationId xmlns:a16="http://schemas.microsoft.com/office/drawing/2014/main" id="{2CE50173-316B-40BA-BA11-17A7C372B2E3}"/>
              </a:ext>
            </a:extLst>
          </p:cNvPr>
          <p:cNvSpPr>
            <a:spLocks noGrp="1"/>
          </p:cNvSpPr>
          <p:nvPr>
            <p:ph idx="1"/>
          </p:nvPr>
        </p:nvSpPr>
        <p:spPr>
          <a:xfrm>
            <a:off x="1024128" y="1708220"/>
            <a:ext cx="9720073" cy="4601140"/>
          </a:xfrm>
        </p:spPr>
        <p:txBody>
          <a:bodyPr>
            <a:normAutofit/>
          </a:bodyPr>
          <a:lstStyle/>
          <a:p>
            <a:r>
              <a:rPr lang="nl-BE" sz="2000" b="1" dirty="0"/>
              <a:t>Hardware-engineer:</a:t>
            </a:r>
          </a:p>
          <a:p>
            <a:r>
              <a:rPr lang="nl-BE" sz="1600" dirty="0"/>
              <a:t>- Goed </a:t>
            </a:r>
            <a:r>
              <a:rPr lang="nl-BE" sz="1600" dirty="0" err="1"/>
              <a:t>arduino’s</a:t>
            </a:r>
            <a:r>
              <a:rPr lang="nl-BE" sz="1600" dirty="0"/>
              <a:t> kunnen programmeren.</a:t>
            </a:r>
          </a:p>
          <a:p>
            <a:r>
              <a:rPr lang="nl-BE" sz="1600" dirty="0"/>
              <a:t>- </a:t>
            </a:r>
            <a:r>
              <a:rPr lang="nl-BE" sz="1600" dirty="0" err="1"/>
              <a:t>PCB’s</a:t>
            </a:r>
            <a:r>
              <a:rPr lang="nl-BE" sz="1600" dirty="0"/>
              <a:t> kunnen </a:t>
            </a:r>
            <a:r>
              <a:rPr lang="nl-BE" sz="1600" dirty="0" err="1"/>
              <a:t>designen</a:t>
            </a:r>
            <a:r>
              <a:rPr lang="nl-BE" sz="1600" dirty="0"/>
              <a:t>.</a:t>
            </a:r>
          </a:p>
          <a:p>
            <a:r>
              <a:rPr lang="nl-BE" sz="1600" dirty="0"/>
              <a:t>- Pluspunt als je kennis hebt van elektrotechniek.</a:t>
            </a:r>
          </a:p>
          <a:p>
            <a:r>
              <a:rPr lang="nl-BE" sz="2000" b="1" dirty="0" err="1"/>
              <a:t>Developper</a:t>
            </a:r>
            <a:r>
              <a:rPr lang="nl-BE" sz="2000" b="1" dirty="0"/>
              <a:t>:</a:t>
            </a:r>
          </a:p>
          <a:p>
            <a:r>
              <a:rPr lang="nl-BE" sz="1600" dirty="0"/>
              <a:t>- Android </a:t>
            </a:r>
            <a:r>
              <a:rPr lang="nl-BE" sz="1600" dirty="0" err="1"/>
              <a:t>developper</a:t>
            </a:r>
            <a:endParaRPr lang="nl-BE" sz="1600" dirty="0"/>
          </a:p>
          <a:p>
            <a:r>
              <a:rPr lang="nl-BE" sz="1600" dirty="0"/>
              <a:t>- Mag ook helpen met de website als daarvoor interesse is</a:t>
            </a:r>
          </a:p>
          <a:p>
            <a:r>
              <a:rPr lang="nl-BE" sz="2000" b="1" dirty="0"/>
              <a:t>scrum master/sales &amp; marketing:</a:t>
            </a:r>
          </a:p>
          <a:p>
            <a:r>
              <a:rPr lang="nl-BE" sz="1600" dirty="0"/>
              <a:t>- Project in goede banen leiden</a:t>
            </a:r>
          </a:p>
        </p:txBody>
      </p:sp>
    </p:spTree>
    <p:extLst>
      <p:ext uri="{BB962C8B-B14F-4D97-AF65-F5344CB8AC3E}">
        <p14:creationId xmlns:p14="http://schemas.microsoft.com/office/powerpoint/2010/main" val="4218053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92DC6A-03BB-4857-942B-EE4CA6B20AA3}"/>
              </a:ext>
            </a:extLst>
          </p:cNvPr>
          <p:cNvSpPr>
            <a:spLocks noGrp="1"/>
          </p:cNvSpPr>
          <p:nvPr>
            <p:ph type="title"/>
          </p:nvPr>
        </p:nvSpPr>
        <p:spPr/>
        <p:txBody>
          <a:bodyPr/>
          <a:lstStyle/>
          <a:p>
            <a:r>
              <a:rPr lang="nl-BE" dirty="0"/>
              <a:t>Functionaliteit</a:t>
            </a:r>
          </a:p>
        </p:txBody>
      </p:sp>
      <p:sp>
        <p:nvSpPr>
          <p:cNvPr id="3" name="Tijdelijke aanduiding voor inhoud 2">
            <a:extLst>
              <a:ext uri="{FF2B5EF4-FFF2-40B4-BE49-F238E27FC236}">
                <a16:creationId xmlns:a16="http://schemas.microsoft.com/office/drawing/2014/main" id="{81193332-703B-4F74-BB34-536D00F33C80}"/>
              </a:ext>
            </a:extLst>
          </p:cNvPr>
          <p:cNvSpPr>
            <a:spLocks noGrp="1"/>
          </p:cNvSpPr>
          <p:nvPr>
            <p:ph idx="1"/>
          </p:nvPr>
        </p:nvSpPr>
        <p:spPr/>
        <p:txBody>
          <a:bodyPr/>
          <a:lstStyle/>
          <a:p>
            <a:r>
              <a:rPr lang="nl-BE" dirty="0"/>
              <a:t>Melding op je smartphone</a:t>
            </a:r>
          </a:p>
          <a:p>
            <a:r>
              <a:rPr lang="nl-BE" dirty="0"/>
              <a:t>Database </a:t>
            </a:r>
          </a:p>
          <a:p>
            <a:r>
              <a:rPr lang="nl-BE" dirty="0"/>
              <a:t>Timestamp saven</a:t>
            </a:r>
          </a:p>
          <a:p>
            <a:r>
              <a:rPr lang="nl-BE" dirty="0"/>
              <a:t>Grafieken genereren</a:t>
            </a:r>
          </a:p>
          <a:p>
            <a:endParaRPr lang="nl-BE" dirty="0"/>
          </a:p>
        </p:txBody>
      </p:sp>
    </p:spTree>
    <p:extLst>
      <p:ext uri="{BB962C8B-B14F-4D97-AF65-F5344CB8AC3E}">
        <p14:creationId xmlns:p14="http://schemas.microsoft.com/office/powerpoint/2010/main" val="1041195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Afbeelding 60">
            <a:extLst>
              <a:ext uri="{FF2B5EF4-FFF2-40B4-BE49-F238E27FC236}">
                <a16:creationId xmlns:a16="http://schemas.microsoft.com/office/drawing/2014/main" id="{409D6F96-E6B1-4A08-973B-66C037F2239E}"/>
              </a:ext>
            </a:extLst>
          </p:cNvPr>
          <p:cNvPicPr>
            <a:picLocks noChangeAspect="1"/>
          </p:cNvPicPr>
          <p:nvPr/>
        </p:nvPicPr>
        <p:blipFill>
          <a:blip r:embed="rId3"/>
          <a:stretch>
            <a:fillRect/>
          </a:stretch>
        </p:blipFill>
        <p:spPr>
          <a:xfrm>
            <a:off x="10117428" y="5075977"/>
            <a:ext cx="1936846" cy="1450765"/>
          </a:xfrm>
          <a:prstGeom prst="rect">
            <a:avLst/>
          </a:prstGeom>
        </p:spPr>
      </p:pic>
      <p:pic>
        <p:nvPicPr>
          <p:cNvPr id="1027" name="Afbeelding 1026">
            <a:extLst>
              <a:ext uri="{FF2B5EF4-FFF2-40B4-BE49-F238E27FC236}">
                <a16:creationId xmlns:a16="http://schemas.microsoft.com/office/drawing/2014/main" id="{645ABE8C-A0E8-4377-B107-5ECBAA5D3453}"/>
              </a:ext>
            </a:extLst>
          </p:cNvPr>
          <p:cNvPicPr>
            <a:picLocks noChangeAspect="1"/>
          </p:cNvPicPr>
          <p:nvPr/>
        </p:nvPicPr>
        <p:blipFill>
          <a:blip r:embed="rId4"/>
          <a:stretch>
            <a:fillRect/>
          </a:stretch>
        </p:blipFill>
        <p:spPr>
          <a:xfrm>
            <a:off x="-100932" y="5020794"/>
            <a:ext cx="2135799" cy="2135799"/>
          </a:xfrm>
          <a:prstGeom prst="rect">
            <a:avLst/>
          </a:prstGeom>
        </p:spPr>
      </p:pic>
      <p:sp>
        <p:nvSpPr>
          <p:cNvPr id="24" name="Rechthoek 23">
            <a:extLst>
              <a:ext uri="{FF2B5EF4-FFF2-40B4-BE49-F238E27FC236}">
                <a16:creationId xmlns:a16="http://schemas.microsoft.com/office/drawing/2014/main" id="{80B6DA12-C36B-4AFD-9450-F31676D8E39B}"/>
              </a:ext>
            </a:extLst>
          </p:cNvPr>
          <p:cNvSpPr/>
          <p:nvPr/>
        </p:nvSpPr>
        <p:spPr>
          <a:xfrm>
            <a:off x="5865432" y="2086648"/>
            <a:ext cx="1355959" cy="4457911"/>
          </a:xfrm>
          <a:prstGeom prst="rect">
            <a:avLst/>
          </a:prstGeom>
          <a:noFill/>
          <a:ln w="76200">
            <a:solidFill>
              <a:srgbClr val="0070C0"/>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lang="nl-BE" dirty="0"/>
          </a:p>
        </p:txBody>
      </p:sp>
      <p:sp>
        <p:nvSpPr>
          <p:cNvPr id="2" name="Titel 1">
            <a:extLst>
              <a:ext uri="{FF2B5EF4-FFF2-40B4-BE49-F238E27FC236}">
                <a16:creationId xmlns:a16="http://schemas.microsoft.com/office/drawing/2014/main" id="{8440F5E6-DF5A-4C98-B29A-08727CA15AD7}"/>
              </a:ext>
            </a:extLst>
          </p:cNvPr>
          <p:cNvSpPr>
            <a:spLocks noGrp="1"/>
          </p:cNvSpPr>
          <p:nvPr>
            <p:ph type="title"/>
          </p:nvPr>
        </p:nvSpPr>
        <p:spPr>
          <a:xfrm>
            <a:off x="1024128" y="585216"/>
            <a:ext cx="9720072" cy="1499616"/>
          </a:xfrm>
        </p:spPr>
        <p:txBody>
          <a:bodyPr/>
          <a:lstStyle/>
          <a:p>
            <a:r>
              <a:rPr lang="nl-BE" dirty="0"/>
              <a:t>Wat bevat onze module?</a:t>
            </a:r>
          </a:p>
        </p:txBody>
      </p:sp>
      <p:pic>
        <p:nvPicPr>
          <p:cNvPr id="1026" name="Picture 2" descr="Afbeeldingsresultaat voor ACS712 Hall sensor measure AC">
            <a:extLst>
              <a:ext uri="{FF2B5EF4-FFF2-40B4-BE49-F238E27FC236}">
                <a16:creationId xmlns:a16="http://schemas.microsoft.com/office/drawing/2014/main" id="{C2D86012-7287-4D5E-AE23-0F7AA8605049}"/>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8803405" y="2116178"/>
            <a:ext cx="1389032" cy="1439963"/>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a:extLst>
              <a:ext uri="{FF2B5EF4-FFF2-40B4-BE49-F238E27FC236}">
                <a16:creationId xmlns:a16="http://schemas.microsoft.com/office/drawing/2014/main" id="{BF2E6FDC-5749-442D-A115-B25CA5F15A53}"/>
              </a:ext>
            </a:extLst>
          </p:cNvPr>
          <p:cNvSpPr txBox="1"/>
          <p:nvPr/>
        </p:nvSpPr>
        <p:spPr>
          <a:xfrm rot="2608722">
            <a:off x="9244828" y="2605435"/>
            <a:ext cx="1325546" cy="264946"/>
          </a:xfrm>
          <a:prstGeom prst="rect">
            <a:avLst/>
          </a:prstGeom>
          <a:noFill/>
        </p:spPr>
        <p:txBody>
          <a:bodyPr wrap="square" rtlCol="0">
            <a:spAutoFit/>
          </a:bodyPr>
          <a:lstStyle/>
          <a:p>
            <a:r>
              <a:rPr lang="nl-BE" sz="1100" dirty="0"/>
              <a:t>ACS712 Hall sensor</a:t>
            </a:r>
          </a:p>
        </p:txBody>
      </p:sp>
      <p:pic>
        <p:nvPicPr>
          <p:cNvPr id="1028" name="Picture 4" descr="Afbeeldingsresultaat voor arduino nano">
            <a:extLst>
              <a:ext uri="{FF2B5EF4-FFF2-40B4-BE49-F238E27FC236}">
                <a16:creationId xmlns:a16="http://schemas.microsoft.com/office/drawing/2014/main" id="{3745481F-98A6-4062-AB16-FB613A9E445F}"/>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486739" y="3820478"/>
            <a:ext cx="2571750" cy="2037309"/>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a:extLst>
              <a:ext uri="{FF2B5EF4-FFF2-40B4-BE49-F238E27FC236}">
                <a16:creationId xmlns:a16="http://schemas.microsoft.com/office/drawing/2014/main" id="{C6500F39-16EE-4FAB-B47A-61E863EB0303}"/>
              </a:ext>
            </a:extLst>
          </p:cNvPr>
          <p:cNvSpPr txBox="1"/>
          <p:nvPr/>
        </p:nvSpPr>
        <p:spPr>
          <a:xfrm rot="20385314">
            <a:off x="10231398" y="4224733"/>
            <a:ext cx="1002666" cy="261610"/>
          </a:xfrm>
          <a:prstGeom prst="rect">
            <a:avLst/>
          </a:prstGeom>
          <a:noFill/>
        </p:spPr>
        <p:txBody>
          <a:bodyPr wrap="square" rtlCol="0">
            <a:spAutoFit/>
          </a:bodyPr>
          <a:lstStyle/>
          <a:p>
            <a:r>
              <a:rPr lang="nl-BE" sz="1100" dirty="0" err="1"/>
              <a:t>Arduino</a:t>
            </a:r>
            <a:r>
              <a:rPr lang="nl-BE" sz="1100" dirty="0"/>
              <a:t> </a:t>
            </a:r>
            <a:r>
              <a:rPr lang="nl-BE" sz="1100" dirty="0" err="1"/>
              <a:t>nano</a:t>
            </a:r>
            <a:endParaRPr lang="nl-BE" sz="1100" dirty="0"/>
          </a:p>
        </p:txBody>
      </p:sp>
      <p:pic>
        <p:nvPicPr>
          <p:cNvPr id="5" name="Afbeelding 4">
            <a:extLst>
              <a:ext uri="{FF2B5EF4-FFF2-40B4-BE49-F238E27FC236}">
                <a16:creationId xmlns:a16="http://schemas.microsoft.com/office/drawing/2014/main" id="{4C31EE20-61E7-49CE-8762-BFCE8F6BD041}"/>
              </a:ext>
            </a:extLst>
          </p:cNvPr>
          <p:cNvPicPr>
            <a:picLocks noChangeAspect="1"/>
          </p:cNvPicPr>
          <p:nvPr/>
        </p:nvPicPr>
        <p:blipFill>
          <a:blip r:embed="rId8"/>
          <a:stretch>
            <a:fillRect/>
          </a:stretch>
        </p:blipFill>
        <p:spPr>
          <a:xfrm>
            <a:off x="8207210" y="3705616"/>
            <a:ext cx="1476375" cy="1102639"/>
          </a:xfrm>
          <a:prstGeom prst="rect">
            <a:avLst/>
          </a:prstGeom>
        </p:spPr>
      </p:pic>
      <p:sp>
        <p:nvSpPr>
          <p:cNvPr id="9" name="Tekstvak 8">
            <a:extLst>
              <a:ext uri="{FF2B5EF4-FFF2-40B4-BE49-F238E27FC236}">
                <a16:creationId xmlns:a16="http://schemas.microsoft.com/office/drawing/2014/main" id="{21D5549F-32CA-4CD4-8D87-C57CDE54BB0C}"/>
              </a:ext>
            </a:extLst>
          </p:cNvPr>
          <p:cNvSpPr txBox="1"/>
          <p:nvPr/>
        </p:nvSpPr>
        <p:spPr>
          <a:xfrm rot="19978580">
            <a:off x="8581657" y="4542576"/>
            <a:ext cx="1147301" cy="261610"/>
          </a:xfrm>
          <a:prstGeom prst="rect">
            <a:avLst/>
          </a:prstGeom>
          <a:noFill/>
        </p:spPr>
        <p:txBody>
          <a:bodyPr wrap="square" rtlCol="0">
            <a:spAutoFit/>
          </a:bodyPr>
          <a:lstStyle/>
          <a:p>
            <a:r>
              <a:rPr lang="nl-BE" sz="1100" dirty="0"/>
              <a:t>5 V DC converter</a:t>
            </a:r>
          </a:p>
        </p:txBody>
      </p:sp>
      <p:sp>
        <p:nvSpPr>
          <p:cNvPr id="12" name="Tekstvak 11">
            <a:extLst>
              <a:ext uri="{FF2B5EF4-FFF2-40B4-BE49-F238E27FC236}">
                <a16:creationId xmlns:a16="http://schemas.microsoft.com/office/drawing/2014/main" id="{396DAB73-F8B8-455C-AB9D-D825855457C6}"/>
              </a:ext>
            </a:extLst>
          </p:cNvPr>
          <p:cNvSpPr txBox="1"/>
          <p:nvPr/>
        </p:nvSpPr>
        <p:spPr>
          <a:xfrm>
            <a:off x="8351829" y="1646618"/>
            <a:ext cx="3069730" cy="369332"/>
          </a:xfrm>
          <a:prstGeom prst="rect">
            <a:avLst/>
          </a:prstGeom>
          <a:noFill/>
        </p:spPr>
        <p:txBody>
          <a:bodyPr wrap="square" rtlCol="0">
            <a:spAutoFit/>
          </a:bodyPr>
          <a:lstStyle/>
          <a:p>
            <a:r>
              <a:rPr lang="nl-BE" dirty="0"/>
              <a:t>3D geprinte case / Wall </a:t>
            </a:r>
            <a:r>
              <a:rPr lang="nl-BE" dirty="0" err="1"/>
              <a:t>mount</a:t>
            </a:r>
            <a:endParaRPr lang="nl-BE" dirty="0"/>
          </a:p>
        </p:txBody>
      </p:sp>
      <p:sp>
        <p:nvSpPr>
          <p:cNvPr id="6" name="Rechthoek 5">
            <a:extLst>
              <a:ext uri="{FF2B5EF4-FFF2-40B4-BE49-F238E27FC236}">
                <a16:creationId xmlns:a16="http://schemas.microsoft.com/office/drawing/2014/main" id="{AA964B01-95E2-443D-A9FD-6D9C8AAEA63E}"/>
              </a:ext>
            </a:extLst>
          </p:cNvPr>
          <p:cNvSpPr/>
          <p:nvPr/>
        </p:nvSpPr>
        <p:spPr>
          <a:xfrm>
            <a:off x="8123068" y="2086649"/>
            <a:ext cx="3767251" cy="4457911"/>
          </a:xfrm>
          <a:prstGeom prst="rect">
            <a:avLst/>
          </a:prstGeom>
          <a:noFill/>
          <a:ln w="76200">
            <a:solidFill>
              <a:srgbClr val="0070C0"/>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lang="nl-BE" dirty="0"/>
          </a:p>
        </p:txBody>
      </p:sp>
      <p:sp>
        <p:nvSpPr>
          <p:cNvPr id="26" name="Tekstvak 25">
            <a:extLst>
              <a:ext uri="{FF2B5EF4-FFF2-40B4-BE49-F238E27FC236}">
                <a16:creationId xmlns:a16="http://schemas.microsoft.com/office/drawing/2014/main" id="{9992C60D-1C28-4D10-87C2-26CDDB5C4FBB}"/>
              </a:ext>
            </a:extLst>
          </p:cNvPr>
          <p:cNvSpPr txBox="1"/>
          <p:nvPr/>
        </p:nvSpPr>
        <p:spPr>
          <a:xfrm>
            <a:off x="5744896" y="1645682"/>
            <a:ext cx="1775535" cy="369332"/>
          </a:xfrm>
          <a:prstGeom prst="rect">
            <a:avLst/>
          </a:prstGeom>
          <a:noFill/>
        </p:spPr>
        <p:txBody>
          <a:bodyPr wrap="square" rtlCol="0">
            <a:spAutoFit/>
          </a:bodyPr>
          <a:lstStyle/>
          <a:p>
            <a:r>
              <a:rPr lang="nl-BE" dirty="0"/>
              <a:t>Elektriciteitskast</a:t>
            </a:r>
          </a:p>
        </p:txBody>
      </p:sp>
      <p:cxnSp>
        <p:nvCxnSpPr>
          <p:cNvPr id="28" name="Rechte verbindingslijn met pijl 27">
            <a:extLst>
              <a:ext uri="{FF2B5EF4-FFF2-40B4-BE49-F238E27FC236}">
                <a16:creationId xmlns:a16="http://schemas.microsoft.com/office/drawing/2014/main" id="{43DC4843-D04C-4DC4-896A-A3234E94942F}"/>
              </a:ext>
            </a:extLst>
          </p:cNvPr>
          <p:cNvCxnSpPr>
            <a:cxnSpLocks/>
          </p:cNvCxnSpPr>
          <p:nvPr/>
        </p:nvCxnSpPr>
        <p:spPr>
          <a:xfrm flipV="1">
            <a:off x="9683585" y="3491874"/>
            <a:ext cx="220297" cy="823731"/>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5" name="Tekstvak 34">
            <a:extLst>
              <a:ext uri="{FF2B5EF4-FFF2-40B4-BE49-F238E27FC236}">
                <a16:creationId xmlns:a16="http://schemas.microsoft.com/office/drawing/2014/main" id="{034F3559-EC3F-4B34-9C7D-6F4165263A83}"/>
              </a:ext>
            </a:extLst>
          </p:cNvPr>
          <p:cNvSpPr txBox="1"/>
          <p:nvPr/>
        </p:nvSpPr>
        <p:spPr>
          <a:xfrm>
            <a:off x="9713530" y="4129977"/>
            <a:ext cx="1413086" cy="369332"/>
          </a:xfrm>
          <a:prstGeom prst="rect">
            <a:avLst/>
          </a:prstGeom>
          <a:noFill/>
        </p:spPr>
        <p:txBody>
          <a:bodyPr wrap="square" rtlCol="0">
            <a:spAutoFit/>
          </a:bodyPr>
          <a:lstStyle/>
          <a:p>
            <a:r>
              <a:rPr lang="nl-BE" dirty="0">
                <a:solidFill>
                  <a:srgbClr val="FF0000"/>
                </a:solidFill>
              </a:rPr>
              <a:t>5V DC</a:t>
            </a:r>
          </a:p>
        </p:txBody>
      </p:sp>
      <p:cxnSp>
        <p:nvCxnSpPr>
          <p:cNvPr id="36" name="Rechte verbindingslijn met pijl 35">
            <a:extLst>
              <a:ext uri="{FF2B5EF4-FFF2-40B4-BE49-F238E27FC236}">
                <a16:creationId xmlns:a16="http://schemas.microsoft.com/office/drawing/2014/main" id="{3F31A9EF-57E0-49A0-87D9-F0A63ECDE8CC}"/>
              </a:ext>
            </a:extLst>
          </p:cNvPr>
          <p:cNvCxnSpPr>
            <a:cxnSpLocks/>
          </p:cNvCxnSpPr>
          <p:nvPr/>
        </p:nvCxnSpPr>
        <p:spPr>
          <a:xfrm>
            <a:off x="9683585" y="4329874"/>
            <a:ext cx="292653" cy="357566"/>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9" name="Rechthoek 28">
            <a:extLst>
              <a:ext uri="{FF2B5EF4-FFF2-40B4-BE49-F238E27FC236}">
                <a16:creationId xmlns:a16="http://schemas.microsoft.com/office/drawing/2014/main" id="{494253CA-5954-4E7C-8E53-08BD82FB6316}"/>
              </a:ext>
            </a:extLst>
          </p:cNvPr>
          <p:cNvSpPr/>
          <p:nvPr/>
        </p:nvSpPr>
        <p:spPr>
          <a:xfrm>
            <a:off x="5930938" y="2971775"/>
            <a:ext cx="1224943" cy="6887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nl-BE"/>
          </a:p>
        </p:txBody>
      </p:sp>
      <p:sp>
        <p:nvSpPr>
          <p:cNvPr id="30" name="Tekstvak 29">
            <a:extLst>
              <a:ext uri="{FF2B5EF4-FFF2-40B4-BE49-F238E27FC236}">
                <a16:creationId xmlns:a16="http://schemas.microsoft.com/office/drawing/2014/main" id="{8729F640-BE58-4D57-908A-491DB9E9228D}"/>
              </a:ext>
            </a:extLst>
          </p:cNvPr>
          <p:cNvSpPr txBox="1"/>
          <p:nvPr/>
        </p:nvSpPr>
        <p:spPr>
          <a:xfrm>
            <a:off x="5945795" y="3097825"/>
            <a:ext cx="1223689" cy="369332"/>
          </a:xfrm>
          <a:prstGeom prst="rect">
            <a:avLst/>
          </a:prstGeom>
          <a:noFill/>
        </p:spPr>
        <p:txBody>
          <a:bodyPr wrap="square" rtlCol="0">
            <a:spAutoFit/>
          </a:bodyPr>
          <a:lstStyle/>
          <a:p>
            <a:r>
              <a:rPr lang="nl-BE" dirty="0" err="1"/>
              <a:t>Beltransfo</a:t>
            </a:r>
            <a:endParaRPr lang="nl-BE" dirty="0"/>
          </a:p>
        </p:txBody>
      </p:sp>
      <p:cxnSp>
        <p:nvCxnSpPr>
          <p:cNvPr id="41" name="Rechte verbindingslijn met pijl 40">
            <a:extLst>
              <a:ext uri="{FF2B5EF4-FFF2-40B4-BE49-F238E27FC236}">
                <a16:creationId xmlns:a16="http://schemas.microsoft.com/office/drawing/2014/main" id="{D6D950F6-E07A-4466-9014-D47045307DBC}"/>
              </a:ext>
            </a:extLst>
          </p:cNvPr>
          <p:cNvCxnSpPr>
            <a:cxnSpLocks/>
          </p:cNvCxnSpPr>
          <p:nvPr/>
        </p:nvCxnSpPr>
        <p:spPr>
          <a:xfrm flipV="1">
            <a:off x="6868331" y="3660539"/>
            <a:ext cx="112933" cy="2598218"/>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3" name="Tekstvak 42">
            <a:extLst>
              <a:ext uri="{FF2B5EF4-FFF2-40B4-BE49-F238E27FC236}">
                <a16:creationId xmlns:a16="http://schemas.microsoft.com/office/drawing/2014/main" id="{4F8C09C6-3789-4B8D-AFE6-BC112858FBB9}"/>
              </a:ext>
            </a:extLst>
          </p:cNvPr>
          <p:cNvSpPr txBox="1"/>
          <p:nvPr/>
        </p:nvSpPr>
        <p:spPr>
          <a:xfrm rot="16405865">
            <a:off x="6120507" y="4661892"/>
            <a:ext cx="1325157" cy="369332"/>
          </a:xfrm>
          <a:prstGeom prst="rect">
            <a:avLst/>
          </a:prstGeom>
          <a:noFill/>
        </p:spPr>
        <p:txBody>
          <a:bodyPr wrap="square" rtlCol="0">
            <a:spAutoFit/>
          </a:bodyPr>
          <a:lstStyle/>
          <a:p>
            <a:r>
              <a:rPr lang="nl-BE" dirty="0">
                <a:solidFill>
                  <a:srgbClr val="FF0000"/>
                </a:solidFill>
              </a:rPr>
              <a:t>230V AC</a:t>
            </a:r>
          </a:p>
        </p:txBody>
      </p:sp>
      <p:sp>
        <p:nvSpPr>
          <p:cNvPr id="45" name="Tekstvak 44">
            <a:extLst>
              <a:ext uri="{FF2B5EF4-FFF2-40B4-BE49-F238E27FC236}">
                <a16:creationId xmlns:a16="http://schemas.microsoft.com/office/drawing/2014/main" id="{85F012F2-D92D-4A1C-B971-4A0BCB02EDBD}"/>
              </a:ext>
            </a:extLst>
          </p:cNvPr>
          <p:cNvSpPr txBox="1"/>
          <p:nvPr/>
        </p:nvSpPr>
        <p:spPr>
          <a:xfrm rot="20041109">
            <a:off x="2919806" y="4583443"/>
            <a:ext cx="1961648" cy="369332"/>
          </a:xfrm>
          <a:prstGeom prst="rect">
            <a:avLst/>
          </a:prstGeom>
          <a:noFill/>
        </p:spPr>
        <p:txBody>
          <a:bodyPr wrap="square" rtlCol="0">
            <a:spAutoFit/>
          </a:bodyPr>
          <a:lstStyle/>
          <a:p>
            <a:r>
              <a:rPr lang="nl-BE" dirty="0">
                <a:solidFill>
                  <a:srgbClr val="FF0000"/>
                </a:solidFill>
              </a:rPr>
              <a:t>12V AC/24V AC</a:t>
            </a:r>
          </a:p>
        </p:txBody>
      </p:sp>
      <p:cxnSp>
        <p:nvCxnSpPr>
          <p:cNvPr id="56" name="Rechte verbindingslijn met pijl 55">
            <a:extLst>
              <a:ext uri="{FF2B5EF4-FFF2-40B4-BE49-F238E27FC236}">
                <a16:creationId xmlns:a16="http://schemas.microsoft.com/office/drawing/2014/main" id="{8F79060A-BE1E-4047-BB5A-574454723347}"/>
              </a:ext>
            </a:extLst>
          </p:cNvPr>
          <p:cNvCxnSpPr>
            <a:cxnSpLocks/>
          </p:cNvCxnSpPr>
          <p:nvPr/>
        </p:nvCxnSpPr>
        <p:spPr>
          <a:xfrm flipH="1">
            <a:off x="1771468" y="2485200"/>
            <a:ext cx="7343755" cy="3445489"/>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29" name="Afbeelding 1028">
            <a:extLst>
              <a:ext uri="{FF2B5EF4-FFF2-40B4-BE49-F238E27FC236}">
                <a16:creationId xmlns:a16="http://schemas.microsoft.com/office/drawing/2014/main" id="{CC17B840-D95E-4F1A-AFD1-9270ED9C58C9}"/>
              </a:ext>
            </a:extLst>
          </p:cNvPr>
          <p:cNvPicPr>
            <a:picLocks noChangeAspect="1"/>
          </p:cNvPicPr>
          <p:nvPr/>
        </p:nvPicPr>
        <p:blipFill>
          <a:blip r:embed="rId9"/>
          <a:stretch>
            <a:fillRect/>
          </a:stretch>
        </p:blipFill>
        <p:spPr>
          <a:xfrm>
            <a:off x="1152685" y="2142263"/>
            <a:ext cx="1297333" cy="1674541"/>
          </a:xfrm>
          <a:prstGeom prst="rect">
            <a:avLst/>
          </a:prstGeom>
        </p:spPr>
      </p:pic>
      <p:cxnSp>
        <p:nvCxnSpPr>
          <p:cNvPr id="72" name="Rechte verbindingslijn met pijl 71">
            <a:extLst>
              <a:ext uri="{FF2B5EF4-FFF2-40B4-BE49-F238E27FC236}">
                <a16:creationId xmlns:a16="http://schemas.microsoft.com/office/drawing/2014/main" id="{5A8D0A07-D479-49A9-932E-4E32C92124A1}"/>
              </a:ext>
            </a:extLst>
          </p:cNvPr>
          <p:cNvCxnSpPr>
            <a:cxnSpLocks/>
          </p:cNvCxnSpPr>
          <p:nvPr/>
        </p:nvCxnSpPr>
        <p:spPr>
          <a:xfrm flipV="1">
            <a:off x="2312657" y="3013026"/>
            <a:ext cx="3618281" cy="277055"/>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Rechte verbindingslijn met pijl 74">
            <a:extLst>
              <a:ext uri="{FF2B5EF4-FFF2-40B4-BE49-F238E27FC236}">
                <a16:creationId xmlns:a16="http://schemas.microsoft.com/office/drawing/2014/main" id="{6EA6BD9C-2B5A-4594-91EE-D001852CFDA9}"/>
              </a:ext>
            </a:extLst>
          </p:cNvPr>
          <p:cNvCxnSpPr>
            <a:cxnSpLocks/>
          </p:cNvCxnSpPr>
          <p:nvPr/>
        </p:nvCxnSpPr>
        <p:spPr>
          <a:xfrm flipV="1">
            <a:off x="786293" y="3982944"/>
            <a:ext cx="462139" cy="1606207"/>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Tekstvak 77">
            <a:extLst>
              <a:ext uri="{FF2B5EF4-FFF2-40B4-BE49-F238E27FC236}">
                <a16:creationId xmlns:a16="http://schemas.microsoft.com/office/drawing/2014/main" id="{F565D966-4027-418C-9F19-289F514D44CB}"/>
              </a:ext>
            </a:extLst>
          </p:cNvPr>
          <p:cNvSpPr txBox="1"/>
          <p:nvPr/>
        </p:nvSpPr>
        <p:spPr>
          <a:xfrm rot="21429105">
            <a:off x="3801120" y="2761471"/>
            <a:ext cx="1961648" cy="369332"/>
          </a:xfrm>
          <a:prstGeom prst="rect">
            <a:avLst/>
          </a:prstGeom>
          <a:noFill/>
        </p:spPr>
        <p:txBody>
          <a:bodyPr wrap="square" rtlCol="0">
            <a:spAutoFit/>
          </a:bodyPr>
          <a:lstStyle/>
          <a:p>
            <a:r>
              <a:rPr lang="nl-BE" dirty="0">
                <a:solidFill>
                  <a:srgbClr val="FF0000"/>
                </a:solidFill>
              </a:rPr>
              <a:t>12V AC/24V AC</a:t>
            </a:r>
          </a:p>
        </p:txBody>
      </p:sp>
      <p:sp>
        <p:nvSpPr>
          <p:cNvPr id="79" name="Tekstvak 78">
            <a:extLst>
              <a:ext uri="{FF2B5EF4-FFF2-40B4-BE49-F238E27FC236}">
                <a16:creationId xmlns:a16="http://schemas.microsoft.com/office/drawing/2014/main" id="{C2DA3934-BFA6-4E23-82F1-183B40F346DA}"/>
              </a:ext>
            </a:extLst>
          </p:cNvPr>
          <p:cNvSpPr txBox="1"/>
          <p:nvPr/>
        </p:nvSpPr>
        <p:spPr>
          <a:xfrm rot="17200031">
            <a:off x="-58240" y="4443728"/>
            <a:ext cx="1961648" cy="369332"/>
          </a:xfrm>
          <a:prstGeom prst="rect">
            <a:avLst/>
          </a:prstGeom>
          <a:noFill/>
        </p:spPr>
        <p:txBody>
          <a:bodyPr wrap="square" rtlCol="0">
            <a:spAutoFit/>
          </a:bodyPr>
          <a:lstStyle/>
          <a:p>
            <a:r>
              <a:rPr lang="nl-BE" dirty="0">
                <a:solidFill>
                  <a:srgbClr val="FF0000"/>
                </a:solidFill>
              </a:rPr>
              <a:t>12V AC/24V AC</a:t>
            </a:r>
          </a:p>
        </p:txBody>
      </p:sp>
      <p:cxnSp>
        <p:nvCxnSpPr>
          <p:cNvPr id="1036" name="Rechte verbindingslijn met pijl 1035">
            <a:extLst>
              <a:ext uri="{FF2B5EF4-FFF2-40B4-BE49-F238E27FC236}">
                <a16:creationId xmlns:a16="http://schemas.microsoft.com/office/drawing/2014/main" id="{41E03ED7-72BB-4534-81B9-C8835DD1567A}"/>
              </a:ext>
            </a:extLst>
          </p:cNvPr>
          <p:cNvCxnSpPr>
            <a:cxnSpLocks/>
          </p:cNvCxnSpPr>
          <p:nvPr/>
        </p:nvCxnSpPr>
        <p:spPr>
          <a:xfrm flipV="1">
            <a:off x="1087175" y="3623314"/>
            <a:ext cx="4723329" cy="1336334"/>
          </a:xfrm>
          <a:prstGeom prst="straightConnector1">
            <a:avLst/>
          </a:prstGeom>
          <a:ln>
            <a:headEnd type="triangle"/>
            <a:tailEnd type="triangle"/>
          </a:ln>
          <a:effectLst>
            <a:glow rad="228600">
              <a:schemeClr val="accent4">
                <a:satMod val="175000"/>
                <a:alpha val="40000"/>
              </a:schemeClr>
            </a:glow>
          </a:effectLst>
        </p:spPr>
        <p:style>
          <a:lnRef idx="3">
            <a:schemeClr val="accent4"/>
          </a:lnRef>
          <a:fillRef idx="0">
            <a:schemeClr val="accent4"/>
          </a:fillRef>
          <a:effectRef idx="2">
            <a:schemeClr val="accent4"/>
          </a:effectRef>
          <a:fontRef idx="minor">
            <a:schemeClr val="tx1"/>
          </a:fontRef>
        </p:style>
      </p:cxnSp>
      <p:sp>
        <p:nvSpPr>
          <p:cNvPr id="82" name="Tekstvak 81">
            <a:extLst>
              <a:ext uri="{FF2B5EF4-FFF2-40B4-BE49-F238E27FC236}">
                <a16:creationId xmlns:a16="http://schemas.microsoft.com/office/drawing/2014/main" id="{C3BC3DBE-5710-481B-AF26-BC23092B3D69}"/>
              </a:ext>
            </a:extLst>
          </p:cNvPr>
          <p:cNvSpPr txBox="1"/>
          <p:nvPr/>
        </p:nvSpPr>
        <p:spPr>
          <a:xfrm rot="20695302">
            <a:off x="2370172" y="3816067"/>
            <a:ext cx="2911949" cy="369332"/>
          </a:xfrm>
          <a:prstGeom prst="rect">
            <a:avLst/>
          </a:prstGeom>
          <a:noFill/>
        </p:spPr>
        <p:txBody>
          <a:bodyPr wrap="square" rtlCol="0">
            <a:spAutoFit/>
          </a:bodyPr>
          <a:lstStyle/>
          <a:p>
            <a:r>
              <a:rPr lang="nl-BE" dirty="0"/>
              <a:t>Brug kan ook in de kast zitten</a:t>
            </a:r>
          </a:p>
        </p:txBody>
      </p:sp>
      <p:sp>
        <p:nvSpPr>
          <p:cNvPr id="1041" name="Tekstvak 1040">
            <a:extLst>
              <a:ext uri="{FF2B5EF4-FFF2-40B4-BE49-F238E27FC236}">
                <a16:creationId xmlns:a16="http://schemas.microsoft.com/office/drawing/2014/main" id="{AB4CA84A-98D0-4DBA-8995-ECD439973514}"/>
              </a:ext>
            </a:extLst>
          </p:cNvPr>
          <p:cNvSpPr txBox="1"/>
          <p:nvPr/>
        </p:nvSpPr>
        <p:spPr>
          <a:xfrm>
            <a:off x="5865432" y="6527671"/>
            <a:ext cx="2937464" cy="369332"/>
          </a:xfrm>
          <a:prstGeom prst="rect">
            <a:avLst/>
          </a:prstGeom>
          <a:noFill/>
        </p:spPr>
        <p:txBody>
          <a:bodyPr wrap="square" rtlCol="0">
            <a:spAutoFit/>
          </a:bodyPr>
          <a:lstStyle/>
          <a:p>
            <a:r>
              <a:rPr lang="nl-BE" dirty="0"/>
              <a:t>Netspanning</a:t>
            </a:r>
          </a:p>
        </p:txBody>
      </p:sp>
      <p:sp>
        <p:nvSpPr>
          <p:cNvPr id="1043" name="Ovaal 1042">
            <a:extLst>
              <a:ext uri="{FF2B5EF4-FFF2-40B4-BE49-F238E27FC236}">
                <a16:creationId xmlns:a16="http://schemas.microsoft.com/office/drawing/2014/main" id="{DFDB4F77-24A0-4447-A33A-9FEC7C21105B}"/>
              </a:ext>
            </a:extLst>
          </p:cNvPr>
          <p:cNvSpPr/>
          <p:nvPr/>
        </p:nvSpPr>
        <p:spPr>
          <a:xfrm>
            <a:off x="7423813" y="991721"/>
            <a:ext cx="5165759" cy="627651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46" name="Tekstvak 1045">
            <a:extLst>
              <a:ext uri="{FF2B5EF4-FFF2-40B4-BE49-F238E27FC236}">
                <a16:creationId xmlns:a16="http://schemas.microsoft.com/office/drawing/2014/main" id="{8B9A38DD-1F66-4184-B1F5-D00C7E3BFFC1}"/>
              </a:ext>
            </a:extLst>
          </p:cNvPr>
          <p:cNvSpPr txBox="1"/>
          <p:nvPr/>
        </p:nvSpPr>
        <p:spPr>
          <a:xfrm>
            <a:off x="9335520" y="620572"/>
            <a:ext cx="2392969" cy="369332"/>
          </a:xfrm>
          <a:prstGeom prst="rect">
            <a:avLst/>
          </a:prstGeom>
          <a:noFill/>
        </p:spPr>
        <p:txBody>
          <a:bodyPr wrap="square" rtlCol="0">
            <a:spAutoFit/>
          </a:bodyPr>
          <a:lstStyle/>
          <a:p>
            <a:r>
              <a:rPr lang="nl-BE" dirty="0"/>
              <a:t>Dit maken wij</a:t>
            </a:r>
          </a:p>
        </p:txBody>
      </p:sp>
      <p:cxnSp>
        <p:nvCxnSpPr>
          <p:cNvPr id="39" name="Rechte verbindingslijn met pijl 38">
            <a:extLst>
              <a:ext uri="{FF2B5EF4-FFF2-40B4-BE49-F238E27FC236}">
                <a16:creationId xmlns:a16="http://schemas.microsoft.com/office/drawing/2014/main" id="{552ED38F-9154-4941-AD0C-A61DCB1F29E6}"/>
              </a:ext>
            </a:extLst>
          </p:cNvPr>
          <p:cNvCxnSpPr>
            <a:cxnSpLocks/>
          </p:cNvCxnSpPr>
          <p:nvPr/>
        </p:nvCxnSpPr>
        <p:spPr>
          <a:xfrm flipV="1">
            <a:off x="6924797" y="2315690"/>
            <a:ext cx="2392848" cy="621176"/>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3" name="Tekstvak 72">
            <a:extLst>
              <a:ext uri="{FF2B5EF4-FFF2-40B4-BE49-F238E27FC236}">
                <a16:creationId xmlns:a16="http://schemas.microsoft.com/office/drawing/2014/main" id="{F979DD94-2FB6-4C1D-804D-99D81954218B}"/>
              </a:ext>
            </a:extLst>
          </p:cNvPr>
          <p:cNvSpPr txBox="1"/>
          <p:nvPr/>
        </p:nvSpPr>
        <p:spPr>
          <a:xfrm rot="20624182">
            <a:off x="7179988" y="2267211"/>
            <a:ext cx="1961648" cy="369332"/>
          </a:xfrm>
          <a:prstGeom prst="rect">
            <a:avLst/>
          </a:prstGeom>
          <a:noFill/>
        </p:spPr>
        <p:txBody>
          <a:bodyPr wrap="square" rtlCol="0">
            <a:spAutoFit/>
          </a:bodyPr>
          <a:lstStyle/>
          <a:p>
            <a:r>
              <a:rPr lang="nl-BE" dirty="0">
                <a:solidFill>
                  <a:srgbClr val="FF0000"/>
                </a:solidFill>
              </a:rPr>
              <a:t>12V AC/24V AC</a:t>
            </a:r>
          </a:p>
        </p:txBody>
      </p:sp>
      <p:sp>
        <p:nvSpPr>
          <p:cNvPr id="62" name="Tekstvak 61">
            <a:extLst>
              <a:ext uri="{FF2B5EF4-FFF2-40B4-BE49-F238E27FC236}">
                <a16:creationId xmlns:a16="http://schemas.microsoft.com/office/drawing/2014/main" id="{19366CF0-E579-430E-9864-DD9DAB05EF94}"/>
              </a:ext>
            </a:extLst>
          </p:cNvPr>
          <p:cNvSpPr txBox="1"/>
          <p:nvPr/>
        </p:nvSpPr>
        <p:spPr>
          <a:xfrm rot="19430887">
            <a:off x="10500261" y="5625440"/>
            <a:ext cx="2448403" cy="261610"/>
          </a:xfrm>
          <a:prstGeom prst="rect">
            <a:avLst/>
          </a:prstGeom>
          <a:noFill/>
        </p:spPr>
        <p:txBody>
          <a:bodyPr wrap="square" rtlCol="0">
            <a:spAutoFit/>
          </a:bodyPr>
          <a:lstStyle/>
          <a:p>
            <a:r>
              <a:rPr lang="nl-BE" sz="1100" dirty="0"/>
              <a:t>ESP8266 Wifi module</a:t>
            </a:r>
          </a:p>
        </p:txBody>
      </p:sp>
      <p:cxnSp>
        <p:nvCxnSpPr>
          <p:cNvPr id="37" name="Rechte verbindingslijn met pijl 36">
            <a:extLst>
              <a:ext uri="{FF2B5EF4-FFF2-40B4-BE49-F238E27FC236}">
                <a16:creationId xmlns:a16="http://schemas.microsoft.com/office/drawing/2014/main" id="{0620CC69-2DB6-49C5-B276-0AE791605382}"/>
              </a:ext>
            </a:extLst>
          </p:cNvPr>
          <p:cNvCxnSpPr>
            <a:cxnSpLocks/>
          </p:cNvCxnSpPr>
          <p:nvPr/>
        </p:nvCxnSpPr>
        <p:spPr>
          <a:xfrm flipV="1">
            <a:off x="6981264" y="4687441"/>
            <a:ext cx="1370565" cy="1571316"/>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2" name="Tekstvak 41">
            <a:extLst>
              <a:ext uri="{FF2B5EF4-FFF2-40B4-BE49-F238E27FC236}">
                <a16:creationId xmlns:a16="http://schemas.microsoft.com/office/drawing/2014/main" id="{4D6AE345-AC9A-4CA6-9BB7-64EF58CA1059}"/>
              </a:ext>
            </a:extLst>
          </p:cNvPr>
          <p:cNvSpPr txBox="1"/>
          <p:nvPr/>
        </p:nvSpPr>
        <p:spPr>
          <a:xfrm rot="18641447">
            <a:off x="7122575" y="4925199"/>
            <a:ext cx="1325157" cy="369332"/>
          </a:xfrm>
          <a:prstGeom prst="rect">
            <a:avLst/>
          </a:prstGeom>
          <a:noFill/>
        </p:spPr>
        <p:txBody>
          <a:bodyPr wrap="square" rtlCol="0">
            <a:spAutoFit/>
          </a:bodyPr>
          <a:lstStyle/>
          <a:p>
            <a:r>
              <a:rPr lang="nl-BE" dirty="0">
                <a:solidFill>
                  <a:srgbClr val="FF0000"/>
                </a:solidFill>
              </a:rPr>
              <a:t>230V AC</a:t>
            </a:r>
          </a:p>
        </p:txBody>
      </p:sp>
    </p:spTree>
    <p:extLst>
      <p:ext uri="{BB962C8B-B14F-4D97-AF65-F5344CB8AC3E}">
        <p14:creationId xmlns:p14="http://schemas.microsoft.com/office/powerpoint/2010/main" val="268080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4FDBAA-6126-4BB4-B395-A41F7223CCE3}"/>
              </a:ext>
            </a:extLst>
          </p:cNvPr>
          <p:cNvSpPr>
            <a:spLocks noGrp="1"/>
          </p:cNvSpPr>
          <p:nvPr>
            <p:ph type="title"/>
          </p:nvPr>
        </p:nvSpPr>
        <p:spPr/>
        <p:txBody>
          <a:bodyPr/>
          <a:lstStyle/>
          <a:p>
            <a:r>
              <a:rPr lang="nl-BE"/>
              <a:t>FLOW</a:t>
            </a:r>
            <a:endParaRPr lang="nl-BE" dirty="0"/>
          </a:p>
        </p:txBody>
      </p:sp>
      <p:sp>
        <p:nvSpPr>
          <p:cNvPr id="3" name="Tijdelijke aanduiding voor inhoud 2">
            <a:extLst>
              <a:ext uri="{FF2B5EF4-FFF2-40B4-BE49-F238E27FC236}">
                <a16:creationId xmlns:a16="http://schemas.microsoft.com/office/drawing/2014/main" id="{F877AEB4-DF67-4AA5-9054-8E2607F0CF25}"/>
              </a:ext>
            </a:extLst>
          </p:cNvPr>
          <p:cNvSpPr>
            <a:spLocks noGrp="1"/>
          </p:cNvSpPr>
          <p:nvPr>
            <p:ph idx="1"/>
          </p:nvPr>
        </p:nvSpPr>
        <p:spPr/>
        <p:txBody>
          <a:bodyPr/>
          <a:lstStyle/>
          <a:p>
            <a:endParaRPr lang="nl-BE" dirty="0"/>
          </a:p>
        </p:txBody>
      </p:sp>
      <p:sp>
        <p:nvSpPr>
          <p:cNvPr id="4" name="Rechthoek 3">
            <a:extLst>
              <a:ext uri="{FF2B5EF4-FFF2-40B4-BE49-F238E27FC236}">
                <a16:creationId xmlns:a16="http://schemas.microsoft.com/office/drawing/2014/main" id="{0E059451-969C-4EAE-89D0-A4C475067D36}"/>
              </a:ext>
            </a:extLst>
          </p:cNvPr>
          <p:cNvSpPr/>
          <p:nvPr/>
        </p:nvSpPr>
        <p:spPr>
          <a:xfrm>
            <a:off x="1136342" y="2760955"/>
            <a:ext cx="2077375" cy="2645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Onze webserver</a:t>
            </a:r>
          </a:p>
        </p:txBody>
      </p:sp>
      <p:sp>
        <p:nvSpPr>
          <p:cNvPr id="5" name="Rechthoek 4">
            <a:extLst>
              <a:ext uri="{FF2B5EF4-FFF2-40B4-BE49-F238E27FC236}">
                <a16:creationId xmlns:a16="http://schemas.microsoft.com/office/drawing/2014/main" id="{8AAC66EA-DFA7-4C46-8A57-40F214A59CA5}"/>
              </a:ext>
            </a:extLst>
          </p:cNvPr>
          <p:cNvSpPr/>
          <p:nvPr/>
        </p:nvSpPr>
        <p:spPr>
          <a:xfrm>
            <a:off x="7412854" y="3266981"/>
            <a:ext cx="2805344" cy="42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Tekstvak 5">
            <a:extLst>
              <a:ext uri="{FF2B5EF4-FFF2-40B4-BE49-F238E27FC236}">
                <a16:creationId xmlns:a16="http://schemas.microsoft.com/office/drawing/2014/main" id="{EF802CBB-5D37-41BE-AF1E-9679C152E4CD}"/>
              </a:ext>
            </a:extLst>
          </p:cNvPr>
          <p:cNvSpPr txBox="1"/>
          <p:nvPr/>
        </p:nvSpPr>
        <p:spPr>
          <a:xfrm>
            <a:off x="7794594" y="3244334"/>
            <a:ext cx="1926455" cy="369332"/>
          </a:xfrm>
          <a:prstGeom prst="rect">
            <a:avLst/>
          </a:prstGeom>
          <a:noFill/>
        </p:spPr>
        <p:txBody>
          <a:bodyPr wrap="square" rtlCol="0">
            <a:spAutoFit/>
          </a:bodyPr>
          <a:lstStyle/>
          <a:p>
            <a:r>
              <a:rPr lang="nl-BE" dirty="0"/>
              <a:t>Klant 1</a:t>
            </a:r>
          </a:p>
        </p:txBody>
      </p:sp>
      <p:sp>
        <p:nvSpPr>
          <p:cNvPr id="10" name="Rechthoek 9">
            <a:extLst>
              <a:ext uri="{FF2B5EF4-FFF2-40B4-BE49-F238E27FC236}">
                <a16:creationId xmlns:a16="http://schemas.microsoft.com/office/drawing/2014/main" id="{DBC7F1D2-8512-4AFE-96F4-9EF4BB74FBE3}"/>
              </a:ext>
            </a:extLst>
          </p:cNvPr>
          <p:cNvSpPr/>
          <p:nvPr/>
        </p:nvSpPr>
        <p:spPr>
          <a:xfrm>
            <a:off x="7412854" y="3814834"/>
            <a:ext cx="2805344" cy="42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ekstvak 10">
            <a:extLst>
              <a:ext uri="{FF2B5EF4-FFF2-40B4-BE49-F238E27FC236}">
                <a16:creationId xmlns:a16="http://schemas.microsoft.com/office/drawing/2014/main" id="{FBD97E88-A7A0-4499-ACEE-F15C525424FA}"/>
              </a:ext>
            </a:extLst>
          </p:cNvPr>
          <p:cNvSpPr txBox="1"/>
          <p:nvPr/>
        </p:nvSpPr>
        <p:spPr>
          <a:xfrm>
            <a:off x="7794594" y="3792187"/>
            <a:ext cx="1926455" cy="369332"/>
          </a:xfrm>
          <a:prstGeom prst="rect">
            <a:avLst/>
          </a:prstGeom>
          <a:noFill/>
        </p:spPr>
        <p:txBody>
          <a:bodyPr wrap="square" rtlCol="0">
            <a:spAutoFit/>
          </a:bodyPr>
          <a:lstStyle/>
          <a:p>
            <a:r>
              <a:rPr lang="nl-BE" dirty="0"/>
              <a:t>Klant 2</a:t>
            </a:r>
          </a:p>
        </p:txBody>
      </p:sp>
      <p:sp>
        <p:nvSpPr>
          <p:cNvPr id="12" name="Rechthoek 11">
            <a:extLst>
              <a:ext uri="{FF2B5EF4-FFF2-40B4-BE49-F238E27FC236}">
                <a16:creationId xmlns:a16="http://schemas.microsoft.com/office/drawing/2014/main" id="{6DFA730D-0D60-4A80-B071-C00B28BDCB5A}"/>
              </a:ext>
            </a:extLst>
          </p:cNvPr>
          <p:cNvSpPr/>
          <p:nvPr/>
        </p:nvSpPr>
        <p:spPr>
          <a:xfrm>
            <a:off x="7412854" y="4374275"/>
            <a:ext cx="2805344" cy="42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Tekstvak 12">
            <a:extLst>
              <a:ext uri="{FF2B5EF4-FFF2-40B4-BE49-F238E27FC236}">
                <a16:creationId xmlns:a16="http://schemas.microsoft.com/office/drawing/2014/main" id="{4C91C2BE-7B8C-40CC-9854-820C13B629F2}"/>
              </a:ext>
            </a:extLst>
          </p:cNvPr>
          <p:cNvSpPr txBox="1"/>
          <p:nvPr/>
        </p:nvSpPr>
        <p:spPr>
          <a:xfrm>
            <a:off x="7794594" y="4351628"/>
            <a:ext cx="1926455" cy="369332"/>
          </a:xfrm>
          <a:prstGeom prst="rect">
            <a:avLst/>
          </a:prstGeom>
          <a:noFill/>
        </p:spPr>
        <p:txBody>
          <a:bodyPr wrap="square" rtlCol="0">
            <a:spAutoFit/>
          </a:bodyPr>
          <a:lstStyle/>
          <a:p>
            <a:r>
              <a:rPr lang="nl-BE" dirty="0"/>
              <a:t>Klant 3</a:t>
            </a:r>
          </a:p>
        </p:txBody>
      </p:sp>
      <p:cxnSp>
        <p:nvCxnSpPr>
          <p:cNvPr id="15" name="Rechte verbindingslijn met pijl 14">
            <a:extLst>
              <a:ext uri="{FF2B5EF4-FFF2-40B4-BE49-F238E27FC236}">
                <a16:creationId xmlns:a16="http://schemas.microsoft.com/office/drawing/2014/main" id="{C590EF48-FE45-4590-AF2B-EE5D4A7F0B3B}"/>
              </a:ext>
            </a:extLst>
          </p:cNvPr>
          <p:cNvCxnSpPr>
            <a:cxnSpLocks/>
          </p:cNvCxnSpPr>
          <p:nvPr/>
        </p:nvCxnSpPr>
        <p:spPr>
          <a:xfrm flipH="1">
            <a:off x="10014014" y="2415729"/>
            <a:ext cx="2085447" cy="776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kstvak 18">
            <a:extLst>
              <a:ext uri="{FF2B5EF4-FFF2-40B4-BE49-F238E27FC236}">
                <a16:creationId xmlns:a16="http://schemas.microsoft.com/office/drawing/2014/main" id="{7A6E7C7B-B597-4C07-B8D8-A900B5D6F06C}"/>
              </a:ext>
            </a:extLst>
          </p:cNvPr>
          <p:cNvSpPr txBox="1"/>
          <p:nvPr/>
        </p:nvSpPr>
        <p:spPr>
          <a:xfrm rot="20371759">
            <a:off x="9919423" y="2482917"/>
            <a:ext cx="2279983" cy="369332"/>
          </a:xfrm>
          <a:prstGeom prst="rect">
            <a:avLst/>
          </a:prstGeom>
          <a:noFill/>
        </p:spPr>
        <p:txBody>
          <a:bodyPr wrap="none" rtlCol="0">
            <a:spAutoFit/>
          </a:bodyPr>
          <a:lstStyle/>
          <a:p>
            <a:r>
              <a:rPr lang="nl-BE" dirty="0"/>
              <a:t>Deurbel wordt gedrukt</a:t>
            </a:r>
          </a:p>
        </p:txBody>
      </p:sp>
      <p:cxnSp>
        <p:nvCxnSpPr>
          <p:cNvPr id="23" name="Rechte verbindingslijn met pijl 22">
            <a:extLst>
              <a:ext uri="{FF2B5EF4-FFF2-40B4-BE49-F238E27FC236}">
                <a16:creationId xmlns:a16="http://schemas.microsoft.com/office/drawing/2014/main" id="{E923CC73-A0FD-4697-8C78-3C99C0037151}"/>
              </a:ext>
            </a:extLst>
          </p:cNvPr>
          <p:cNvCxnSpPr/>
          <p:nvPr/>
        </p:nvCxnSpPr>
        <p:spPr>
          <a:xfrm flipH="1" flipV="1">
            <a:off x="3329126" y="3191976"/>
            <a:ext cx="4083728" cy="237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kstvak 23">
            <a:extLst>
              <a:ext uri="{FF2B5EF4-FFF2-40B4-BE49-F238E27FC236}">
                <a16:creationId xmlns:a16="http://schemas.microsoft.com/office/drawing/2014/main" id="{AD8ADBBF-91A6-459B-A87A-4199DC80505A}"/>
              </a:ext>
            </a:extLst>
          </p:cNvPr>
          <p:cNvSpPr txBox="1"/>
          <p:nvPr/>
        </p:nvSpPr>
        <p:spPr>
          <a:xfrm rot="167893">
            <a:off x="3565436" y="3077969"/>
            <a:ext cx="3669797" cy="261610"/>
          </a:xfrm>
          <a:prstGeom prst="rect">
            <a:avLst/>
          </a:prstGeom>
          <a:noFill/>
        </p:spPr>
        <p:txBody>
          <a:bodyPr wrap="square" rtlCol="0">
            <a:spAutoFit/>
          </a:bodyPr>
          <a:lstStyle/>
          <a:p>
            <a:r>
              <a:rPr lang="nl-BE" sz="1100" dirty="0"/>
              <a:t>POST REQUEST, TIMESTAMP wordt doorgestuurd</a:t>
            </a:r>
          </a:p>
        </p:txBody>
      </p:sp>
      <p:sp>
        <p:nvSpPr>
          <p:cNvPr id="26" name="Tekstvak 25">
            <a:extLst>
              <a:ext uri="{FF2B5EF4-FFF2-40B4-BE49-F238E27FC236}">
                <a16:creationId xmlns:a16="http://schemas.microsoft.com/office/drawing/2014/main" id="{FAFC720A-42F9-45C8-8415-B0A8F188821B}"/>
              </a:ext>
            </a:extLst>
          </p:cNvPr>
          <p:cNvSpPr txBox="1"/>
          <p:nvPr/>
        </p:nvSpPr>
        <p:spPr>
          <a:xfrm>
            <a:off x="1136342" y="2858609"/>
            <a:ext cx="2077375" cy="430887"/>
          </a:xfrm>
          <a:prstGeom prst="rect">
            <a:avLst/>
          </a:prstGeom>
          <a:noFill/>
        </p:spPr>
        <p:txBody>
          <a:bodyPr wrap="square" rtlCol="0">
            <a:spAutoFit/>
          </a:bodyPr>
          <a:lstStyle/>
          <a:p>
            <a:r>
              <a:rPr lang="nl-BE" sz="1100" dirty="0"/>
              <a:t>PHP script pusht de data in de MYSQL databank</a:t>
            </a:r>
          </a:p>
        </p:txBody>
      </p:sp>
      <p:sp>
        <p:nvSpPr>
          <p:cNvPr id="28" name="Tekstvak 27">
            <a:extLst>
              <a:ext uri="{FF2B5EF4-FFF2-40B4-BE49-F238E27FC236}">
                <a16:creationId xmlns:a16="http://schemas.microsoft.com/office/drawing/2014/main" id="{217CC441-9756-4A79-BF50-18585D30E204}"/>
              </a:ext>
            </a:extLst>
          </p:cNvPr>
          <p:cNvSpPr txBox="1"/>
          <p:nvPr/>
        </p:nvSpPr>
        <p:spPr>
          <a:xfrm>
            <a:off x="8098277" y="3471559"/>
            <a:ext cx="2645923" cy="261610"/>
          </a:xfrm>
          <a:prstGeom prst="rect">
            <a:avLst/>
          </a:prstGeom>
          <a:noFill/>
        </p:spPr>
        <p:txBody>
          <a:bodyPr wrap="square" rtlCol="0">
            <a:spAutoFit/>
          </a:bodyPr>
          <a:lstStyle/>
          <a:p>
            <a:r>
              <a:rPr lang="nl-BE" sz="1100" dirty="0" err="1"/>
              <a:t>Arduino</a:t>
            </a:r>
            <a:r>
              <a:rPr lang="nl-BE" sz="1100" dirty="0"/>
              <a:t> met netwerkconnectiviteit</a:t>
            </a:r>
          </a:p>
        </p:txBody>
      </p:sp>
      <p:cxnSp>
        <p:nvCxnSpPr>
          <p:cNvPr id="33" name="Rechte verbindingslijn met pijl 32">
            <a:extLst>
              <a:ext uri="{FF2B5EF4-FFF2-40B4-BE49-F238E27FC236}">
                <a16:creationId xmlns:a16="http://schemas.microsoft.com/office/drawing/2014/main" id="{88928415-0161-4965-ADE8-F8DD4E374F34}"/>
              </a:ext>
            </a:extLst>
          </p:cNvPr>
          <p:cNvCxnSpPr/>
          <p:nvPr/>
        </p:nvCxnSpPr>
        <p:spPr>
          <a:xfrm flipH="1" flipV="1">
            <a:off x="3325931" y="3814834"/>
            <a:ext cx="4083728" cy="237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kstvak 33">
            <a:extLst>
              <a:ext uri="{FF2B5EF4-FFF2-40B4-BE49-F238E27FC236}">
                <a16:creationId xmlns:a16="http://schemas.microsoft.com/office/drawing/2014/main" id="{18140CBB-E2B7-4DE5-B487-49B3DA6218C3}"/>
              </a:ext>
            </a:extLst>
          </p:cNvPr>
          <p:cNvSpPr txBox="1"/>
          <p:nvPr/>
        </p:nvSpPr>
        <p:spPr>
          <a:xfrm rot="167893">
            <a:off x="3530237" y="3716351"/>
            <a:ext cx="3669797" cy="261610"/>
          </a:xfrm>
          <a:prstGeom prst="rect">
            <a:avLst/>
          </a:prstGeom>
          <a:noFill/>
        </p:spPr>
        <p:txBody>
          <a:bodyPr wrap="square" rtlCol="0">
            <a:spAutoFit/>
          </a:bodyPr>
          <a:lstStyle/>
          <a:p>
            <a:r>
              <a:rPr lang="nl-BE" sz="1100" dirty="0"/>
              <a:t>POST REQUEST, user logt in met zijn </a:t>
            </a:r>
            <a:r>
              <a:rPr lang="nl-BE" sz="1100" dirty="0" err="1"/>
              <a:t>credentials</a:t>
            </a:r>
            <a:endParaRPr lang="nl-BE" sz="1100" dirty="0"/>
          </a:p>
        </p:txBody>
      </p:sp>
      <p:sp>
        <p:nvSpPr>
          <p:cNvPr id="35" name="Tekstvak 34">
            <a:extLst>
              <a:ext uri="{FF2B5EF4-FFF2-40B4-BE49-F238E27FC236}">
                <a16:creationId xmlns:a16="http://schemas.microsoft.com/office/drawing/2014/main" id="{A68D1602-5831-437B-A925-F675074F19CA}"/>
              </a:ext>
            </a:extLst>
          </p:cNvPr>
          <p:cNvSpPr txBox="1"/>
          <p:nvPr/>
        </p:nvSpPr>
        <p:spPr>
          <a:xfrm>
            <a:off x="8083851" y="4023669"/>
            <a:ext cx="2664785" cy="261610"/>
          </a:xfrm>
          <a:prstGeom prst="rect">
            <a:avLst/>
          </a:prstGeom>
          <a:noFill/>
        </p:spPr>
        <p:txBody>
          <a:bodyPr wrap="square" rtlCol="0">
            <a:spAutoFit/>
          </a:bodyPr>
          <a:lstStyle/>
          <a:p>
            <a:r>
              <a:rPr lang="nl-BE" sz="1100" dirty="0"/>
              <a:t>Smartphone met onze applicatie</a:t>
            </a:r>
          </a:p>
        </p:txBody>
      </p:sp>
      <p:sp>
        <p:nvSpPr>
          <p:cNvPr id="36" name="Tekstvak 35">
            <a:extLst>
              <a:ext uri="{FF2B5EF4-FFF2-40B4-BE49-F238E27FC236}">
                <a16:creationId xmlns:a16="http://schemas.microsoft.com/office/drawing/2014/main" id="{76685BAD-D646-4590-A356-3DC74EF33C68}"/>
              </a:ext>
            </a:extLst>
          </p:cNvPr>
          <p:cNvSpPr txBox="1"/>
          <p:nvPr/>
        </p:nvSpPr>
        <p:spPr>
          <a:xfrm>
            <a:off x="7990565" y="4571522"/>
            <a:ext cx="2753635" cy="261610"/>
          </a:xfrm>
          <a:prstGeom prst="rect">
            <a:avLst/>
          </a:prstGeom>
          <a:noFill/>
        </p:spPr>
        <p:txBody>
          <a:bodyPr wrap="square" rtlCol="0">
            <a:spAutoFit/>
          </a:bodyPr>
          <a:lstStyle/>
          <a:p>
            <a:r>
              <a:rPr lang="nl-BE" sz="1100" dirty="0"/>
              <a:t>Computer, surft naar onze website</a:t>
            </a:r>
          </a:p>
        </p:txBody>
      </p:sp>
      <p:cxnSp>
        <p:nvCxnSpPr>
          <p:cNvPr id="42" name="Rechte verbindingslijn met pijl 41">
            <a:extLst>
              <a:ext uri="{FF2B5EF4-FFF2-40B4-BE49-F238E27FC236}">
                <a16:creationId xmlns:a16="http://schemas.microsoft.com/office/drawing/2014/main" id="{0F92628A-4D0C-43A2-8393-2A074C32FEC7}"/>
              </a:ext>
            </a:extLst>
          </p:cNvPr>
          <p:cNvCxnSpPr/>
          <p:nvPr/>
        </p:nvCxnSpPr>
        <p:spPr>
          <a:xfrm flipH="1" flipV="1">
            <a:off x="3302181" y="4428175"/>
            <a:ext cx="4083728" cy="237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kstvak 43">
            <a:extLst>
              <a:ext uri="{FF2B5EF4-FFF2-40B4-BE49-F238E27FC236}">
                <a16:creationId xmlns:a16="http://schemas.microsoft.com/office/drawing/2014/main" id="{70FC9DB6-495A-4359-A4AF-5171264CE27F}"/>
              </a:ext>
            </a:extLst>
          </p:cNvPr>
          <p:cNvSpPr txBox="1"/>
          <p:nvPr/>
        </p:nvSpPr>
        <p:spPr>
          <a:xfrm rot="167893">
            <a:off x="3136644" y="4271849"/>
            <a:ext cx="4735022" cy="261610"/>
          </a:xfrm>
          <a:prstGeom prst="rect">
            <a:avLst/>
          </a:prstGeom>
          <a:noFill/>
        </p:spPr>
        <p:txBody>
          <a:bodyPr wrap="square" rtlCol="0">
            <a:spAutoFit/>
          </a:bodyPr>
          <a:lstStyle/>
          <a:p>
            <a:r>
              <a:rPr lang="nl-BE" sz="1100" dirty="0"/>
              <a:t>GET REQUEST, user krijgt zijn logs terug en wordt in grafiek weergegeven</a:t>
            </a:r>
          </a:p>
        </p:txBody>
      </p:sp>
    </p:spTree>
    <p:extLst>
      <p:ext uri="{BB962C8B-B14F-4D97-AF65-F5344CB8AC3E}">
        <p14:creationId xmlns:p14="http://schemas.microsoft.com/office/powerpoint/2010/main" val="2434432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1E7EC6-B798-421E-8BFC-02F7D740E990}"/>
              </a:ext>
            </a:extLst>
          </p:cNvPr>
          <p:cNvSpPr>
            <a:spLocks noGrp="1"/>
          </p:cNvSpPr>
          <p:nvPr>
            <p:ph type="title"/>
          </p:nvPr>
        </p:nvSpPr>
        <p:spPr/>
        <p:txBody>
          <a:bodyPr/>
          <a:lstStyle/>
          <a:p>
            <a:r>
              <a:rPr lang="nl-BE" dirty="0"/>
              <a:t>Waarom ons?</a:t>
            </a:r>
          </a:p>
        </p:txBody>
      </p:sp>
      <p:sp>
        <p:nvSpPr>
          <p:cNvPr id="3" name="Tijdelijke aanduiding voor inhoud 2">
            <a:extLst>
              <a:ext uri="{FF2B5EF4-FFF2-40B4-BE49-F238E27FC236}">
                <a16:creationId xmlns:a16="http://schemas.microsoft.com/office/drawing/2014/main" id="{6F6ECD68-7BC2-45F2-AD11-12F53BBBA005}"/>
              </a:ext>
            </a:extLst>
          </p:cNvPr>
          <p:cNvSpPr>
            <a:spLocks noGrp="1"/>
          </p:cNvSpPr>
          <p:nvPr>
            <p:ph idx="1"/>
          </p:nvPr>
        </p:nvSpPr>
        <p:spPr/>
        <p:txBody>
          <a:bodyPr/>
          <a:lstStyle/>
          <a:p>
            <a:r>
              <a:rPr lang="nl-BE" dirty="0"/>
              <a:t>Goedkoop</a:t>
            </a:r>
          </a:p>
          <a:p>
            <a:r>
              <a:rPr lang="nl-BE" dirty="0"/>
              <a:t>Plug &amp; </a:t>
            </a:r>
            <a:r>
              <a:rPr lang="nl-BE" dirty="0" err="1"/>
              <a:t>play</a:t>
            </a:r>
            <a:endParaRPr lang="nl-BE" dirty="0"/>
          </a:p>
          <a:p>
            <a:r>
              <a:rPr lang="nl-BE" dirty="0"/>
              <a:t>Geen breekwerken</a:t>
            </a:r>
          </a:p>
          <a:p>
            <a:pPr marL="0" indent="0">
              <a:buNone/>
            </a:pPr>
            <a:r>
              <a:rPr lang="nl-BE" dirty="0"/>
              <a:t> Lage verkoopprijs (29,99-34,99 euro)</a:t>
            </a:r>
          </a:p>
          <a:p>
            <a:r>
              <a:rPr lang="nl-BE" dirty="0"/>
              <a:t>Geen baterijen nodig</a:t>
            </a:r>
          </a:p>
          <a:p>
            <a:r>
              <a:rPr lang="nl-BE" dirty="0"/>
              <a:t>Geen stopcontact</a:t>
            </a:r>
          </a:p>
          <a:p>
            <a:endParaRPr lang="nl-BE" dirty="0"/>
          </a:p>
        </p:txBody>
      </p:sp>
    </p:spTree>
    <p:extLst>
      <p:ext uri="{BB962C8B-B14F-4D97-AF65-F5344CB8AC3E}">
        <p14:creationId xmlns:p14="http://schemas.microsoft.com/office/powerpoint/2010/main" val="3815920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D34089-2781-4847-8593-2DC894E043C3}"/>
              </a:ext>
            </a:extLst>
          </p:cNvPr>
          <p:cNvSpPr>
            <a:spLocks noGrp="1"/>
          </p:cNvSpPr>
          <p:nvPr>
            <p:ph type="title"/>
          </p:nvPr>
        </p:nvSpPr>
        <p:spPr/>
        <p:txBody>
          <a:bodyPr/>
          <a:lstStyle/>
          <a:p>
            <a:r>
              <a:rPr lang="nl-BE" dirty="0"/>
              <a:t>Markt</a:t>
            </a:r>
          </a:p>
        </p:txBody>
      </p:sp>
      <p:sp>
        <p:nvSpPr>
          <p:cNvPr id="3" name="Tijdelijke aanduiding voor inhoud 2">
            <a:extLst>
              <a:ext uri="{FF2B5EF4-FFF2-40B4-BE49-F238E27FC236}">
                <a16:creationId xmlns:a16="http://schemas.microsoft.com/office/drawing/2014/main" id="{4088187C-9B47-45BE-BCBE-B7A3DECD77FF}"/>
              </a:ext>
            </a:extLst>
          </p:cNvPr>
          <p:cNvSpPr>
            <a:spLocks noGrp="1"/>
          </p:cNvSpPr>
          <p:nvPr>
            <p:ph idx="1"/>
          </p:nvPr>
        </p:nvSpPr>
        <p:spPr/>
        <p:txBody>
          <a:bodyPr/>
          <a:lstStyle/>
          <a:p>
            <a:r>
              <a:rPr lang="nl-BE" dirty="0"/>
              <a:t>Bedrijven</a:t>
            </a:r>
          </a:p>
          <a:p>
            <a:r>
              <a:rPr lang="nl-BE" dirty="0"/>
              <a:t>Dove en slechthorende mensen</a:t>
            </a:r>
          </a:p>
          <a:p>
            <a:r>
              <a:rPr lang="nl-BE" dirty="0"/>
              <a:t>Mensen die pakjes bestellen</a:t>
            </a:r>
          </a:p>
          <a:p>
            <a:endParaRPr lang="nl-BE" dirty="0"/>
          </a:p>
        </p:txBody>
      </p:sp>
    </p:spTree>
    <p:extLst>
      <p:ext uri="{BB962C8B-B14F-4D97-AF65-F5344CB8AC3E}">
        <p14:creationId xmlns:p14="http://schemas.microsoft.com/office/powerpoint/2010/main" val="167718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42E58B-7F18-4DB8-8108-F0D7882EED12}"/>
              </a:ext>
            </a:extLst>
          </p:cNvPr>
          <p:cNvSpPr>
            <a:spLocks noGrp="1"/>
          </p:cNvSpPr>
          <p:nvPr>
            <p:ph type="title"/>
          </p:nvPr>
        </p:nvSpPr>
        <p:spPr/>
        <p:txBody>
          <a:bodyPr/>
          <a:lstStyle/>
          <a:p>
            <a:r>
              <a:rPr lang="nl-BE" dirty="0"/>
              <a:t>Marktonderzoek	</a:t>
            </a:r>
          </a:p>
        </p:txBody>
      </p:sp>
      <p:sp>
        <p:nvSpPr>
          <p:cNvPr id="3" name="Tijdelijke aanduiding voor inhoud 2">
            <a:extLst>
              <a:ext uri="{FF2B5EF4-FFF2-40B4-BE49-F238E27FC236}">
                <a16:creationId xmlns:a16="http://schemas.microsoft.com/office/drawing/2014/main" id="{40AFC97B-CEBF-46C7-ACFF-351EC5C9A836}"/>
              </a:ext>
            </a:extLst>
          </p:cNvPr>
          <p:cNvSpPr>
            <a:spLocks noGrp="1"/>
          </p:cNvSpPr>
          <p:nvPr>
            <p:ph idx="1"/>
          </p:nvPr>
        </p:nvSpPr>
        <p:spPr/>
        <p:txBody>
          <a:bodyPr/>
          <a:lstStyle/>
          <a:p>
            <a:r>
              <a:rPr lang="nl-BE" dirty="0"/>
              <a:t>81 deelnemers</a:t>
            </a:r>
          </a:p>
          <a:p>
            <a:r>
              <a:rPr lang="nl-BE" dirty="0"/>
              <a:t>5 vragen</a:t>
            </a:r>
          </a:p>
        </p:txBody>
      </p:sp>
    </p:spTree>
    <p:extLst>
      <p:ext uri="{BB962C8B-B14F-4D97-AF65-F5344CB8AC3E}">
        <p14:creationId xmlns:p14="http://schemas.microsoft.com/office/powerpoint/2010/main" val="1479698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5E994D-5A97-4DDC-8E53-EBBF64CD51FD}"/>
              </a:ext>
            </a:extLst>
          </p:cNvPr>
          <p:cNvSpPr>
            <a:spLocks noGrp="1"/>
          </p:cNvSpPr>
          <p:nvPr>
            <p:ph type="title"/>
          </p:nvPr>
        </p:nvSpPr>
        <p:spPr>
          <a:xfrm>
            <a:off x="1024128" y="585216"/>
            <a:ext cx="9720072" cy="1499616"/>
          </a:xfrm>
        </p:spPr>
        <p:txBody>
          <a:bodyPr/>
          <a:lstStyle/>
          <a:p>
            <a:r>
              <a:rPr lang="nl-BE"/>
              <a:t>Wat is je leeftijd?</a:t>
            </a:r>
            <a:endParaRPr lang="nl-BE" dirty="0"/>
          </a:p>
        </p:txBody>
      </p:sp>
      <p:pic>
        <p:nvPicPr>
          <p:cNvPr id="6" name="Tijdelijke aanduiding voor inhoud 5">
            <a:extLst>
              <a:ext uri="{FF2B5EF4-FFF2-40B4-BE49-F238E27FC236}">
                <a16:creationId xmlns:a16="http://schemas.microsoft.com/office/drawing/2014/main" id="{6CC14A32-6B8C-44E8-9ED9-E2E622445E5C}"/>
              </a:ext>
            </a:extLst>
          </p:cNvPr>
          <p:cNvPicPr>
            <a:picLocks noGrp="1" noChangeAspect="1"/>
          </p:cNvPicPr>
          <p:nvPr>
            <p:ph idx="1"/>
          </p:nvPr>
        </p:nvPicPr>
        <p:blipFill>
          <a:blip r:embed="rId3"/>
          <a:stretch>
            <a:fillRect/>
          </a:stretch>
        </p:blipFill>
        <p:spPr>
          <a:xfrm>
            <a:off x="1826419" y="1862138"/>
            <a:ext cx="8115300" cy="3133725"/>
          </a:xfrm>
          <a:prstGeom prst="rect">
            <a:avLst/>
          </a:prstGeom>
        </p:spPr>
      </p:pic>
    </p:spTree>
    <p:extLst>
      <p:ext uri="{BB962C8B-B14F-4D97-AF65-F5344CB8AC3E}">
        <p14:creationId xmlns:p14="http://schemas.microsoft.com/office/powerpoint/2010/main" val="65875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CBB72C-D250-4930-937A-31ECCAEDD586}"/>
              </a:ext>
            </a:extLst>
          </p:cNvPr>
          <p:cNvSpPr>
            <a:spLocks noGrp="1"/>
          </p:cNvSpPr>
          <p:nvPr>
            <p:ph type="title"/>
          </p:nvPr>
        </p:nvSpPr>
        <p:spPr/>
        <p:txBody>
          <a:bodyPr>
            <a:normAutofit/>
          </a:bodyPr>
          <a:lstStyle/>
          <a:p>
            <a:r>
              <a:rPr lang="nl-BE" sz="3600" dirty="0"/>
              <a:t>Ben je geïnteresseerd in een deurbel die registreert wanneer er iemand aan je deur belt?, en je vervolgens een melding stuurt op je smartphone?</a:t>
            </a:r>
          </a:p>
        </p:txBody>
      </p:sp>
      <p:pic>
        <p:nvPicPr>
          <p:cNvPr id="6" name="Tijdelijke aanduiding voor inhoud 5">
            <a:extLst>
              <a:ext uri="{FF2B5EF4-FFF2-40B4-BE49-F238E27FC236}">
                <a16:creationId xmlns:a16="http://schemas.microsoft.com/office/drawing/2014/main" id="{4CAB4EFB-6FD6-49BA-884A-F175F9183F5E}"/>
              </a:ext>
            </a:extLst>
          </p:cNvPr>
          <p:cNvPicPr>
            <a:picLocks noGrp="1" noChangeAspect="1"/>
          </p:cNvPicPr>
          <p:nvPr>
            <p:ph idx="1"/>
          </p:nvPr>
        </p:nvPicPr>
        <p:blipFill>
          <a:blip r:embed="rId3"/>
          <a:stretch>
            <a:fillRect/>
          </a:stretch>
        </p:blipFill>
        <p:spPr>
          <a:xfrm>
            <a:off x="3733800" y="1985963"/>
            <a:ext cx="4724400" cy="2886075"/>
          </a:xfrm>
          <a:prstGeom prst="rect">
            <a:avLst/>
          </a:prstGeom>
        </p:spPr>
      </p:pic>
    </p:spTree>
    <p:extLst>
      <p:ext uri="{BB962C8B-B14F-4D97-AF65-F5344CB8AC3E}">
        <p14:creationId xmlns:p14="http://schemas.microsoft.com/office/powerpoint/2010/main" val="1081168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al">
  <a:themeElements>
    <a:clrScheme name="Integra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TM10001115[[fn=Pakket]]</Template>
  <TotalTime>1005</TotalTime>
  <Words>794</Words>
  <Application>Microsoft Office PowerPoint</Application>
  <PresentationFormat>Breedbeeld</PresentationFormat>
  <Paragraphs>124</Paragraphs>
  <Slides>14</Slides>
  <Notes>12</Notes>
  <HiddenSlides>0</HiddenSlides>
  <MMClips>0</MMClips>
  <ScaleCrop>false</ScaleCrop>
  <HeadingPairs>
    <vt:vector size="6" baseType="variant">
      <vt:variant>
        <vt:lpstr>Gebruikte lettertypen</vt:lpstr>
      </vt:variant>
      <vt:variant>
        <vt:i4>7</vt:i4>
      </vt:variant>
      <vt:variant>
        <vt:lpstr>Thema</vt:lpstr>
      </vt:variant>
      <vt:variant>
        <vt:i4>2</vt:i4>
      </vt:variant>
      <vt:variant>
        <vt:lpstr>Diatitels</vt:lpstr>
      </vt:variant>
      <vt:variant>
        <vt:i4>14</vt:i4>
      </vt:variant>
    </vt:vector>
  </HeadingPairs>
  <TitlesOfParts>
    <vt:vector size="23" baseType="lpstr">
      <vt:lpstr>Arial</vt:lpstr>
      <vt:lpstr>Calibri</vt:lpstr>
      <vt:lpstr>Gill Sans MT</vt:lpstr>
      <vt:lpstr>Impact</vt:lpstr>
      <vt:lpstr>Tw Cen MT</vt:lpstr>
      <vt:lpstr>Tw Cen MT Condensed</vt:lpstr>
      <vt:lpstr>Wingdings 3</vt:lpstr>
      <vt:lpstr>Integraal</vt:lpstr>
      <vt:lpstr>Badge</vt:lpstr>
      <vt:lpstr>Slimme deurbel </vt:lpstr>
      <vt:lpstr>Functionaliteit</vt:lpstr>
      <vt:lpstr>Wat bevat onze module?</vt:lpstr>
      <vt:lpstr>FLOW</vt:lpstr>
      <vt:lpstr>Waarom ons?</vt:lpstr>
      <vt:lpstr>Markt</vt:lpstr>
      <vt:lpstr>Marktonderzoek </vt:lpstr>
      <vt:lpstr>Wat is je leeftijd?</vt:lpstr>
      <vt:lpstr>Ben je geïnteresseerd in een deurbel die registreert wanneer er iemand aan je deur belt?, en je vervolgens een melding stuurt op je smartphone?</vt:lpstr>
      <vt:lpstr>Zou je het handig vinden om via een applicatie op je smartphone te kunnen zien om welk uur er aangebeld werd</vt:lpstr>
      <vt:lpstr>Ben je bereid hier 50-60 euro voor te betalen?</vt:lpstr>
      <vt:lpstr>Ben je wel geïnteresseerd als we de prijs zouden kunnen drukken?</vt:lpstr>
      <vt:lpstr>PowerPoint-presentatie</vt:lpstr>
      <vt:lpstr>Vacatures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Slimme deurbel</dc:title>
  <dc:creator>Michiel Brits</dc:creator>
  <cp:lastModifiedBy>Michiel Brits</cp:lastModifiedBy>
  <cp:revision>16</cp:revision>
  <dcterms:created xsi:type="dcterms:W3CDTF">2017-10-03T11:10:45Z</dcterms:created>
  <dcterms:modified xsi:type="dcterms:W3CDTF">2017-10-17T11:12:57Z</dcterms:modified>
</cp:coreProperties>
</file>