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69" r:id="rId3"/>
    <p:sldId id="275" r:id="rId4"/>
    <p:sldId id="276" r:id="rId5"/>
    <p:sldId id="277" r:id="rId6"/>
    <p:sldId id="278" r:id="rId7"/>
    <p:sldId id="257" r:id="rId8"/>
    <p:sldId id="258" r:id="rId9"/>
    <p:sldId id="259" r:id="rId10"/>
    <p:sldId id="262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80" r:id="rId20"/>
    <p:sldId id="279" r:id="rId21"/>
    <p:sldId id="270" r:id="rId22"/>
    <p:sldId id="271" r:id="rId23"/>
    <p:sldId id="272" r:id="rId24"/>
    <p:sldId id="274" r:id="rId25"/>
    <p:sldId id="273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85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iel Brits" userId="73b383de36d87c6a" providerId="LiveId" clId="{1478581D-A260-4E32-8348-2373D734D0E4}"/>
    <pc:docChg chg="undo custSel modSld">
      <pc:chgData name="Michiel Brits" userId="73b383de36d87c6a" providerId="LiveId" clId="{1478581D-A260-4E32-8348-2373D734D0E4}" dt="2017-12-08T09:36:13.390" v="11" actId="14100"/>
      <pc:docMkLst>
        <pc:docMk/>
      </pc:docMkLst>
      <pc:sldChg chg="addSp delSp modSp addAnim delAnim">
        <pc:chgData name="Michiel Brits" userId="73b383de36d87c6a" providerId="LiveId" clId="{1478581D-A260-4E32-8348-2373D734D0E4}" dt="2017-12-08T09:36:13.390" v="11" actId="14100"/>
        <pc:sldMkLst>
          <pc:docMk/>
          <pc:sldMk cId="3131940598" sldId="280"/>
        </pc:sldMkLst>
        <pc:picChg chg="add del">
          <ac:chgData name="Michiel Brits" userId="73b383de36d87c6a" providerId="LiveId" clId="{1478581D-A260-4E32-8348-2373D734D0E4}" dt="2017-12-08T09:35:39.247" v="6" actId="478"/>
          <ac:picMkLst>
            <pc:docMk/>
            <pc:sldMk cId="3131940598" sldId="280"/>
            <ac:picMk id="4" creationId="{D05E7F2F-1249-47AB-9740-F69B85E17B10}"/>
          </ac:picMkLst>
        </pc:picChg>
        <pc:picChg chg="add del mod">
          <ac:chgData name="Michiel Brits" userId="73b383de36d87c6a" providerId="LiveId" clId="{1478581D-A260-4E32-8348-2373D734D0E4}" dt="2017-12-08T09:35:31.730" v="2"/>
          <ac:picMkLst>
            <pc:docMk/>
            <pc:sldMk cId="3131940598" sldId="280"/>
            <ac:picMk id="5" creationId="{AF0BEE77-5C98-4AC7-BC65-F68094A4E008}"/>
          </ac:picMkLst>
        </pc:picChg>
        <pc:picChg chg="mod">
          <ac:chgData name="Michiel Brits" userId="73b383de36d87c6a" providerId="LiveId" clId="{1478581D-A260-4E32-8348-2373D734D0E4}" dt="2017-12-08T09:36:13.390" v="11" actId="14100"/>
          <ac:picMkLst>
            <pc:docMk/>
            <pc:sldMk cId="3131940598" sldId="280"/>
            <ac:picMk id="6" creationId="{8EFD1125-952F-4FEA-87AB-EE10B28FC518}"/>
          </ac:picMkLst>
        </pc:picChg>
        <pc:picChg chg="add del mod">
          <ac:chgData name="Michiel Brits" userId="73b383de36d87c6a" providerId="LiveId" clId="{1478581D-A260-4E32-8348-2373D734D0E4}" dt="2017-12-08T09:35:35.198" v="5"/>
          <ac:picMkLst>
            <pc:docMk/>
            <pc:sldMk cId="3131940598" sldId="280"/>
            <ac:picMk id="8" creationId="{74374B00-EE9C-4036-8B42-5BAD1A11F2CE}"/>
          </ac:picMkLst>
        </pc:picChg>
        <pc:picChg chg="add mod">
          <ac:chgData name="Michiel Brits" userId="73b383de36d87c6a" providerId="LiveId" clId="{1478581D-A260-4E32-8348-2373D734D0E4}" dt="2017-12-08T09:36:01.383" v="9" actId="14100"/>
          <ac:picMkLst>
            <pc:docMk/>
            <pc:sldMk cId="3131940598" sldId="280"/>
            <ac:picMk id="10" creationId="{1E7FD5E7-E57E-4125-AC08-4C854AE0AF6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its\Downloads\breakeven-analysis%20TEMPLATE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3b383de36d87c6a/AP/3de%20jaar/AP%20valley/breakeven-analysis%20TEMPLATE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/>
              <a:t>Break Even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'[breakeven-analysis TEMPLATE (1).xlsx]Breakeven Analysis Data'!$D$43:$N$43</c:f>
              <c:numCache>
                <c:formatCode>#,##0_);[Red]\(#,##0\)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'[breakeven-analysis TEMPLATE (1).xlsx]Breakeven Analysis Data'!$D$49:$N$49</c:f>
              <c:numCache>
                <c:formatCode>#,##0.00_);[Red]\(#,##0.00\)</c:formatCode>
                <c:ptCount val="11"/>
                <c:pt idx="0">
                  <c:v>-544.94000000000005</c:v>
                </c:pt>
                <c:pt idx="1">
                  <c:v>-471.69000000000011</c:v>
                </c:pt>
                <c:pt idx="2">
                  <c:v>-398.44000000000005</c:v>
                </c:pt>
                <c:pt idx="3">
                  <c:v>-325.19000000000011</c:v>
                </c:pt>
                <c:pt idx="4">
                  <c:v>-251.94000000000005</c:v>
                </c:pt>
                <c:pt idx="5">
                  <c:v>-178.69000000000005</c:v>
                </c:pt>
                <c:pt idx="6">
                  <c:v>-105.44000000000017</c:v>
                </c:pt>
                <c:pt idx="7">
                  <c:v>-32.190000000000282</c:v>
                </c:pt>
                <c:pt idx="8">
                  <c:v>41.059999999999945</c:v>
                </c:pt>
                <c:pt idx="9">
                  <c:v>114.30999999999995</c:v>
                </c:pt>
                <c:pt idx="10">
                  <c:v>187.55999999999995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B-4312-BBB2-9A5849B07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3570328"/>
        <c:axId val="343570656"/>
      </c:lineChart>
      <c:catAx>
        <c:axId val="343570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#,##0_);[Red]\(#,##0\)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43570656"/>
        <c:crosses val="autoZero"/>
        <c:auto val="1"/>
        <c:lblAlgn val="ctr"/>
        <c:lblOffset val="100"/>
        <c:noMultiLvlLbl val="0"/>
      </c:catAx>
      <c:valAx>
        <c:axId val="34357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dirty="0"/>
                  <a:t>Net </a:t>
                </a:r>
                <a:r>
                  <a:rPr lang="nl-BE" dirty="0" err="1"/>
                  <a:t>profit</a:t>
                </a:r>
                <a:r>
                  <a:rPr lang="nl-BE" dirty="0"/>
                  <a:t> (€)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#,##0.00_);[Red]\(#,##0.00\)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43570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/>
              <a:t>Break Even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'[breakeven-analysis TEMPLATE (1).xlsx]Breakeven Analysis Data'!$D$43:$L$43</c:f>
              <c:numCache>
                <c:formatCode>#,##0_);[Red]\(#,##0\)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'[breakeven-analysis TEMPLATE (1).xlsx]Breakeven Analysis Data'!$D$49:$L$49</c:f>
              <c:numCache>
                <c:formatCode>#,##0.00_);[Red]\(#,##0.00\)</c:formatCode>
                <c:ptCount val="9"/>
                <c:pt idx="0">
                  <c:v>-29.94</c:v>
                </c:pt>
                <c:pt idx="1">
                  <c:v>43.309999999999988</c:v>
                </c:pt>
                <c:pt idx="2">
                  <c:v>116.55999999999997</c:v>
                </c:pt>
                <c:pt idx="3">
                  <c:v>189.80999999999995</c:v>
                </c:pt>
                <c:pt idx="4">
                  <c:v>263.05999999999995</c:v>
                </c:pt>
                <c:pt idx="5">
                  <c:v>336.31</c:v>
                </c:pt>
                <c:pt idx="6">
                  <c:v>409.55999999999995</c:v>
                </c:pt>
                <c:pt idx="7">
                  <c:v>482.80999999999983</c:v>
                </c:pt>
                <c:pt idx="8">
                  <c:v>556.05999999999983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62-4A1D-B8DD-3F9D0294B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4720920"/>
        <c:axId val="574716328"/>
      </c:lineChart>
      <c:catAx>
        <c:axId val="574720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#,##0_);[Red]\(#,##0\)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574716328"/>
        <c:crosses val="autoZero"/>
        <c:auto val="1"/>
        <c:lblAlgn val="ctr"/>
        <c:lblOffset val="100"/>
        <c:noMultiLvlLbl val="0"/>
      </c:catAx>
      <c:valAx>
        <c:axId val="574716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/>
                  <a:t>Net profit (€)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#,##0.00_);[Red]\(#,##0.00\)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574720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AA15F-9576-4377-8450-6679A925C97E}" type="datetimeFigureOut">
              <a:rPr lang="nl-BE" smtClean="0"/>
              <a:t>8/12/2017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F1606-70EA-4EF6-86EE-EDDF3651B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100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Dit was een belangrijke vraag voor ons want dit bepaald onze markt zo blijkt dat 74 %(26) van de bevraagde in onze doelgroep zitten. Ook werden de 26%(9) die nee heeft geantwoord geen verdere vragen beantwoord.</a:t>
            </a:r>
          </a:p>
          <a:p>
            <a:r>
              <a:rPr lang="nl-BE" dirty="0"/>
              <a:t>Dus we gingen hier verder met 26 mensen.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F1606-70EA-4EF6-86EE-EDDF3651B6A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9694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F1606-70EA-4EF6-86EE-EDDF3651B6A7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6390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Gemaakt door Lars </a:t>
            </a:r>
            <a:r>
              <a:rPr lang="nl-BE" dirty="0" err="1"/>
              <a:t>von</a:t>
            </a:r>
            <a:r>
              <a:rPr lang="nl-BE" dirty="0"/>
              <a:t> </a:t>
            </a:r>
            <a:r>
              <a:rPr lang="nl-BE" dirty="0" err="1"/>
              <a:t>Hebel</a:t>
            </a:r>
            <a:r>
              <a:rPr lang="nl-BE" dirty="0"/>
              <a:t> , Gejo Ossenblok met </a:t>
            </a:r>
            <a:r>
              <a:rPr lang="nl-BE" dirty="0" err="1"/>
              <a:t>inventor</a:t>
            </a:r>
            <a:endParaRPr lang="nl-BE" dirty="0"/>
          </a:p>
          <a:p>
            <a:r>
              <a:rPr lang="nl-BE" dirty="0"/>
              <a:t>Mechanische </a:t>
            </a:r>
            <a:r>
              <a:rPr lang="nl-BE" dirty="0" err="1"/>
              <a:t>Vormgevings</a:t>
            </a:r>
            <a:r>
              <a:rPr lang="nl-BE" dirty="0"/>
              <a:t> technieken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F1606-70EA-4EF6-86EE-EDDF3651B6A7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983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Hardware </a:t>
            </a:r>
            <a:r>
              <a:rPr lang="nl-BE" dirty="0" err="1"/>
              <a:t>cost</a:t>
            </a:r>
            <a:r>
              <a:rPr lang="nl-BE" dirty="0"/>
              <a:t> Puur de materiaal kost per module, inclusief een pcb en 3D geprinte case 10 euro 5 pcb’s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F1606-70EA-4EF6-86EE-EDDF3651B6A7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5331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Aankoop 3D printer (500), domeinnaam 23,94/per maand, ik zou zelf durven zeggen een beetje overkill als wij nog geen grote user market hebben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dirty="0"/>
              <a:t>Met domeinnaam en 15 </a:t>
            </a:r>
            <a:r>
              <a:rPr lang="nl-BE" sz="1200" dirty="0" err="1"/>
              <a:t>MySQL</a:t>
            </a:r>
            <a:r>
              <a:rPr lang="nl-BE" sz="1200" dirty="0"/>
              <a:t> databases PHP.</a:t>
            </a:r>
          </a:p>
          <a:p>
            <a:r>
              <a:rPr lang="nl-BE" dirty="0"/>
              <a:t>http://www.mijnhostingpartner.be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F1606-70EA-4EF6-86EE-EDDF3651B6A7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23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36 Stuks verkopen om </a:t>
            </a:r>
            <a:r>
              <a:rPr lang="nl-BE" dirty="0" err="1"/>
              <a:t>briek</a:t>
            </a:r>
            <a:r>
              <a:rPr lang="nl-BE" dirty="0"/>
              <a:t> even te zijn, 200 euro winst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F1606-70EA-4EF6-86EE-EDDF3651B6A7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11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leren er uit dat alle bevraagde een smartphone hadden en dat eigenlijk maar 12%(3) niet aan online shoppen doet. Wat dus voor ons mooi is want de 89%(23) kan dus potentiële koper zijn.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F1606-70EA-4EF6-86EE-EDDF3651B6A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799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96% heeft altijd zijn smartphone bij zich</a:t>
            </a:r>
          </a:p>
          <a:p>
            <a:r>
              <a:rPr lang="nl-BE" dirty="0"/>
              <a:t>Dat is 25 van de 26 bevraagde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F1606-70EA-4EF6-86EE-EDDF3651B6A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91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Hoort u soms de deurbel niet 54%(14) hoort altijd de deurbel , maar toch hoort 46%(12) de deurbel af en toe niet, wat dus mooi is voor de notificatie functie want zo zouden we ervoor kunnen zorgen dat meer mensen hun bel altijd horen.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F1606-70EA-4EF6-86EE-EDDF3651B6A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2914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23%(6) hier is meestal gewoon thuis, maar 77%(20) is vaak onderweg of ergens anders. Dus deze mensen zouden vanop afstand een melding kunnen krijgen dat er iemand aan hun deur staat.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F1606-70EA-4EF6-86EE-EDDF3651B6A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208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46%(12) heeft al problemen gehad met hun levering aan hun deur te krijgen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F1606-70EA-4EF6-86EE-EDDF3651B6A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830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vroegen aan bevraagde of ze het handig zouden vinden om een notificatie te krijgen en om later ook te bekijken wanneer er werd aangebeld.</a:t>
            </a:r>
          </a:p>
          <a:p>
            <a:r>
              <a:rPr lang="nl-BE" dirty="0"/>
              <a:t>15%(4) zijden nee maar 2 mensen gaven ons wel een interessante feedback waaronder : </a:t>
            </a:r>
          </a:p>
          <a:p>
            <a:r>
              <a:rPr lang="nl-BE" dirty="0"/>
              <a:t>“Je kan met die info niet veel doen” </a:t>
            </a:r>
          </a:p>
          <a:p>
            <a:r>
              <a:rPr lang="nl-BE" dirty="0"/>
              <a:t>“Mensen die ik belangrijk vind verwittigen meestal als ze langskomen, wanneer er iemand onbekend langs komt interesseert me eigenlijk niet”</a:t>
            </a:r>
          </a:p>
          <a:p>
            <a:endParaRPr lang="nl-BE" dirty="0"/>
          </a:p>
          <a:p>
            <a:r>
              <a:rPr lang="nl-BE" dirty="0"/>
              <a:t>85%(22) ziet er wel iets in zitten.</a:t>
            </a:r>
          </a:p>
          <a:p>
            <a:r>
              <a:rPr lang="nl-BE" dirty="0"/>
              <a:t>15%(4) hebben de volgende vraag niet beantwoord.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F1606-70EA-4EF6-86EE-EDDF3651B6A7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0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22 mensen kregen de vraag of ze het product eventueel zoude willen testen waarop 7 mensen het liever niet deed maar 15 mensen zouden het best willen proberen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F1606-70EA-4EF6-86EE-EDDF3651B6A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237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Gemaakt door Ricardo </a:t>
            </a:r>
            <a:r>
              <a:rPr lang="nl-BE" dirty="0" err="1"/>
              <a:t>Acosta</a:t>
            </a:r>
            <a:r>
              <a:rPr lang="nl-BE" dirty="0"/>
              <a:t> Torres , Gejo Ossenblok met illustrator CC</a:t>
            </a:r>
          </a:p>
          <a:p>
            <a:r>
              <a:rPr lang="nl-BE" dirty="0"/>
              <a:t>Publiciteit , grafisch design en illustratie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F1606-70EA-4EF6-86EE-EDDF3651B6A7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408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F90D2-2B68-4634-AD31-CECA92F87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Tussentijdse presentatie Slimme deurbel </a:t>
            </a:r>
            <a:r>
              <a:rPr lang="nl-BE" dirty="0" err="1"/>
              <a:t>AP_valley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FB54D4D-4C33-4EBB-9FD4-AEFF82944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Mitch De Winter, Nick Cuypers, Michiel Brits, </a:t>
            </a:r>
          </a:p>
          <a:p>
            <a:r>
              <a:rPr lang="nl-BE" dirty="0" err="1"/>
              <a:t>Elvin</a:t>
            </a:r>
            <a:r>
              <a:rPr lang="nl-BE" dirty="0"/>
              <a:t> </a:t>
            </a:r>
            <a:r>
              <a:rPr lang="nl-BE" dirty="0" err="1"/>
              <a:t>Lumani</a:t>
            </a:r>
            <a:r>
              <a:rPr lang="nl-BE" dirty="0"/>
              <a:t>, Gejo Ossenblok</a:t>
            </a:r>
          </a:p>
          <a:p>
            <a:endParaRPr lang="nl-BE" dirty="0"/>
          </a:p>
        </p:txBody>
      </p:sp>
      <p:pic>
        <p:nvPicPr>
          <p:cNvPr id="4" name="Picture 2" descr="Afbeeldingsresultaat voor deurbel">
            <a:extLst>
              <a:ext uri="{FF2B5EF4-FFF2-40B4-BE49-F238E27FC236}">
                <a16:creationId xmlns:a16="http://schemas.microsoft.com/office/drawing/2014/main" id="{2467CF8A-FDF7-4011-BA8A-82FBEE1E0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456" y="4363247"/>
            <a:ext cx="3367544" cy="222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6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876E-527D-4FAA-993E-1CD708B7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Interview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D3365D4-BC32-4739-96D5-F4196E07C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26</a:t>
            </a:r>
          </a:p>
          <a:p>
            <a:r>
              <a:rPr lang="nl-BE" dirty="0"/>
              <a:t>25 = ja</a:t>
            </a:r>
          </a:p>
          <a:p>
            <a:r>
              <a:rPr lang="nl-BE" dirty="0"/>
              <a:t>1 = nee</a:t>
            </a:r>
          </a:p>
        </p:txBody>
      </p:sp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E4B89146-3C16-40B9-BDBC-484C4BCB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925" y="2507456"/>
            <a:ext cx="55721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9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A83A1-6A7E-4472-B8D6-655C5759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Interview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EA49CB9-97EA-4233-B750-6D2C68FE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26</a:t>
            </a:r>
          </a:p>
          <a:p>
            <a:r>
              <a:rPr lang="nl-BE" dirty="0"/>
              <a:t>14 = nee</a:t>
            </a:r>
          </a:p>
          <a:p>
            <a:r>
              <a:rPr lang="nl-BE" dirty="0"/>
              <a:t>12 = ja</a:t>
            </a:r>
          </a:p>
        </p:txBody>
      </p:sp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FFCD3F81-2B86-425A-839E-07B85310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0" y="2445544"/>
            <a:ext cx="55911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6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E6A55-B8C2-4A10-B0BE-D027BFFB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Interview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D9DB3A2-5071-4729-AB31-1993C7BA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26</a:t>
            </a:r>
          </a:p>
          <a:p>
            <a:r>
              <a:rPr lang="nl-BE" dirty="0"/>
              <a:t>20 = ja</a:t>
            </a:r>
          </a:p>
          <a:p>
            <a:r>
              <a:rPr lang="nl-BE" dirty="0"/>
              <a:t>6 = nee</a:t>
            </a:r>
          </a:p>
        </p:txBody>
      </p:sp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0EB41070-D405-4BF9-AE54-E2103D16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113" y="2502694"/>
            <a:ext cx="56197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4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12B62-33A4-4C01-9061-401A589F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Interview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0427593-0F9B-4F53-87F0-7E2A3935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26</a:t>
            </a:r>
          </a:p>
          <a:p>
            <a:r>
              <a:rPr lang="nl-BE" dirty="0"/>
              <a:t>14 = nee</a:t>
            </a:r>
          </a:p>
          <a:p>
            <a:r>
              <a:rPr lang="nl-BE" dirty="0"/>
              <a:t>12 = ja</a:t>
            </a:r>
          </a:p>
        </p:txBody>
      </p:sp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BA66FE99-9C5F-4E79-84DA-6648CE12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113" y="2574131"/>
            <a:ext cx="56197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8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BD6E0-4E55-4A8E-A0A6-666F7B0F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Interview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0ED818C-0795-45B3-9690-BCA4283F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26</a:t>
            </a:r>
          </a:p>
          <a:p>
            <a:r>
              <a:rPr lang="nl-BE" dirty="0"/>
              <a:t>22 = ja</a:t>
            </a:r>
          </a:p>
          <a:p>
            <a:r>
              <a:rPr lang="nl-BE" dirty="0"/>
              <a:t>4 = nee</a:t>
            </a:r>
          </a:p>
        </p:txBody>
      </p:sp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4204490A-22B4-4E3C-AF8F-04BD9AD0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225" y="2345531"/>
            <a:ext cx="61055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8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17050-A47C-40FC-B831-EAC66810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Interview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4C29B2B-6BBE-466A-8673-E027CC30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22</a:t>
            </a:r>
          </a:p>
          <a:p>
            <a:r>
              <a:rPr lang="nl-BE" dirty="0"/>
              <a:t>15 = ja</a:t>
            </a:r>
          </a:p>
          <a:p>
            <a:r>
              <a:rPr lang="nl-BE" dirty="0"/>
              <a:t>7 = nee</a:t>
            </a:r>
          </a:p>
        </p:txBody>
      </p:sp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9D3CAE74-1EF4-4DC0-878A-34CFCA76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75" y="2502694"/>
            <a:ext cx="56102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5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4A1E7-FEF8-47CB-B99F-94933059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Mockup</a:t>
            </a:r>
            <a:r>
              <a:rPr lang="nl-BE" dirty="0"/>
              <a:t> inlog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7144FF5-9FE6-48A9-8477-AD678BD34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5675" y="1632084"/>
            <a:ext cx="9088507" cy="5109491"/>
          </a:xfrm>
        </p:spPr>
      </p:pic>
    </p:spTree>
    <p:extLst>
      <p:ext uri="{BB962C8B-B14F-4D97-AF65-F5344CB8AC3E}">
        <p14:creationId xmlns:p14="http://schemas.microsoft.com/office/powerpoint/2010/main" val="1073225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28BCD-3D62-41F0-8A75-46EFA5D0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Mockup</a:t>
            </a:r>
            <a:r>
              <a:rPr lang="nl-BE" dirty="0"/>
              <a:t> </a:t>
            </a:r>
            <a:r>
              <a:rPr lang="nl-BE" dirty="0" err="1"/>
              <a:t>main</a:t>
            </a:r>
            <a:r>
              <a:rPr lang="nl-BE" dirty="0"/>
              <a:t> pagina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CB65222-4149-4180-A1DA-0D8EE2B41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541" y="1622376"/>
            <a:ext cx="9050641" cy="5088203"/>
          </a:xfrm>
        </p:spPr>
      </p:pic>
    </p:spTree>
    <p:extLst>
      <p:ext uri="{BB962C8B-B14F-4D97-AF65-F5344CB8AC3E}">
        <p14:creationId xmlns:p14="http://schemas.microsoft.com/office/powerpoint/2010/main" val="171462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054F2-CA5D-44E6-BD07-095BBF4C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PCB design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CE1BE763-7A14-4A58-B018-6FCA68DB4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525" y="2336800"/>
            <a:ext cx="7304925" cy="3598863"/>
          </a:xfrm>
        </p:spPr>
      </p:pic>
    </p:spTree>
    <p:extLst>
      <p:ext uri="{BB962C8B-B14F-4D97-AF65-F5344CB8AC3E}">
        <p14:creationId xmlns:p14="http://schemas.microsoft.com/office/powerpoint/2010/main" val="74838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30F2A-A395-4C7C-91F7-CA817DBA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PCB design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EFD1125-952F-4FEA-87AB-EE10B28FC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flipV="1">
            <a:off x="6214631" y="1727482"/>
            <a:ext cx="4945492" cy="501044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E7FD5E7-E57E-4125-AC08-4C854AE0A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31" y="1673502"/>
            <a:ext cx="4945492" cy="50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4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DCE8F-00F3-4046-AD09-179BD8FF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</a:t>
            </a:r>
            <a:r>
              <a:rPr lang="nl-BE" dirty="0" err="1"/>
              <a:t>Stories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1F83EA-D66C-400E-93BB-8A474566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Mitch/Nick </a:t>
            </a:r>
          </a:p>
          <a:p>
            <a:r>
              <a:rPr lang="nl-BE" dirty="0"/>
              <a:t>As a user I </a:t>
            </a:r>
            <a:r>
              <a:rPr lang="nl-BE" dirty="0" err="1"/>
              <a:t>would</a:t>
            </a:r>
            <a:r>
              <a:rPr lang="nl-BE" dirty="0"/>
              <a:t> like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application</a:t>
            </a:r>
            <a:endParaRPr lang="nl-BE" dirty="0"/>
          </a:p>
          <a:p>
            <a:r>
              <a:rPr lang="en-US" dirty="0"/>
              <a:t>As a user I would like to see a notification on my smartphone when someone presses my doorbell button</a:t>
            </a:r>
            <a:endParaRPr lang="nl-BE" dirty="0"/>
          </a:p>
          <a:p>
            <a:r>
              <a:rPr lang="nl-BE" dirty="0" err="1"/>
              <a:t>Done</a:t>
            </a:r>
            <a:r>
              <a:rPr lang="nl-BE" dirty="0"/>
              <a:t>: </a:t>
            </a:r>
          </a:p>
          <a:p>
            <a:pPr lvl="0"/>
            <a:r>
              <a:rPr lang="nl-BE" dirty="0"/>
              <a:t>design van de applicatie </a:t>
            </a:r>
          </a:p>
          <a:p>
            <a:r>
              <a:rPr lang="nl-BE" dirty="0"/>
              <a:t>navigeren van venster naar venster </a:t>
            </a:r>
          </a:p>
          <a:p>
            <a:r>
              <a:rPr lang="nl-BE" dirty="0"/>
              <a:t>post </a:t>
            </a:r>
            <a:r>
              <a:rPr lang="nl-BE" dirty="0" err="1"/>
              <a:t>request</a:t>
            </a:r>
            <a:r>
              <a:rPr lang="nl-BE" dirty="0"/>
              <a:t> voor het ophalen van data uit database </a:t>
            </a:r>
          </a:p>
          <a:p>
            <a:r>
              <a:rPr lang="nl-BE" dirty="0"/>
              <a:t>notificatie als er iemand belt via button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82922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E77B1-1A16-4597-B803-B8B40DEF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PCB design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8867F72-04E2-4BAB-A7FE-386290432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0" r="2828" b="28149"/>
          <a:stretch/>
        </p:blipFill>
        <p:spPr>
          <a:xfrm>
            <a:off x="3560305" y="1611623"/>
            <a:ext cx="4760736" cy="48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EF83C-4104-47F7-B11D-4C0CEB20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3D design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19034BA-C50C-4921-9C3C-03F2B6D4B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7818" y="1834166"/>
            <a:ext cx="6597695" cy="4948271"/>
          </a:xfrm>
        </p:spPr>
      </p:pic>
    </p:spTree>
    <p:extLst>
      <p:ext uri="{BB962C8B-B14F-4D97-AF65-F5344CB8AC3E}">
        <p14:creationId xmlns:p14="http://schemas.microsoft.com/office/powerpoint/2010/main" val="1419901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E5BB5-E239-475F-9BFA-65D09EAC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Break-even analyse: </a:t>
            </a:r>
            <a:r>
              <a:rPr lang="nl-BE" dirty="0" err="1"/>
              <a:t>Production</a:t>
            </a:r>
            <a:r>
              <a:rPr lang="nl-BE" dirty="0"/>
              <a:t> </a:t>
            </a:r>
            <a:r>
              <a:rPr lang="nl-BE" dirty="0" err="1"/>
              <a:t>material</a:t>
            </a:r>
            <a:r>
              <a:rPr lang="nl-BE" dirty="0"/>
              <a:t> </a:t>
            </a:r>
            <a:r>
              <a:rPr lang="nl-BE" dirty="0" err="1"/>
              <a:t>cost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D9FA05-9B4F-4DDE-81E2-00668FA20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Hall sensor: 1,57 euro</a:t>
            </a:r>
          </a:p>
          <a:p>
            <a:r>
              <a:rPr lang="en-US" sz="2800" dirty="0" err="1"/>
              <a:t>wifi</a:t>
            </a:r>
            <a:r>
              <a:rPr lang="en-US" sz="2800" dirty="0"/>
              <a:t> module: 2,44 euro</a:t>
            </a:r>
          </a:p>
          <a:p>
            <a:r>
              <a:rPr lang="en-US" sz="2800" dirty="0" err="1"/>
              <a:t>arduino</a:t>
            </a:r>
            <a:r>
              <a:rPr lang="en-US" sz="2800" dirty="0"/>
              <a:t> </a:t>
            </a:r>
            <a:r>
              <a:rPr lang="en-US" sz="2800" dirty="0" err="1"/>
              <a:t>nano</a:t>
            </a:r>
            <a:r>
              <a:rPr lang="en-US" sz="2800" dirty="0"/>
              <a:t>: 2,19 euro</a:t>
            </a:r>
          </a:p>
          <a:p>
            <a:r>
              <a:rPr lang="en-US" sz="2800" dirty="0"/>
              <a:t>PCB: 2 euro </a:t>
            </a:r>
          </a:p>
          <a:p>
            <a:r>
              <a:rPr lang="en-US" sz="2800" dirty="0"/>
              <a:t>Filament: 4 euro</a:t>
            </a:r>
          </a:p>
          <a:p>
            <a:r>
              <a:rPr lang="en-US" sz="2800" dirty="0"/>
              <a:t>headers, </a:t>
            </a:r>
            <a:r>
              <a:rPr lang="en-US" sz="2800" dirty="0" err="1"/>
              <a:t>condensators</a:t>
            </a:r>
            <a:r>
              <a:rPr lang="en-US" sz="2800" dirty="0"/>
              <a:t>: 0,19 euro</a:t>
            </a:r>
          </a:p>
          <a:p>
            <a:r>
              <a:rPr lang="en-US" sz="2800" dirty="0"/>
              <a:t>Step down converter (2x): 2,46 euro</a:t>
            </a:r>
          </a:p>
          <a:p>
            <a:r>
              <a:rPr lang="en-US" sz="2800" dirty="0"/>
              <a:t>14,84 Euro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0074B48-E085-41D5-B440-6F40D58C3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3429000"/>
            <a:ext cx="1885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95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CA8E4C0-5A30-4755-B155-08BB36C8E2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7104" y="2336872"/>
            <a:ext cx="2647788" cy="359878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042C6-6A6E-4F79-A746-797431EA83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9664" y="2336872"/>
            <a:ext cx="2673942" cy="359878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fbeelding 9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E47303FB-10D3-4E33-86B0-89EDFD88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74" y="2496686"/>
            <a:ext cx="1814045" cy="3277581"/>
          </a:xfrm>
          <a:prstGeom prst="rect">
            <a:avLst/>
          </a:prstGeom>
        </p:spPr>
      </p:pic>
      <p:pic>
        <p:nvPicPr>
          <p:cNvPr id="4" name="Picture 4" descr="Wanhao Duplicator i3 Plus">
            <a:extLst>
              <a:ext uri="{FF2B5EF4-FFF2-40B4-BE49-F238E27FC236}">
                <a16:creationId xmlns:a16="http://schemas.microsoft.com/office/drawing/2014/main" id="{C2931CD6-5A16-4066-BCC9-1CA7CE62B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70532" y="2955975"/>
            <a:ext cx="2359530" cy="235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DCA5185-6E6C-4873-9B0D-3481ACF1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nl-BE"/>
              <a:t>Break-even analyse: Onze vaste kosten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C242DF-423D-4FFA-9DD0-F41AA913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211977" cy="3599316"/>
          </a:xfrm>
        </p:spPr>
        <p:txBody>
          <a:bodyPr>
            <a:normAutofit/>
          </a:bodyPr>
          <a:lstStyle/>
          <a:p>
            <a:r>
              <a:rPr lang="nl-BE" sz="2000"/>
              <a:t>Wanhao duplicator i3 plus: 500 euro</a:t>
            </a:r>
          </a:p>
          <a:p>
            <a:r>
              <a:rPr lang="nl-BE" sz="2000"/>
              <a:t>Webhost: 23,94 euro/jaar</a:t>
            </a:r>
          </a:p>
        </p:txBody>
      </p:sp>
    </p:spTree>
    <p:extLst>
      <p:ext uri="{BB962C8B-B14F-4D97-AF65-F5344CB8AC3E}">
        <p14:creationId xmlns:p14="http://schemas.microsoft.com/office/powerpoint/2010/main" val="544575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6305A-C779-49A2-8AF0-A5D5C95C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Break-even analyse: Met 3D printer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7B10A28-3309-4C16-B07A-25ADEB5BFB19}"/>
              </a:ext>
            </a:extLst>
          </p:cNvPr>
          <p:cNvSpPr/>
          <p:nvPr/>
        </p:nvSpPr>
        <p:spPr>
          <a:xfrm>
            <a:off x="680321" y="2336800"/>
            <a:ext cx="9613861" cy="3598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4" name="Tijdelijke aanduiding voor inhoud 5">
            <a:extLst>
              <a:ext uri="{FF2B5EF4-FFF2-40B4-BE49-F238E27FC236}">
                <a16:creationId xmlns:a16="http://schemas.microsoft.com/office/drawing/2014/main" id="{1DD2C1FD-9685-4862-812A-A78280B3B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7052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D3F2E-0AFB-473B-8D0F-862BA9D8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Break-even analyse: zonder 3D printer 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4335B9-19CA-4ABD-9BF3-AC02FAF8A2A2}"/>
              </a:ext>
            </a:extLst>
          </p:cNvPr>
          <p:cNvSpPr/>
          <p:nvPr/>
        </p:nvSpPr>
        <p:spPr>
          <a:xfrm>
            <a:off x="680321" y="2336800"/>
            <a:ext cx="9613861" cy="34595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B60099A7-5CCD-41E4-9C73-7110CE783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298081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6676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A3217-D91A-4D55-A4F3-1138E576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5C8837-75E6-44B9-AC02-0F6BA4D9E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96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98C5D-48C7-44F3-8DFF-4ED31AE6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</a:t>
            </a:r>
            <a:r>
              <a:rPr lang="nl-BE" dirty="0" err="1"/>
              <a:t>Stories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08CB1C-2068-4F5B-8E53-5CD93E69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To</a:t>
            </a:r>
            <a:r>
              <a:rPr lang="nl-BE" dirty="0"/>
              <a:t> do:</a:t>
            </a:r>
          </a:p>
          <a:p>
            <a:r>
              <a:rPr lang="nl-BE" dirty="0"/>
              <a:t>Service die mee opstart met uw gsm zodat die notificatie ook </a:t>
            </a:r>
            <a:r>
              <a:rPr lang="nl-BE" dirty="0" err="1"/>
              <a:t>triggered</a:t>
            </a:r>
            <a:r>
              <a:rPr lang="nl-BE" dirty="0"/>
              <a:t> als uw app uitstaat </a:t>
            </a:r>
          </a:p>
          <a:p>
            <a:endParaRPr lang="nl-BE" dirty="0"/>
          </a:p>
          <a:p>
            <a:r>
              <a:rPr lang="nl-BE" dirty="0"/>
              <a:t>Database data in grafieken omzetten</a:t>
            </a:r>
          </a:p>
          <a:p>
            <a:endParaRPr lang="nl-BE" dirty="0"/>
          </a:p>
          <a:p>
            <a:r>
              <a:rPr lang="nl-BE" dirty="0"/>
              <a:t>Code opkuisen, mooie code schrijven</a:t>
            </a:r>
          </a:p>
          <a:p>
            <a:endParaRPr lang="nl-BE" dirty="0"/>
          </a:p>
        </p:txBody>
      </p:sp>
      <p:pic>
        <p:nvPicPr>
          <p:cNvPr id="4" name="Picture 2" descr="Afbeeldingsresultaat voor android">
            <a:extLst>
              <a:ext uri="{FF2B5EF4-FFF2-40B4-BE49-F238E27FC236}">
                <a16:creationId xmlns:a16="http://schemas.microsoft.com/office/drawing/2014/main" id="{A9869937-B891-4DE8-93BC-08FFDAEF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12" y="3110532"/>
            <a:ext cx="35528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56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CE9A7-8C26-4BFA-8649-42D0EB46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</a:t>
            </a:r>
            <a:r>
              <a:rPr lang="nl-BE" dirty="0" err="1"/>
              <a:t>Stories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1A1E76-478F-47A8-BCF4-6814841B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Michiel = </a:t>
            </a:r>
            <a:r>
              <a:rPr lang="en-US" dirty="0"/>
              <a:t>As a user </a:t>
            </a:r>
            <a:r>
              <a:rPr lang="en-US" dirty="0" err="1"/>
              <a:t>i</a:t>
            </a:r>
            <a:r>
              <a:rPr lang="en-US" dirty="0"/>
              <a:t> would like to see the history , today's notifications and a graph of the notifications</a:t>
            </a:r>
          </a:p>
          <a:p>
            <a:r>
              <a:rPr lang="en-US" dirty="0"/>
              <a:t>As a user I would like to see the time and date of when someone pressed my doorbell button on the website</a:t>
            </a:r>
          </a:p>
          <a:p>
            <a:r>
              <a:rPr lang="en-US" dirty="0"/>
              <a:t>As a user </a:t>
            </a:r>
            <a:r>
              <a:rPr lang="en-US" dirty="0" err="1"/>
              <a:t>i</a:t>
            </a:r>
            <a:r>
              <a:rPr lang="en-US" dirty="0"/>
              <a:t> would like to login</a:t>
            </a:r>
          </a:p>
          <a:p>
            <a:r>
              <a:rPr lang="en-US" dirty="0"/>
              <a:t>Done:</a:t>
            </a:r>
          </a:p>
          <a:p>
            <a:r>
              <a:rPr lang="en-US" dirty="0"/>
              <a:t>Website </a:t>
            </a:r>
            <a:r>
              <a:rPr lang="en-US" dirty="0" err="1"/>
              <a:t>gemaakt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, …</a:t>
            </a:r>
          </a:p>
          <a:p>
            <a:r>
              <a:rPr lang="en-US" dirty="0"/>
              <a:t>Database op </a:t>
            </a:r>
            <a:r>
              <a:rPr lang="en-US" dirty="0" err="1"/>
              <a:t>gezet</a:t>
            </a:r>
            <a:endParaRPr lang="en-US" dirty="0"/>
          </a:p>
          <a:p>
            <a:r>
              <a:rPr lang="en-US" dirty="0"/>
              <a:t>Arduino hardware</a:t>
            </a:r>
          </a:p>
          <a:p>
            <a:r>
              <a:rPr lang="en-US" dirty="0"/>
              <a:t>To Do:</a:t>
            </a:r>
          </a:p>
          <a:p>
            <a:r>
              <a:rPr lang="en-US" dirty="0"/>
              <a:t>History </a:t>
            </a:r>
            <a:r>
              <a:rPr lang="en-US" dirty="0" err="1"/>
              <a:t>ordenen</a:t>
            </a:r>
            <a:r>
              <a:rPr lang="en-US" dirty="0"/>
              <a:t>, today </a:t>
            </a:r>
            <a:r>
              <a:rPr lang="en-US" dirty="0" err="1"/>
              <a:t>filteren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grafieken</a:t>
            </a:r>
            <a:r>
              <a:rPr lang="en-US" dirty="0"/>
              <a:t> </a:t>
            </a:r>
            <a:r>
              <a:rPr lang="en-US" dirty="0" err="1"/>
              <a:t>mooi</a:t>
            </a:r>
            <a:r>
              <a:rPr lang="en-US" dirty="0"/>
              <a:t> </a:t>
            </a:r>
            <a:r>
              <a:rPr lang="en-US" dirty="0" err="1"/>
              <a:t>weergeven</a:t>
            </a:r>
            <a:endParaRPr lang="en-US" dirty="0"/>
          </a:p>
          <a:p>
            <a:r>
              <a:rPr lang="en-US" dirty="0" err="1"/>
              <a:t>Finetunen</a:t>
            </a:r>
            <a:r>
              <a:rPr lang="en-US" dirty="0"/>
              <a:t> site,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aanpassingen</a:t>
            </a:r>
            <a:r>
              <a:rPr lang="en-US" dirty="0"/>
              <a:t>, </a:t>
            </a:r>
            <a:r>
              <a:rPr lang="en-US" dirty="0" err="1"/>
              <a:t>debuggen</a:t>
            </a:r>
            <a:r>
              <a:rPr lang="en-US" dirty="0"/>
              <a:t>, …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9733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AABCB-F756-4053-B26E-AEF17EF8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</a:t>
            </a:r>
            <a:r>
              <a:rPr lang="nl-BE" dirty="0" err="1"/>
              <a:t>Stories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EB054C-A095-44AE-B20A-765452CA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Elvin</a:t>
            </a:r>
            <a:r>
              <a:rPr lang="nl-BE" dirty="0"/>
              <a:t> = </a:t>
            </a:r>
            <a:r>
              <a:rPr lang="en-US" dirty="0"/>
              <a:t>As a user I want a fast installable and compact product</a:t>
            </a:r>
          </a:p>
          <a:p>
            <a:r>
              <a:rPr lang="en-US" dirty="0"/>
              <a:t>Done:</a:t>
            </a:r>
          </a:p>
          <a:p>
            <a:r>
              <a:rPr lang="en-US" dirty="0"/>
              <a:t>PCB design</a:t>
            </a:r>
          </a:p>
          <a:p>
            <a:r>
              <a:rPr lang="en-US" dirty="0"/>
              <a:t>Arduino code</a:t>
            </a:r>
          </a:p>
          <a:p>
            <a:r>
              <a:rPr lang="en-US" dirty="0"/>
              <a:t>Arduino hardware</a:t>
            </a:r>
          </a:p>
          <a:p>
            <a:r>
              <a:rPr lang="en-US" dirty="0"/>
              <a:t>To do:</a:t>
            </a:r>
          </a:p>
          <a:p>
            <a:r>
              <a:rPr lang="en-US" dirty="0"/>
              <a:t>PCB </a:t>
            </a:r>
            <a:r>
              <a:rPr lang="en-US" dirty="0" err="1"/>
              <a:t>solderen</a:t>
            </a:r>
            <a:r>
              <a:rPr lang="en-US" dirty="0"/>
              <a:t>, </a:t>
            </a:r>
            <a:r>
              <a:rPr lang="en-US" dirty="0" err="1"/>
              <a:t>testen</a:t>
            </a:r>
            <a:endParaRPr lang="en-US" dirty="0"/>
          </a:p>
          <a:p>
            <a:r>
              <a:rPr lang="en-US" dirty="0"/>
              <a:t>PCB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componenten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website</a:t>
            </a:r>
            <a:endParaRPr lang="nl-BE" dirty="0"/>
          </a:p>
          <a:p>
            <a:endParaRPr lang="nl-BE" dirty="0"/>
          </a:p>
        </p:txBody>
      </p:sp>
      <p:pic>
        <p:nvPicPr>
          <p:cNvPr id="4" name="Picture 2" descr="Afbeeldingsresultaat voor arduino">
            <a:extLst>
              <a:ext uri="{FF2B5EF4-FFF2-40B4-BE49-F238E27FC236}">
                <a16:creationId xmlns:a16="http://schemas.microsoft.com/office/drawing/2014/main" id="{68BB2A74-1BFA-48F8-B6C6-FE961F61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500" y="2336873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3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D36BE-7F31-454F-869D-FBC2F475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</a:t>
            </a:r>
            <a:r>
              <a:rPr lang="nl-BE" dirty="0" err="1"/>
              <a:t>Stories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2C2033-20CA-4069-A5DB-75BD6027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Gejo = </a:t>
            </a:r>
            <a:r>
              <a:rPr lang="en-US" dirty="0"/>
              <a:t>As a user I don't want the product to be exposed</a:t>
            </a:r>
          </a:p>
          <a:p>
            <a:r>
              <a:rPr lang="en-US" dirty="0"/>
              <a:t>As a user </a:t>
            </a:r>
            <a:r>
              <a:rPr lang="en-US" dirty="0" err="1"/>
              <a:t>i</a:t>
            </a:r>
            <a:r>
              <a:rPr lang="en-US" dirty="0"/>
              <a:t> would like to see an attractive main screen for the website</a:t>
            </a:r>
          </a:p>
          <a:p>
            <a:r>
              <a:rPr lang="en-US" dirty="0"/>
              <a:t>As a user </a:t>
            </a:r>
            <a:r>
              <a:rPr lang="en-US" dirty="0" err="1"/>
              <a:t>i</a:t>
            </a:r>
            <a:r>
              <a:rPr lang="en-US" dirty="0"/>
              <a:t> would like to see an attractive login screen for the website</a:t>
            </a:r>
          </a:p>
          <a:p>
            <a:r>
              <a:rPr lang="en-US" dirty="0"/>
              <a:t>Done:</a:t>
            </a:r>
          </a:p>
          <a:p>
            <a:r>
              <a:rPr lang="en-US" dirty="0"/>
              <a:t>design’s </a:t>
            </a:r>
            <a:r>
              <a:rPr lang="en-US" dirty="0" err="1"/>
              <a:t>voor</a:t>
            </a:r>
            <a:r>
              <a:rPr lang="en-US" dirty="0"/>
              <a:t> de site </a:t>
            </a:r>
            <a:r>
              <a:rPr lang="en-US" dirty="0" err="1"/>
              <a:t>en</a:t>
            </a:r>
            <a:r>
              <a:rPr lang="en-US" dirty="0"/>
              <a:t> app</a:t>
            </a:r>
          </a:p>
          <a:p>
            <a:r>
              <a:rPr lang="en-US" dirty="0" err="1"/>
              <a:t>Meegeholpen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website</a:t>
            </a:r>
          </a:p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site</a:t>
            </a:r>
          </a:p>
          <a:p>
            <a:r>
              <a:rPr lang="en-US" dirty="0"/>
              <a:t>To do: </a:t>
            </a:r>
          </a:p>
          <a:p>
            <a:r>
              <a:rPr lang="en-US" dirty="0"/>
              <a:t>3D design </a:t>
            </a:r>
            <a:r>
              <a:rPr lang="en-US" dirty="0" err="1"/>
              <a:t>bevestigen</a:t>
            </a:r>
            <a:r>
              <a:rPr lang="en-US" dirty="0"/>
              <a:t> met Arduino hardware</a:t>
            </a:r>
          </a:p>
          <a:p>
            <a:r>
              <a:rPr lang="en-US" dirty="0" err="1"/>
              <a:t>Finetunen</a:t>
            </a:r>
            <a:r>
              <a:rPr lang="en-US" dirty="0"/>
              <a:t> van de site</a:t>
            </a:r>
          </a:p>
          <a:p>
            <a:r>
              <a:rPr lang="en-US" dirty="0" err="1"/>
              <a:t>Finetunen</a:t>
            </a:r>
            <a:r>
              <a:rPr lang="en-US" dirty="0"/>
              <a:t> van hardware </a:t>
            </a:r>
            <a:r>
              <a:rPr lang="en-US" dirty="0" err="1"/>
              <a:t>gedeelte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94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17CB5-FE29-4CC6-8FE2-9986272F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Interview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629350-9F09-4946-8AD3-F1E1A374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35 mensen </a:t>
            </a:r>
          </a:p>
          <a:p>
            <a:r>
              <a:rPr lang="nl-BE" dirty="0"/>
              <a:t>8 vragen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135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0F7A8-D8C2-4179-AB86-5E1CD99D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Interview</a:t>
            </a: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B4E1EC81-66D6-4908-AC3A-F19671E9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35</a:t>
            </a:r>
          </a:p>
          <a:p>
            <a:r>
              <a:rPr lang="nl-BE" dirty="0"/>
              <a:t>26 = ja</a:t>
            </a:r>
          </a:p>
          <a:p>
            <a:r>
              <a:rPr lang="nl-BE" dirty="0"/>
              <a:t>9 = nee</a:t>
            </a:r>
          </a:p>
        </p:txBody>
      </p:sp>
      <p:pic>
        <p:nvPicPr>
          <p:cNvPr id="11" name="Tijdelijke aanduiding voor inhoud 5">
            <a:extLst>
              <a:ext uri="{FF2B5EF4-FFF2-40B4-BE49-F238E27FC236}">
                <a16:creationId xmlns:a16="http://schemas.microsoft.com/office/drawing/2014/main" id="{03C01862-38FA-4D6F-B654-AA2D1278F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28"/>
          <a:stretch/>
        </p:blipFill>
        <p:spPr>
          <a:xfrm>
            <a:off x="2505926" y="2336873"/>
            <a:ext cx="5962650" cy="333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5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2DE7D-EA65-4B57-BF2B-5E62941D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Interview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576BA783-262F-41FB-9275-A1D3041A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26</a:t>
            </a:r>
          </a:p>
          <a:p>
            <a:r>
              <a:rPr lang="nl-BE" dirty="0"/>
              <a:t>23 = ja ja</a:t>
            </a:r>
          </a:p>
          <a:p>
            <a:r>
              <a:rPr lang="nl-BE" dirty="0"/>
              <a:t>3 = ja nee</a:t>
            </a:r>
          </a:p>
        </p:txBody>
      </p:sp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036A2032-D94E-455D-A1B9-2BF93E597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113" y="2593181"/>
            <a:ext cx="56197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889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892</TotalTime>
  <Words>965</Words>
  <Application>Microsoft Office PowerPoint</Application>
  <PresentationFormat>Breedbeeld</PresentationFormat>
  <Paragraphs>152</Paragraphs>
  <Slides>26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Trebuchet MS</vt:lpstr>
      <vt:lpstr>Berlijn</vt:lpstr>
      <vt:lpstr>Tussentijdse presentatie Slimme deurbel AP_valley</vt:lpstr>
      <vt:lpstr>User Stories</vt:lpstr>
      <vt:lpstr>User Stories</vt:lpstr>
      <vt:lpstr>User Stories</vt:lpstr>
      <vt:lpstr>User Stories</vt:lpstr>
      <vt:lpstr>User Stories</vt:lpstr>
      <vt:lpstr>User Interview</vt:lpstr>
      <vt:lpstr>User Interview</vt:lpstr>
      <vt:lpstr>User Interview</vt:lpstr>
      <vt:lpstr>User Interview</vt:lpstr>
      <vt:lpstr>User Interview</vt:lpstr>
      <vt:lpstr>User Interview</vt:lpstr>
      <vt:lpstr>User Interview</vt:lpstr>
      <vt:lpstr>User Interview</vt:lpstr>
      <vt:lpstr>User Interview</vt:lpstr>
      <vt:lpstr>Mockup inlog </vt:lpstr>
      <vt:lpstr>Mockup main pagina</vt:lpstr>
      <vt:lpstr>PCB design</vt:lpstr>
      <vt:lpstr>PCB design</vt:lpstr>
      <vt:lpstr>PCB design</vt:lpstr>
      <vt:lpstr>3D design</vt:lpstr>
      <vt:lpstr>Break-even analyse: Production material cost</vt:lpstr>
      <vt:lpstr>Break-even analyse: Onze vaste kosten</vt:lpstr>
      <vt:lpstr>Break-even analyse: Met 3D printer</vt:lpstr>
      <vt:lpstr>Break-even analyse: zonder 3D printer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Tussentijdse presentatie AP_valley</dc:title>
  <dc:creator>gejo ossenblok</dc:creator>
  <cp:lastModifiedBy>Michiel Brits</cp:lastModifiedBy>
  <cp:revision>23</cp:revision>
  <dcterms:created xsi:type="dcterms:W3CDTF">2017-12-07T18:31:25Z</dcterms:created>
  <dcterms:modified xsi:type="dcterms:W3CDTF">2017-12-08T09:36:22Z</dcterms:modified>
</cp:coreProperties>
</file>