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3" r:id="rId1"/>
  </p:sldMasterIdLst>
  <p:sldIdLst>
    <p:sldId id="256" r:id="rId2"/>
    <p:sldId id="262" r:id="rId3"/>
    <p:sldId id="271" r:id="rId4"/>
    <p:sldId id="272" r:id="rId5"/>
    <p:sldId id="273" r:id="rId6"/>
    <p:sldId id="263" r:id="rId7"/>
    <p:sldId id="264" r:id="rId8"/>
    <p:sldId id="274" r:id="rId9"/>
    <p:sldId id="275" r:id="rId10"/>
    <p:sldId id="276" r:id="rId11"/>
    <p:sldId id="270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34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77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2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8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8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41" y="1822579"/>
            <a:ext cx="1134350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Force directed Graph Drawing</a:t>
            </a:r>
            <a:endParaRPr lang="en-US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8806" y="5360492"/>
            <a:ext cx="10547684" cy="1655762"/>
          </a:xfrm>
        </p:spPr>
        <p:txBody>
          <a:bodyPr>
            <a:normAutofit/>
          </a:bodyPr>
          <a:lstStyle/>
          <a:p>
            <a:r>
              <a:rPr lang="nl-NL" sz="1600" i="1" dirty="0" smtClean="0"/>
              <a:t>door Jesse van der </a:t>
            </a:r>
            <a:r>
              <a:rPr lang="nl-NL" sz="1600" i="1" dirty="0" err="1" smtClean="0"/>
              <a:t>Ceelen</a:t>
            </a:r>
            <a:r>
              <a:rPr lang="nl-NL" sz="1600" i="1" dirty="0" smtClean="0"/>
              <a:t>, Michiel van Heusden en Maurits van der Veen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215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41507" y="1820331"/>
                <a:ext cx="10018713" cy="5164669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Eades’ algorithm</a:t>
                </a:r>
              </a:p>
              <a:p>
                <a:pPr lvl="1"/>
                <a:r>
                  <a:rPr lang="en-US" sz="2800" dirty="0" smtClean="0"/>
                  <a:t>Attractive force (logarithmic variant of Hooke’s law):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nor/>
                      </m:rP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800" i="1" dirty="0"/>
                      <m:t>·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NL" sz="2800" dirty="0" smtClean="0"/>
              </a:p>
              <a:p>
                <a:pPr lvl="1"/>
                <a:r>
                  <a:rPr lang="en-US" sz="2800" dirty="0"/>
                  <a:t>Repulsive force: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/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nl-NL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1507" y="1820331"/>
                <a:ext cx="10018713" cy="5164669"/>
              </a:xfrm>
              <a:blipFill rotWithShape="0">
                <a:blip r:embed="rId2"/>
                <a:stretch>
                  <a:fillRect l="-2251" t="-5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experiment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 data</a:t>
            </a:r>
          </a:p>
          <a:p>
            <a:r>
              <a:rPr lang="en-US" sz="2800" dirty="0" smtClean="0"/>
              <a:t>10(?) randomly generated graphs</a:t>
            </a:r>
          </a:p>
          <a:p>
            <a:pPr lvl="1"/>
            <a:r>
              <a:rPr lang="en-US" sz="2400" dirty="0" smtClean="0"/>
              <a:t>30 vertices</a:t>
            </a:r>
          </a:p>
          <a:p>
            <a:pPr lvl="1"/>
            <a:r>
              <a:rPr lang="en-US" sz="2400" dirty="0" smtClean="0"/>
              <a:t>Every node has at least one connection</a:t>
            </a:r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Running the algorithms</a:t>
            </a:r>
          </a:p>
          <a:p>
            <a:r>
              <a:rPr lang="en-US" sz="2800" dirty="0" smtClean="0"/>
              <a:t>Run each algorithm</a:t>
            </a:r>
          </a:p>
          <a:p>
            <a:pPr lvl="1"/>
            <a:r>
              <a:rPr lang="en-US" sz="2400" dirty="0"/>
              <a:t>10 different settings for each </a:t>
            </a:r>
            <a:r>
              <a:rPr lang="en-US" sz="2400" dirty="0" smtClean="0"/>
              <a:t>parameter </a:t>
            </a:r>
            <a:endParaRPr lang="en-US" sz="3200" dirty="0" smtClean="0"/>
          </a:p>
          <a:p>
            <a:r>
              <a:rPr lang="en-US" sz="2800" dirty="0" smtClean="0"/>
              <a:t>Maximum of 100 iterations per graph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173287" y="1930398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Testing the output</a:t>
                </a:r>
              </a:p>
              <a:p>
                <a:r>
                  <a:rPr lang="en-US" sz="2800" dirty="0" smtClean="0"/>
                  <a:t>Test the quality of the output graph after each run</a:t>
                </a:r>
              </a:p>
              <a:p>
                <a:pPr lvl="1"/>
                <a:r>
                  <a:rPr lang="en-US" sz="2400" dirty="0" smtClean="0"/>
                  <a:t>Edge crossings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edge</m:t>
                        </m:r>
                        <m:r>
                          <a:rPr lang="nl-NL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crossings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nl-NL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edges</m:t>
                        </m:r>
                      </m:den>
                    </m:f>
                    <m:r>
                      <a:rPr lang="nl-NL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400" dirty="0" smtClean="0"/>
                  <a:t>Uniformity in edge length</a:t>
                </a:r>
                <a:endParaRPr lang="en-US" sz="2200" dirty="0" smtClean="0"/>
              </a:p>
              <a:p>
                <a:pPr lvl="1"/>
                <a:r>
                  <a:rPr lang="en-US" sz="2400" dirty="0" smtClean="0"/>
                  <a:t>Vertex dispersion</a:t>
                </a:r>
              </a:p>
              <a:p>
                <a:pPr lvl="1"/>
                <a:endParaRPr lang="en-US" sz="2400" dirty="0" smtClean="0"/>
              </a:p>
              <a:p>
                <a:pPr lvl="2"/>
                <a:endParaRPr lang="en-US" sz="2600" dirty="0" smtClean="0"/>
              </a:p>
              <a:p>
                <a:endParaRPr lang="en-US" sz="2800" dirty="0" smtClean="0"/>
              </a:p>
              <a:p>
                <a:endParaRPr lang="en-US" sz="2400" dirty="0" smtClean="0"/>
              </a:p>
              <a:p>
                <a:endParaRPr lang="en-US" dirty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287" y="1930398"/>
                <a:ext cx="10018713" cy="4927602"/>
              </a:xfrm>
              <a:blipFill rotWithShape="0">
                <a:blip r:embed="rId2"/>
                <a:stretch>
                  <a:fillRect l="-2009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2"/>
            <a:r>
              <a:rPr lang="en-US" sz="2200" dirty="0" smtClean="0"/>
              <a:t>&lt;…&gt;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pPr lvl="1"/>
            <a:endParaRPr lang="en-US" sz="24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pPr lvl="2"/>
            <a:r>
              <a:rPr lang="en-US" sz="2200" dirty="0" smtClean="0"/>
              <a:t>&lt;…&gt;</a:t>
            </a:r>
          </a:p>
          <a:p>
            <a:pPr lvl="1"/>
            <a:endParaRPr lang="en-US" sz="24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Result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00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mean?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7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7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1816094"/>
            <a:ext cx="6825723" cy="3860800"/>
          </a:xfrm>
        </p:spPr>
        <p:txBody>
          <a:bodyPr>
            <a:noAutofit/>
          </a:bodyPr>
          <a:lstStyle/>
          <a:p>
            <a:r>
              <a:rPr lang="nl-NL" sz="2800" dirty="0" err="1" smtClean="0"/>
              <a:t>Problem</a:t>
            </a:r>
            <a:r>
              <a:rPr lang="nl-NL" sz="2800" dirty="0" smtClean="0"/>
              <a:t> </a:t>
            </a:r>
            <a:r>
              <a:rPr lang="nl-NL" sz="2800" dirty="0" err="1" smtClean="0"/>
              <a:t>description</a:t>
            </a:r>
            <a:endParaRPr lang="nl-NL" sz="2800" dirty="0" smtClean="0"/>
          </a:p>
          <a:p>
            <a:r>
              <a:rPr lang="nl-NL" sz="2800" dirty="0" smtClean="0"/>
              <a:t>Research question</a:t>
            </a:r>
          </a:p>
          <a:p>
            <a:r>
              <a:rPr lang="nl-NL" sz="2800" dirty="0" smtClean="0"/>
              <a:t>Hypothesis</a:t>
            </a:r>
          </a:p>
          <a:p>
            <a:r>
              <a:rPr lang="nl-NL" sz="2800" dirty="0" smtClean="0"/>
              <a:t>The experiment</a:t>
            </a:r>
          </a:p>
          <a:p>
            <a:r>
              <a:rPr lang="nl-NL" sz="2800" dirty="0" err="1" smtClean="0"/>
              <a:t>Results</a:t>
            </a:r>
            <a:endParaRPr lang="nl-NL" sz="2800" dirty="0" smtClean="0"/>
          </a:p>
          <a:p>
            <a:r>
              <a:rPr lang="nl-NL" sz="2800" dirty="0" err="1" smtClean="0"/>
              <a:t>Conclusion</a:t>
            </a:r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 description</a:t>
            </a:r>
            <a:endParaRPr lang="en-US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4938" y="1733550"/>
            <a:ext cx="8248124" cy="4918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Graphs can be large and complex</a:t>
            </a:r>
          </a:p>
          <a:p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/>
              <a:t>go wrong?</a:t>
            </a:r>
          </a:p>
          <a:p>
            <a:pPr lvl="1"/>
            <a:r>
              <a:rPr lang="nl-NL" sz="2400" dirty="0" err="1"/>
              <a:t>Vertices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far apart – or </a:t>
            </a:r>
            <a:r>
              <a:rPr lang="nl-NL" sz="2400" dirty="0" err="1"/>
              <a:t>too</a:t>
            </a:r>
            <a:r>
              <a:rPr lang="nl-NL" sz="2400" dirty="0"/>
              <a:t> close</a:t>
            </a:r>
          </a:p>
          <a:p>
            <a:pPr lvl="1"/>
            <a:r>
              <a:rPr lang="nl-NL" sz="2400" dirty="0"/>
              <a:t>Overlapping </a:t>
            </a:r>
            <a:r>
              <a:rPr lang="nl-NL" sz="2400" dirty="0" err="1"/>
              <a:t>edges</a:t>
            </a:r>
            <a:r>
              <a:rPr lang="nl-NL" sz="2400" dirty="0"/>
              <a:t> or </a:t>
            </a:r>
            <a:r>
              <a:rPr lang="nl-NL" sz="2400" dirty="0" err="1"/>
              <a:t>vertices</a:t>
            </a:r>
            <a:endParaRPr lang="nl-NL" sz="2400" dirty="0"/>
          </a:p>
          <a:p>
            <a:pPr lvl="1"/>
            <a:r>
              <a:rPr lang="nl-NL" sz="2400" dirty="0" smtClean="0"/>
              <a:t>Cluttering</a:t>
            </a:r>
            <a:endParaRPr lang="nl-NL" sz="2400" dirty="0"/>
          </a:p>
          <a:p>
            <a:endParaRPr lang="en-US" sz="2800" dirty="0" smtClean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/>
              <a:t>Force-directed graph drawing</a:t>
            </a:r>
          </a:p>
          <a:p>
            <a:pPr lvl="1"/>
            <a:r>
              <a:rPr lang="en-US" sz="2600" dirty="0"/>
              <a:t>Move nodes with predefined </a:t>
            </a:r>
            <a:r>
              <a:rPr lang="en-US" sz="2600" dirty="0" smtClean="0"/>
              <a:t>forces</a:t>
            </a:r>
            <a:endParaRPr lang="en-US" sz="2400" dirty="0"/>
          </a:p>
          <a:p>
            <a:pPr lvl="1"/>
            <a:r>
              <a:rPr lang="en-US" sz="2600" dirty="0"/>
              <a:t>Physical systems stabilize </a:t>
            </a:r>
            <a:r>
              <a:rPr lang="en-US" sz="2600" dirty="0" smtClean="0"/>
              <a:t>well</a:t>
            </a:r>
            <a:endParaRPr lang="en-US" sz="2600" dirty="0"/>
          </a:p>
          <a:p>
            <a:pPr lvl="1"/>
            <a:r>
              <a:rPr lang="en-US" sz="2600" dirty="0"/>
              <a:t>Iterate force calculations on vertices</a:t>
            </a:r>
          </a:p>
          <a:p>
            <a:pPr lvl="2"/>
            <a:r>
              <a:rPr lang="en-US" sz="2400" dirty="0"/>
              <a:t>Repulsive forces between all vertices</a:t>
            </a:r>
          </a:p>
          <a:p>
            <a:pPr lvl="2"/>
            <a:r>
              <a:rPr lang="en-US" sz="2400" dirty="0"/>
              <a:t>Attractive forces between connected </a:t>
            </a:r>
            <a:r>
              <a:rPr lang="en-US" sz="2400" dirty="0" smtClean="0"/>
              <a:t>vertices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Different algorithms exists, we will look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Hooke-Coulomb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Fruchterman</a:t>
            </a:r>
            <a:r>
              <a:rPr lang="en-US" sz="2400" dirty="0" smtClean="0"/>
              <a:t> </a:t>
            </a:r>
            <a:r>
              <a:rPr lang="en-US" sz="2400" dirty="0" err="1" smtClean="0"/>
              <a:t>Reingold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Eades</a:t>
            </a:r>
            <a:endParaRPr lang="en-US" sz="2400" dirty="0" smtClean="0"/>
          </a:p>
          <a:p>
            <a:r>
              <a:rPr lang="en-US" sz="2800" dirty="0" smtClean="0"/>
              <a:t>Each algorithm…</a:t>
            </a:r>
          </a:p>
          <a:p>
            <a:pPr lvl="1"/>
            <a:r>
              <a:rPr lang="en-US" sz="2400" dirty="0" smtClean="0"/>
              <a:t>calculates the forces in a different way</a:t>
            </a:r>
          </a:p>
          <a:p>
            <a:pPr lvl="1"/>
            <a:r>
              <a:rPr lang="en-US" sz="2400" dirty="0" smtClean="0"/>
              <a:t>has different parameters</a:t>
            </a:r>
          </a:p>
          <a:p>
            <a:endParaRPr lang="en-US" sz="26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723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Research question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3531" y="1528233"/>
            <a:ext cx="10482385" cy="386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i="1" dirty="0"/>
              <a:t>Which system of forces in </a:t>
            </a:r>
            <a:r>
              <a:rPr lang="en-US" sz="3600" i="1" dirty="0" smtClean="0"/>
              <a:t>force-­</a:t>
            </a:r>
            <a:r>
              <a:rPr lang="en-US" sz="3600" i="1" dirty="0"/>
              <a:t>directed graph drawing gives the highest quality display </a:t>
            </a:r>
            <a:r>
              <a:rPr lang="en-US" sz="3600" i="1" dirty="0" smtClean="0"/>
              <a:t>result?</a:t>
            </a:r>
            <a:endParaRPr lang="nl-NL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244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Hypothesis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2129362"/>
            <a:ext cx="9365724" cy="3128434"/>
          </a:xfrm>
        </p:spPr>
        <p:txBody>
          <a:bodyPr anchor="t">
            <a:noAutofit/>
          </a:bodyPr>
          <a:lstStyle/>
          <a:p>
            <a:r>
              <a:rPr lang="nl-NL" sz="2800" dirty="0" smtClean="0"/>
              <a:t>-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509983" y="1380064"/>
                <a:ext cx="9993042" cy="5023507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 smtClean="0"/>
                  <a:t>Hooke-Coulomb algorithm</a:t>
                </a:r>
              </a:p>
              <a:p>
                <a:pPr lvl="2"/>
                <a:r>
                  <a:rPr lang="en-US" sz="2800" dirty="0" smtClean="0"/>
                  <a:t>Attractive force:</a:t>
                </a:r>
              </a:p>
              <a:p>
                <a:pPr marL="914400" lvl="2" indent="0">
                  <a:buNone/>
                </a:pPr>
                <a:r>
                  <a:rPr lang="en-US" sz="2800" i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Repulsive force: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Parameters: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sz="2800" b="1" dirty="0" smtClean="0"/>
              </a:p>
              <a:p>
                <a:pPr marL="1828800" lvl="4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9983" y="1380064"/>
                <a:ext cx="9993042" cy="502350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Fruchterman-Reingold algorithm</a:t>
                </a:r>
              </a:p>
              <a:p>
                <a:pPr lvl="1"/>
                <a:r>
                  <a:rPr lang="en-US" sz="2800" dirty="0" smtClean="0"/>
                  <a:t>Attractive force: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"/>
                        <m:endChr m:val="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 </a:t>
                </a:r>
              </a:p>
              <a:p>
                <a:pPr lvl="1"/>
                <a:r>
                  <a:rPr lang="en-US" sz="2800" dirty="0" smtClean="0"/>
                  <a:t>Repulsive force:</a:t>
                </a:r>
              </a:p>
              <a:p>
                <a:pPr lvl="2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8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nl-NL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Parameters: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weight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  <a:blipFill rotWithShape="0">
                <a:blip r:embed="rId2"/>
                <a:stretch>
                  <a:fillRect l="-2313" t="-5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hoek 1"/>
              <p:cNvSpPr/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𝑣𝑒𝑟𝑡𝑖𝑐𝑒𝑠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581</TotalTime>
  <Words>276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Corbel</vt:lpstr>
      <vt:lpstr>Parallax</vt:lpstr>
      <vt:lpstr>Force directed Graph Drawing</vt:lpstr>
      <vt:lpstr>Overview</vt:lpstr>
      <vt:lpstr>Problem description</vt:lpstr>
      <vt:lpstr>Problem description</vt:lpstr>
      <vt:lpstr>Problem description</vt:lpstr>
      <vt:lpstr>Research question</vt:lpstr>
      <vt:lpstr>Hypothesis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Result Data</vt:lpstr>
      <vt:lpstr>What does this mean?</vt:lpstr>
      <vt:lpstr>In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Force-directed Graph Drawing</dc:title>
  <dc:creator>Veen, M.R. van der (Maurits)</dc:creator>
  <cp:lastModifiedBy>michiel van H</cp:lastModifiedBy>
  <cp:revision>38</cp:revision>
  <dcterms:created xsi:type="dcterms:W3CDTF">2015-12-08T12:55:45Z</dcterms:created>
  <dcterms:modified xsi:type="dcterms:W3CDTF">2016-01-24T12:53:21Z</dcterms:modified>
</cp:coreProperties>
</file>