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3" r:id="rId1"/>
  </p:sldMasterIdLst>
  <p:notesMasterIdLst>
    <p:notesMasterId r:id="rId21"/>
  </p:notesMasterIdLst>
  <p:sldIdLst>
    <p:sldId id="256" r:id="rId2"/>
    <p:sldId id="262" r:id="rId3"/>
    <p:sldId id="271" r:id="rId4"/>
    <p:sldId id="272" r:id="rId5"/>
    <p:sldId id="273" r:id="rId6"/>
    <p:sldId id="263" r:id="rId7"/>
    <p:sldId id="264" r:id="rId8"/>
    <p:sldId id="274" r:id="rId9"/>
    <p:sldId id="275" r:id="rId10"/>
    <p:sldId id="276" r:id="rId11"/>
    <p:sldId id="270" r:id="rId12"/>
    <p:sldId id="277" r:id="rId13"/>
    <p:sldId id="285" r:id="rId14"/>
    <p:sldId id="281" r:id="rId15"/>
    <p:sldId id="286" r:id="rId16"/>
    <p:sldId id="287" r:id="rId17"/>
    <p:sldId id="288" r:id="rId18"/>
    <p:sldId id="289" r:id="rId19"/>
    <p:sldId id="28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D4345-F8FC-4C6C-B576-ED93277860A7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A7DD2-5BEB-493B-9798-440F611A5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4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A7DD2-5BEB-493B-9798-440F611A52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0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54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2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24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34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11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12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77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25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8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27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2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8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3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8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65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8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41" y="1822579"/>
            <a:ext cx="11343502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Force directed Graph Drawing</a:t>
            </a:r>
            <a:endParaRPr lang="en-US" sz="7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98806" y="5360492"/>
            <a:ext cx="10547684" cy="1655762"/>
          </a:xfrm>
        </p:spPr>
        <p:txBody>
          <a:bodyPr>
            <a:normAutofit/>
          </a:bodyPr>
          <a:lstStyle/>
          <a:p>
            <a:r>
              <a:rPr lang="nl-NL" sz="1600" i="1" dirty="0" smtClean="0"/>
              <a:t>door Jesse van der </a:t>
            </a:r>
            <a:r>
              <a:rPr lang="nl-NL" sz="1600" i="1" dirty="0" err="1" smtClean="0"/>
              <a:t>Ceelen</a:t>
            </a:r>
            <a:r>
              <a:rPr lang="nl-NL" sz="1600" i="1" dirty="0" smtClean="0"/>
              <a:t>, Michiel van Heusden en Maurits van der Veen</a:t>
            </a:r>
            <a:endParaRPr lang="nl-NL" sz="1600" i="1" dirty="0"/>
          </a:p>
        </p:txBody>
      </p:sp>
    </p:spTree>
    <p:extLst>
      <p:ext uri="{BB962C8B-B14F-4D97-AF65-F5344CB8AC3E}">
        <p14:creationId xmlns:p14="http://schemas.microsoft.com/office/powerpoint/2010/main" val="21564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41507" y="1820331"/>
                <a:ext cx="10018713" cy="7162304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 smtClean="0"/>
                  <a:t>Eades’ algorithm</a:t>
                </a:r>
              </a:p>
              <a:p>
                <a:pPr lvl="1"/>
                <a:r>
                  <a:rPr lang="en-US" sz="2800" dirty="0" smtClean="0"/>
                  <a:t>Attractive force (Logarithmic Springs):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800" i="1" dirty="0"/>
                      <m:t>·</m:t>
                    </m:r>
                    <m:r>
                      <a:rPr lang="nl-NL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l-NL" sz="2800" dirty="0" smtClean="0"/>
              </a:p>
              <a:p>
                <a:pPr lvl="1"/>
                <a:r>
                  <a:rPr lang="en-US" sz="2800" dirty="0"/>
                  <a:t>Repulsive force: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800" b="1"/>
                      <m:t>ρ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/>
                  <a:t>Parameters</a:t>
                </a:r>
                <a:r>
                  <a:rPr lang="en-US" sz="2800" dirty="0" smtClean="0"/>
                  <a:t>:        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 smtClean="0"/>
                  <a:t>: [0.0001~0.4]</a:t>
                </a:r>
                <a:br>
                  <a:rPr lang="nl-NL" sz="2800" dirty="0" smtClean="0"/>
                </a:br>
                <a:r>
                  <a:rPr lang="nl-NL" sz="2800" dirty="0" smtClean="0"/>
                  <a:t>				             weight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b="1"/>
                      <m:t>ρ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 smtClean="0"/>
                  <a:t>: [0.0001~0.4]</a:t>
                </a:r>
                <a:br>
                  <a:rPr lang="nl-NL" sz="2800" dirty="0" smtClean="0"/>
                </a:br>
                <a:r>
                  <a:rPr lang="nl-NL" sz="2800" dirty="0" smtClean="0"/>
                  <a:t>				          stiffness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nl-NL" sz="2800" dirty="0" smtClean="0"/>
                  <a:t> : [0.0001~1.0]</a:t>
                </a:r>
                <a:br>
                  <a:rPr lang="nl-NL" sz="2800" dirty="0" smtClean="0"/>
                </a:br>
                <a:endParaRPr lang="en-US" sz="28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		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1507" y="1820331"/>
                <a:ext cx="10018713" cy="7162304"/>
              </a:xfrm>
              <a:blipFill rotWithShape="0">
                <a:blip r:embed="rId3"/>
                <a:stretch>
                  <a:fillRect l="-2251" t="-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/>
              <a:t>The Algorithms</a:t>
            </a:r>
          </a:p>
        </p:txBody>
      </p:sp>
    </p:spTree>
    <p:extLst>
      <p:ext uri="{BB962C8B-B14F-4D97-AF65-F5344CB8AC3E}">
        <p14:creationId xmlns:p14="http://schemas.microsoft.com/office/powerpoint/2010/main" val="93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Input Data</a:t>
            </a:r>
          </a:p>
          <a:p>
            <a:r>
              <a:rPr lang="en-US" sz="2800" dirty="0" smtClean="0"/>
              <a:t>10 randomly generated graphs</a:t>
            </a:r>
          </a:p>
          <a:p>
            <a:pPr lvl="1"/>
            <a:r>
              <a:rPr lang="en-US" sz="2400" dirty="0" smtClean="0"/>
              <a:t>20 vertices</a:t>
            </a:r>
          </a:p>
          <a:p>
            <a:pPr lvl="1"/>
            <a:r>
              <a:rPr lang="en-US" sz="2400" dirty="0" smtClean="0"/>
              <a:t>Vertex positions [</a:t>
            </a:r>
            <a:r>
              <a:rPr lang="en-US" sz="2400" dirty="0" err="1" smtClean="0"/>
              <a:t>x,y</a:t>
            </a:r>
            <a:r>
              <a:rPr lang="en-US" sz="2400" dirty="0" smtClean="0"/>
              <a:t>] </a:t>
            </a:r>
            <a:r>
              <a:rPr lang="en-US" sz="2400" dirty="0" smtClean="0">
                <a:latin typeface="Calibri" panose="020F0502020204030204" pitchFamily="34" charset="0"/>
              </a:rPr>
              <a:t>→</a:t>
            </a:r>
            <a:r>
              <a:rPr lang="en-US" sz="2400" dirty="0" smtClean="0"/>
              <a:t> </a:t>
            </a:r>
            <a:r>
              <a:rPr lang="en-US" dirty="0" smtClean="0">
                <a:latin typeface="Georgia" panose="02040502050405020303" pitchFamily="18" charset="0"/>
              </a:rPr>
              <a:t>x </a:t>
            </a:r>
            <a:r>
              <a:rPr lang="en-US" sz="2400" dirty="0" smtClean="0"/>
              <a:t>and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y</a:t>
            </a:r>
            <a:r>
              <a:rPr lang="en-US" sz="2400" dirty="0" smtClean="0"/>
              <a:t> between </a:t>
            </a:r>
            <a:r>
              <a:rPr lang="en-US" sz="2400" dirty="0"/>
              <a:t>0 </a:t>
            </a:r>
            <a:r>
              <a:rPr lang="en-US" sz="2400" dirty="0" smtClean="0"/>
              <a:t>and 1</a:t>
            </a:r>
          </a:p>
          <a:p>
            <a:pPr lvl="1"/>
            <a:r>
              <a:rPr lang="en-US" sz="2400" dirty="0" smtClean="0"/>
              <a:t>Every vertex has at least one connection</a:t>
            </a:r>
          </a:p>
          <a:p>
            <a:pPr lvl="1"/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Running the algorithms</a:t>
            </a:r>
          </a:p>
          <a:p>
            <a:r>
              <a:rPr lang="en-US" sz="2800" dirty="0" smtClean="0"/>
              <a:t>Run each algorithm</a:t>
            </a:r>
          </a:p>
          <a:p>
            <a:pPr lvl="1"/>
            <a:r>
              <a:rPr lang="en-US" sz="2400" dirty="0"/>
              <a:t>10 different settings for each </a:t>
            </a:r>
            <a:r>
              <a:rPr lang="en-US" sz="2400" dirty="0" smtClean="0"/>
              <a:t>parameter </a:t>
            </a:r>
            <a:endParaRPr lang="en-US" sz="3200" dirty="0" smtClean="0"/>
          </a:p>
          <a:p>
            <a:r>
              <a:rPr lang="en-US" sz="2800" dirty="0" smtClean="0"/>
              <a:t>Maximum of 100 iterations per graph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r>
              <a:rPr lang="en-US" sz="2800" dirty="0" smtClean="0"/>
              <a:t>Calculate average of the quality values of the 10 inputs graphs</a:t>
            </a:r>
          </a:p>
          <a:p>
            <a:endParaRPr lang="en-US" sz="28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235" y="1898822"/>
            <a:ext cx="10018713" cy="470681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Comparing the algorithms </a:t>
            </a:r>
          </a:p>
          <a:p>
            <a:pPr lvl="1"/>
            <a:r>
              <a:rPr lang="en-GB" sz="2400" dirty="0" smtClean="0"/>
              <a:t>Hooke-Coulomb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lvl="2"/>
            <a:r>
              <a:rPr lang="en-GB" sz="2200" dirty="0" smtClean="0"/>
              <a:t>One-Sample test</a:t>
            </a:r>
          </a:p>
          <a:p>
            <a:pPr lvl="1"/>
            <a:r>
              <a:rPr lang="en-GB" sz="2400" dirty="0" err="1" smtClean="0"/>
              <a:t>Eades</a:t>
            </a:r>
            <a:r>
              <a:rPr lang="en-GB" sz="2400" dirty="0" smtClean="0"/>
              <a:t>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lvl="2"/>
            <a:r>
              <a:rPr lang="en-US" sz="2200" dirty="0" smtClean="0"/>
              <a:t>One-Sample test</a:t>
            </a:r>
          </a:p>
          <a:p>
            <a:pPr lvl="1"/>
            <a:r>
              <a:rPr lang="en-US" sz="2400" dirty="0" smtClean="0"/>
              <a:t>Influence of logarithmic weight in </a:t>
            </a:r>
            <a:r>
              <a:rPr lang="en-US" sz="2400" dirty="0" err="1" smtClean="0"/>
              <a:t>Eades</a:t>
            </a:r>
            <a:endParaRPr lang="en-US" sz="2400" dirty="0" smtClean="0"/>
          </a:p>
          <a:p>
            <a:pPr lvl="2"/>
            <a:r>
              <a:rPr lang="en-US" sz="2200" dirty="0" smtClean="0"/>
              <a:t>Paired t-test</a:t>
            </a:r>
          </a:p>
          <a:p>
            <a:pPr lvl="1"/>
            <a:endParaRPr lang="en-GB" sz="28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40792"/>
              </p:ext>
            </p:extLst>
          </p:nvPr>
        </p:nvGraphicFramePr>
        <p:xfrm>
          <a:off x="1760655" y="2967291"/>
          <a:ext cx="8670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165860"/>
                <a:gridCol w="1722120"/>
                <a:gridCol w="2148840"/>
                <a:gridCol w="23130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2.019127749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0.3010982911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0.0095215640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11734"/>
              </p:ext>
            </p:extLst>
          </p:nvPr>
        </p:nvGraphicFramePr>
        <p:xfrm>
          <a:off x="1509265" y="4498587"/>
          <a:ext cx="9173470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404"/>
                <a:gridCol w="816680"/>
                <a:gridCol w="571500"/>
                <a:gridCol w="1478280"/>
                <a:gridCol w="1699260"/>
                <a:gridCol w="1569720"/>
                <a:gridCol w="1540626"/>
              </a:tblGrid>
              <a:tr h="48768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Value = 1.58984455715541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 (2-tailed)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</a:p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 confidence interval of the difference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0.4292831918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0.4105986320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0.4479677516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4051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test</a:t>
            </a:r>
            <a:endParaRPr lang="en-US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Statistics</a:t>
            </a:r>
            <a:endParaRPr lang="en-US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13643" y="1111722"/>
            <a:ext cx="10018713" cy="470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 </a:t>
            </a:r>
          </a:p>
          <a:p>
            <a:pPr lvl="1"/>
            <a:r>
              <a:rPr lang="en-GB" sz="2400" dirty="0" smtClean="0"/>
              <a:t>Hooke-Coulomb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GB" sz="2200" dirty="0" smtClean="0"/>
              <a:t> </a:t>
            </a:r>
          </a:p>
          <a:p>
            <a:pPr marL="457200" lvl="1" indent="0">
              <a:buNone/>
            </a:pPr>
            <a:r>
              <a:rPr lang="nl-NL" sz="2400" dirty="0" smtClean="0"/>
              <a:t> 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200" dirty="0" smtClean="0"/>
              <a:t> </a:t>
            </a:r>
          </a:p>
          <a:p>
            <a:pPr marL="457200" lvl="1" indent="0">
              <a:buNone/>
            </a:pPr>
            <a:r>
              <a:rPr lang="en-US" sz="2400" dirty="0" smtClean="0"/>
              <a:t> </a:t>
            </a:r>
          </a:p>
          <a:p>
            <a:pPr marL="914400" lvl="2" indent="0">
              <a:buNone/>
            </a:pPr>
            <a:r>
              <a:rPr lang="en-US" sz="2200" dirty="0" smtClean="0"/>
              <a:t> </a:t>
            </a:r>
          </a:p>
          <a:p>
            <a:pPr lvl="1"/>
            <a:endParaRPr lang="en-GB" sz="28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60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GB" sz="2400" dirty="0" err="1" smtClean="0"/>
              <a:t>Eades</a:t>
            </a:r>
            <a:r>
              <a:rPr lang="en-GB" sz="2400" dirty="0" smtClean="0"/>
              <a:t> vs </a:t>
            </a:r>
            <a:r>
              <a:rPr lang="en-US" sz="2400" dirty="0" err="1" smtClean="0"/>
              <a:t>Fruchterman-Reingold</a:t>
            </a:r>
            <a:endParaRPr lang="en-GB" sz="28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24280"/>
              </p:ext>
            </p:extLst>
          </p:nvPr>
        </p:nvGraphicFramePr>
        <p:xfrm>
          <a:off x="1760655" y="2967291"/>
          <a:ext cx="8670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165860"/>
                <a:gridCol w="1722120"/>
                <a:gridCol w="2148840"/>
                <a:gridCol w="23130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2.019127749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0.3010982911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0.0095215640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78624"/>
              </p:ext>
            </p:extLst>
          </p:nvPr>
        </p:nvGraphicFramePr>
        <p:xfrm>
          <a:off x="1221664" y="4498587"/>
          <a:ext cx="974867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96"/>
                <a:gridCol w="1138727"/>
                <a:gridCol w="623433"/>
                <a:gridCol w="1528417"/>
                <a:gridCol w="1561427"/>
                <a:gridCol w="1668146"/>
                <a:gridCol w="1637227"/>
              </a:tblGrid>
              <a:tr h="48768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Value = 1.58984455715541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 (2-tailed)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</a:p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 confidence interval of the difference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-342.088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-3.25721300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-3.27589756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-3.23852844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4051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test</a:t>
            </a:r>
            <a:endParaRPr lang="en-US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Statistics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1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Influence of logarithmic constant in </a:t>
            </a:r>
            <a:r>
              <a:rPr lang="en-US" sz="2400" dirty="0" err="1"/>
              <a:t>Eades</a:t>
            </a: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85697"/>
              </p:ext>
            </p:extLst>
          </p:nvPr>
        </p:nvGraphicFramePr>
        <p:xfrm>
          <a:off x="1509263" y="2967291"/>
          <a:ext cx="892208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79"/>
                <a:gridCol w="1681316"/>
                <a:gridCol w="579811"/>
                <a:gridCol w="2211142"/>
                <a:gridCol w="238013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1      </a:t>
                      </a:r>
                      <a:r>
                        <a:rPr lang="en-US" dirty="0" err="1" smtClean="0"/>
                        <a:t>LowLoga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               </a:t>
                      </a:r>
                      <a:r>
                        <a:rPr lang="en-US" dirty="0" err="1" smtClean="0"/>
                        <a:t>HighLoga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5.187399638</a:t>
                      </a:r>
                    </a:p>
                    <a:p>
                      <a:pPr algn="ctr"/>
                      <a:r>
                        <a:rPr lang="en-US" dirty="0" smtClean="0"/>
                        <a:t>5.311963134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</a:p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0.8373754702</a:t>
                      </a:r>
                    </a:p>
                    <a:p>
                      <a:pPr algn="ctr"/>
                      <a:r>
                        <a:rPr lang="en-US" dirty="0" smtClean="0"/>
                        <a:t>0.7908110308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0.0837375470</a:t>
                      </a:r>
                    </a:p>
                    <a:p>
                      <a:pPr algn="ctr"/>
                      <a:r>
                        <a:rPr lang="en-US" dirty="0" smtClean="0"/>
                        <a:t>0.0790811031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 Statistics</a:t>
            </a:r>
            <a:endParaRPr lang="en-US" b="1" dirty="0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91925"/>
              </p:ext>
            </p:extLst>
          </p:nvPr>
        </p:nvGraphicFramePr>
        <p:xfrm>
          <a:off x="2354826" y="4897691"/>
          <a:ext cx="74823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833"/>
                <a:gridCol w="934064"/>
                <a:gridCol w="1818968"/>
                <a:gridCol w="16714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1      </a:t>
                      </a:r>
                      <a:r>
                        <a:rPr lang="en-US" dirty="0" err="1" smtClean="0"/>
                        <a:t>LowLoga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HighLoga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kstvak 10"/>
          <p:cNvSpPr txBox="1"/>
          <p:nvPr/>
        </p:nvSpPr>
        <p:spPr>
          <a:xfrm>
            <a:off x="4489655" y="4451044"/>
            <a:ext cx="32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 Correlations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48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Influence of logarithmic constant in </a:t>
            </a:r>
            <a:r>
              <a:rPr lang="en-US" sz="2400" dirty="0" err="1"/>
              <a:t>Eades</a:t>
            </a: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32218"/>
              </p:ext>
            </p:extLst>
          </p:nvPr>
        </p:nvGraphicFramePr>
        <p:xfrm>
          <a:off x="222410" y="3479001"/>
          <a:ext cx="117471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59"/>
                <a:gridCol w="1368451"/>
                <a:gridCol w="1510769"/>
                <a:gridCol w="1445084"/>
                <a:gridCol w="1280870"/>
                <a:gridCol w="1366017"/>
                <a:gridCol w="787635"/>
                <a:gridCol w="553520"/>
                <a:gridCol w="1420075"/>
              </a:tblGrid>
              <a:tr h="297503">
                <a:tc rowSpan="3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Paired Differences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df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Sig. (2-tailed)</a:t>
                      </a:r>
                      <a:endParaRPr lang="en-US" sz="1600" dirty="0"/>
                    </a:p>
                  </a:txBody>
                  <a:tcPr/>
                </a:tc>
              </a:tr>
              <a:tr h="202209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Mean</a:t>
                      </a:r>
                      <a:endParaRPr lang="en-US" sz="1600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Std. Deviation</a:t>
                      </a:r>
                      <a:endParaRPr lang="en-US" sz="1600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Std.</a:t>
                      </a:r>
                      <a:r>
                        <a:rPr lang="en-US" sz="1600" baseline="0" dirty="0" smtClean="0"/>
                        <a:t> Error Mean</a:t>
                      </a:r>
                      <a:endParaRPr lang="en-US" sz="1600" dirty="0" smtClean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95% confidence interval of the difference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Upper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2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Pair 1</a:t>
                      </a:r>
                    </a:p>
                    <a:p>
                      <a:pPr algn="l"/>
                      <a:r>
                        <a:rPr lang="en-US" sz="1600" dirty="0" err="1" smtClean="0"/>
                        <a:t>LowLoga</a:t>
                      </a:r>
                      <a:r>
                        <a:rPr lang="en-US" sz="1600" dirty="0" smtClean="0"/>
                        <a:t> - </a:t>
                      </a:r>
                      <a:r>
                        <a:rPr lang="en-US" sz="1600" dirty="0" err="1" smtClean="0"/>
                        <a:t>HighLoga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-0.124563495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0.2931421157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0.0293142116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-0.182729251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-0.066397740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-4.249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2908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Samples 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64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12999"/>
            <a:ext cx="10452051" cy="3124201"/>
          </a:xfrm>
        </p:spPr>
        <p:txBody>
          <a:bodyPr/>
          <a:lstStyle/>
          <a:p>
            <a:r>
              <a:rPr lang="en-GB" sz="2800" dirty="0" smtClean="0"/>
              <a:t>Hooke-Coulomb is significantly better than </a:t>
            </a:r>
            <a:r>
              <a:rPr lang="en-GB" sz="2800" dirty="0" err="1" smtClean="0"/>
              <a:t>Fruchterman-Reingold</a:t>
            </a:r>
            <a:endParaRPr lang="en-GB" sz="2800" dirty="0" smtClean="0"/>
          </a:p>
          <a:p>
            <a:r>
              <a:rPr lang="en-GB" sz="2800" dirty="0" err="1" smtClean="0"/>
              <a:t>Eades</a:t>
            </a:r>
            <a:r>
              <a:rPr lang="en-GB" sz="2800" dirty="0" smtClean="0"/>
              <a:t> is significantly worse than </a:t>
            </a:r>
            <a:r>
              <a:rPr lang="en-GB" sz="2800" dirty="0" err="1"/>
              <a:t>Fruchterman-Reingold</a:t>
            </a:r>
            <a:endParaRPr lang="en-GB" sz="2800" dirty="0"/>
          </a:p>
          <a:p>
            <a:r>
              <a:rPr lang="en-GB" sz="2800" dirty="0" smtClean="0"/>
              <a:t>High logarithmic weight is significantly better in </a:t>
            </a:r>
            <a:r>
              <a:rPr lang="en-GB" sz="2800" dirty="0" err="1" smtClean="0"/>
              <a:t>Eades</a:t>
            </a:r>
            <a:endParaRPr lang="en-GB" sz="2800" dirty="0" smtClean="0"/>
          </a:p>
          <a:p>
            <a:endParaRPr lang="en-GB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Overview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1816094"/>
            <a:ext cx="6825723" cy="3860800"/>
          </a:xfrm>
        </p:spPr>
        <p:txBody>
          <a:bodyPr>
            <a:noAutofit/>
          </a:bodyPr>
          <a:lstStyle/>
          <a:p>
            <a:r>
              <a:rPr lang="nl-NL" sz="2800" dirty="0" err="1" smtClean="0"/>
              <a:t>Problem</a:t>
            </a:r>
            <a:r>
              <a:rPr lang="nl-NL" sz="2800" dirty="0" smtClean="0"/>
              <a:t> </a:t>
            </a:r>
            <a:r>
              <a:rPr lang="nl-NL" sz="2800" dirty="0" err="1" smtClean="0"/>
              <a:t>description</a:t>
            </a:r>
            <a:endParaRPr lang="nl-NL" sz="2800" dirty="0" smtClean="0"/>
          </a:p>
          <a:p>
            <a:r>
              <a:rPr lang="nl-NL" sz="2800" dirty="0" smtClean="0"/>
              <a:t>Research question</a:t>
            </a:r>
          </a:p>
          <a:p>
            <a:r>
              <a:rPr lang="nl-NL" sz="2800" dirty="0" smtClean="0"/>
              <a:t>Hypothesis</a:t>
            </a:r>
          </a:p>
          <a:p>
            <a:r>
              <a:rPr lang="nl-NL" sz="2800" dirty="0" smtClean="0"/>
              <a:t>The experiment</a:t>
            </a:r>
          </a:p>
          <a:p>
            <a:r>
              <a:rPr lang="nl-NL" sz="2800" dirty="0" err="1" smtClean="0"/>
              <a:t>Results</a:t>
            </a:r>
            <a:endParaRPr lang="nl-NL" sz="2800" dirty="0" smtClean="0"/>
          </a:p>
          <a:p>
            <a:r>
              <a:rPr lang="nl-NL" sz="2800" dirty="0" err="1" smtClean="0"/>
              <a:t>Conclusion</a:t>
            </a:r>
            <a:endParaRPr lang="nl-NL" sz="2800" dirty="0" smtClean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307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Problem description</a:t>
            </a:r>
            <a:endParaRPr lang="en-US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4938" y="1733550"/>
            <a:ext cx="8248124" cy="4918075"/>
          </a:xfrm>
        </p:spPr>
        <p:txBody>
          <a:bodyPr>
            <a:noAutofit/>
          </a:bodyPr>
          <a:lstStyle/>
          <a:p>
            <a:r>
              <a:rPr lang="en-US" sz="2800" dirty="0" smtClean="0"/>
              <a:t>Graphs can be large and complex</a:t>
            </a:r>
          </a:p>
          <a:p>
            <a:r>
              <a:rPr lang="nl-NL" sz="2800" dirty="0" err="1" smtClean="0"/>
              <a:t>What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/>
              <a:t>go wrong?</a:t>
            </a:r>
          </a:p>
          <a:p>
            <a:pPr lvl="1"/>
            <a:r>
              <a:rPr lang="nl-NL" sz="2400" dirty="0" err="1"/>
              <a:t>Vertices</a:t>
            </a:r>
            <a:r>
              <a:rPr lang="nl-NL" sz="2400" dirty="0"/>
              <a:t> </a:t>
            </a:r>
            <a:r>
              <a:rPr lang="nl-NL" sz="2400" dirty="0" err="1"/>
              <a:t>too</a:t>
            </a:r>
            <a:r>
              <a:rPr lang="nl-NL" sz="2400" dirty="0"/>
              <a:t> far apart – or </a:t>
            </a:r>
            <a:r>
              <a:rPr lang="nl-NL" sz="2400" dirty="0" err="1"/>
              <a:t>too</a:t>
            </a:r>
            <a:r>
              <a:rPr lang="nl-NL" sz="2400" dirty="0"/>
              <a:t> close</a:t>
            </a:r>
          </a:p>
          <a:p>
            <a:pPr lvl="1"/>
            <a:r>
              <a:rPr lang="nl-NL" sz="2400" dirty="0"/>
              <a:t>Overlapping </a:t>
            </a:r>
            <a:r>
              <a:rPr lang="nl-NL" sz="2400" dirty="0" err="1"/>
              <a:t>edges</a:t>
            </a:r>
            <a:r>
              <a:rPr lang="nl-NL" sz="2400" dirty="0"/>
              <a:t> or </a:t>
            </a:r>
            <a:r>
              <a:rPr lang="nl-NL" sz="2400" dirty="0" err="1"/>
              <a:t>vertices</a:t>
            </a:r>
            <a:endParaRPr lang="nl-NL" sz="2400" dirty="0"/>
          </a:p>
          <a:p>
            <a:pPr lvl="1"/>
            <a:r>
              <a:rPr lang="nl-NL" sz="2400" dirty="0" smtClean="0"/>
              <a:t>Cluttering</a:t>
            </a:r>
            <a:endParaRPr lang="nl-NL" sz="2400" dirty="0"/>
          </a:p>
          <a:p>
            <a:endParaRPr lang="en-US" sz="2800" dirty="0" smtClean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75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/>
              <a:t>Force-directed graph drawing</a:t>
            </a:r>
          </a:p>
          <a:p>
            <a:pPr lvl="1"/>
            <a:r>
              <a:rPr lang="en-US" sz="2600" dirty="0"/>
              <a:t>Move </a:t>
            </a:r>
            <a:r>
              <a:rPr lang="en-US" sz="2600" dirty="0" smtClean="0"/>
              <a:t>vertices with </a:t>
            </a:r>
            <a:r>
              <a:rPr lang="en-US" sz="2600" dirty="0"/>
              <a:t>predefined </a:t>
            </a:r>
            <a:r>
              <a:rPr lang="en-US" sz="2600" dirty="0" smtClean="0"/>
              <a:t>forces</a:t>
            </a:r>
            <a:endParaRPr lang="en-US" sz="2400" dirty="0"/>
          </a:p>
          <a:p>
            <a:pPr lvl="1"/>
            <a:r>
              <a:rPr lang="en-US" sz="2600" dirty="0"/>
              <a:t>Physical systems stabilize </a:t>
            </a:r>
            <a:r>
              <a:rPr lang="en-US" sz="2600" dirty="0" smtClean="0"/>
              <a:t>well</a:t>
            </a:r>
            <a:endParaRPr lang="en-US" sz="2600" dirty="0"/>
          </a:p>
          <a:p>
            <a:pPr lvl="1"/>
            <a:r>
              <a:rPr lang="en-US" sz="2600" dirty="0"/>
              <a:t>Iterate force calculations on vertices</a:t>
            </a:r>
          </a:p>
          <a:p>
            <a:pPr lvl="2"/>
            <a:r>
              <a:rPr lang="en-US" sz="2400" dirty="0"/>
              <a:t>Repulsive forces between all vertices</a:t>
            </a:r>
          </a:p>
          <a:p>
            <a:pPr lvl="2"/>
            <a:r>
              <a:rPr lang="en-US" sz="2400" dirty="0"/>
              <a:t>Attractive forces between connected </a:t>
            </a:r>
            <a:r>
              <a:rPr lang="en-US" sz="2400" dirty="0" smtClean="0"/>
              <a:t>vertices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353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 smtClean="0"/>
              <a:t>Different algorithms exists, we will look 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Hooke-Coulomb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Fruchterman</a:t>
            </a:r>
            <a:r>
              <a:rPr lang="en-US" sz="2400" dirty="0" smtClean="0"/>
              <a:t> </a:t>
            </a:r>
            <a:r>
              <a:rPr lang="en-US" sz="2400" dirty="0" err="1" smtClean="0"/>
              <a:t>Reingold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Eades</a:t>
            </a:r>
            <a:endParaRPr lang="en-US" sz="2400" dirty="0" smtClean="0"/>
          </a:p>
          <a:p>
            <a:r>
              <a:rPr lang="en-US" sz="2800" dirty="0" smtClean="0"/>
              <a:t>Each algorithm…</a:t>
            </a:r>
          </a:p>
          <a:p>
            <a:pPr lvl="1"/>
            <a:r>
              <a:rPr lang="en-US" sz="2400" dirty="0" smtClean="0"/>
              <a:t>calculates the forces in a different way</a:t>
            </a:r>
          </a:p>
          <a:p>
            <a:pPr lvl="1"/>
            <a:r>
              <a:rPr lang="en-US" sz="2400" dirty="0" smtClean="0"/>
              <a:t>has multiple parameters</a:t>
            </a:r>
          </a:p>
          <a:p>
            <a:endParaRPr lang="en-US" sz="2600" dirty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7231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Research question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3531" y="1528233"/>
            <a:ext cx="10482385" cy="386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i="1" dirty="0"/>
              <a:t>Which system of forces in </a:t>
            </a:r>
            <a:r>
              <a:rPr lang="en-US" sz="3600" i="1" dirty="0" smtClean="0"/>
              <a:t>force-­</a:t>
            </a:r>
            <a:r>
              <a:rPr lang="en-US" sz="3600" i="1" dirty="0"/>
              <a:t>directed graph drawing gives the highest quality display </a:t>
            </a:r>
            <a:r>
              <a:rPr lang="en-US" sz="3600" i="1" dirty="0" smtClean="0"/>
              <a:t>result?</a:t>
            </a:r>
            <a:endParaRPr lang="nl-NL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4244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Hypothesis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2129362"/>
            <a:ext cx="9365724" cy="3128434"/>
          </a:xfrm>
        </p:spPr>
        <p:txBody>
          <a:bodyPr anchor="t">
            <a:noAutofit/>
          </a:bodyPr>
          <a:lstStyle/>
          <a:p>
            <a:r>
              <a:rPr lang="nl-NL" dirty="0" smtClean="0"/>
              <a:t>Expecting all algorithms to work equally well</a:t>
            </a:r>
          </a:p>
          <a:p>
            <a:r>
              <a:rPr lang="nl-NL" smtClean="0"/>
              <a:t>There must be optimal values for each one</a:t>
            </a:r>
            <a:endParaRPr lang="nl-NL" dirty="0" smtClean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639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509983" y="1380064"/>
                <a:ext cx="9993042" cy="5863418"/>
              </a:xfrm>
            </p:spPr>
            <p:txBody>
              <a:bodyPr>
                <a:no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800" dirty="0" smtClean="0"/>
                  <a:t>Hooke-Coulomb algorithm</a:t>
                </a:r>
              </a:p>
              <a:p>
                <a:pPr lvl="2"/>
                <a:r>
                  <a:rPr lang="en-US" sz="2800" dirty="0" smtClean="0"/>
                  <a:t>Attractive force:</a:t>
                </a:r>
              </a:p>
              <a:p>
                <a:pPr marL="914400" lvl="2" indent="0">
                  <a:buNone/>
                </a:pPr>
                <a:r>
                  <a:rPr lang="en-US" sz="2800" i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Repulsive force:</a:t>
                </a:r>
              </a:p>
              <a:p>
                <a:pPr marL="914400" lvl="2" indent="0">
                  <a:buNone/>
                </a:pP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800" b="1"/>
                      <m:t>ρ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Parameters: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 [0.0001~0.4]</a:t>
                </a:r>
                <a:br>
                  <a:rPr lang="en-US" sz="2800" dirty="0" smtClean="0"/>
                </a:br>
                <a:r>
                  <a:rPr lang="en-US" sz="2800" dirty="0" smtClean="0"/>
                  <a:t>				     weight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b="1"/>
                      <m:t>ρ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 [0.0001~0.2]</a:t>
                </a:r>
                <a:endParaRPr lang="en-US" sz="2800" b="1" dirty="0" smtClean="0"/>
              </a:p>
              <a:p>
                <a:pPr marL="1828800" lvl="4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9983" y="1380064"/>
                <a:ext cx="9993042" cy="586341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9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</p:spPr>
            <p:txBody>
              <a:bodyPr anchor="t">
                <a:no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 smtClean="0"/>
                  <a:t>Fruchterman-Reingold algorithm</a:t>
                </a:r>
              </a:p>
              <a:p>
                <a:pPr lvl="1"/>
                <a:r>
                  <a:rPr lang="en-US" sz="2800" dirty="0" smtClean="0"/>
                  <a:t>Attractive force: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"/>
                        <m:endChr m:val="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  </a:t>
                </a:r>
              </a:p>
              <a:p>
                <a:pPr lvl="1"/>
                <a:r>
                  <a:rPr lang="en-US" sz="2800" dirty="0" smtClean="0"/>
                  <a:t>Repulsive force:</a:t>
                </a:r>
              </a:p>
              <a:p>
                <a:pPr lvl="2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"/>
                        <m:endChr m:val="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nl-NL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Parameters:     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dirty="0" smtClean="0"/>
                  <a:t>  : [0.0001~1 ]</a:t>
                </a:r>
                <a:br>
                  <a:rPr lang="en-US" sz="2800" dirty="0" smtClean="0"/>
                </a:br>
                <a:r>
                  <a:rPr lang="en-US" sz="2800" dirty="0" smtClean="0"/>
                  <a:t>				                         </a:t>
                </a:r>
                <a14:m>
                  <m:oMath xmlns:m="http://schemas.openxmlformats.org/officeDocument/2006/math">
                    <m:r>
                      <a:rPr lang="nl-NL" sz="28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 smtClean="0"/>
                  <a:t>   : [0.0001~1]</a:t>
                </a:r>
                <a:br>
                  <a:rPr lang="en-US" sz="2800" dirty="0" smtClean="0"/>
                </a:br>
                <a:r>
                  <a:rPr lang="en-US" sz="2800" dirty="0" smtClean="0"/>
                  <a:t>				     </a:t>
                </a:r>
                <a:r>
                  <a:rPr lang="en-US" sz="2800" b="1" dirty="0" smtClean="0"/>
                  <a:t>area</a:t>
                </a:r>
                <a:r>
                  <a:rPr lang="en-US" sz="2800" dirty="0" smtClean="0"/>
                  <a:t> radius   : [1~3]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  <a:blipFill rotWithShape="0">
                <a:blip r:embed="rId2"/>
                <a:stretch>
                  <a:fillRect l="-2313" t="-5569" b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hoek 1"/>
              <p:cNvSpPr/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400" b="1" i="1"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num>
                            <m:den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𝑣𝑒𝑟𝑡𝑖𝑐𝑒𝑠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hthoe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991</TotalTime>
  <Words>514</Words>
  <Application>Microsoft Office PowerPoint</Application>
  <PresentationFormat>Widescreen</PresentationFormat>
  <Paragraphs>208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Georgia</vt:lpstr>
      <vt:lpstr>Parallax</vt:lpstr>
      <vt:lpstr>Force directed Graph Drawing</vt:lpstr>
      <vt:lpstr>Overview</vt:lpstr>
      <vt:lpstr>Problem description</vt:lpstr>
      <vt:lpstr>Problem description</vt:lpstr>
      <vt:lpstr>Problem description</vt:lpstr>
      <vt:lpstr>Research question</vt:lpstr>
      <vt:lpstr>Hypothesis</vt:lpstr>
      <vt:lpstr>The Algorithms</vt:lpstr>
      <vt:lpstr>The Algorithms</vt:lpstr>
      <vt:lpstr>The Algorithms</vt:lpstr>
      <vt:lpstr>The experiment</vt:lpstr>
      <vt:lpstr>The experiment</vt:lpstr>
      <vt:lpstr>The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Force-directed Graph Drawing</dc:title>
  <dc:creator>Veen, M.R. van der (Maurits)</dc:creator>
  <cp:lastModifiedBy>michiel van H</cp:lastModifiedBy>
  <cp:revision>67</cp:revision>
  <dcterms:created xsi:type="dcterms:W3CDTF">2015-12-08T12:55:45Z</dcterms:created>
  <dcterms:modified xsi:type="dcterms:W3CDTF">2016-01-24T22:54:12Z</dcterms:modified>
</cp:coreProperties>
</file>