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93" r:id="rId1"/>
  </p:sldMasterIdLst>
  <p:notesMasterIdLst>
    <p:notesMasterId r:id="rId21"/>
  </p:notesMasterIdLst>
  <p:sldIdLst>
    <p:sldId id="256" r:id="rId2"/>
    <p:sldId id="262" r:id="rId3"/>
    <p:sldId id="271" r:id="rId4"/>
    <p:sldId id="272" r:id="rId5"/>
    <p:sldId id="273" r:id="rId6"/>
    <p:sldId id="263" r:id="rId7"/>
    <p:sldId id="264" r:id="rId8"/>
    <p:sldId id="274" r:id="rId9"/>
    <p:sldId id="275" r:id="rId10"/>
    <p:sldId id="276" r:id="rId11"/>
    <p:sldId id="270" r:id="rId12"/>
    <p:sldId id="277" r:id="rId13"/>
    <p:sldId id="285" r:id="rId14"/>
    <p:sldId id="281" r:id="rId15"/>
    <p:sldId id="286" r:id="rId16"/>
    <p:sldId id="287" r:id="rId17"/>
    <p:sldId id="288" r:id="rId18"/>
    <p:sldId id="289" r:id="rId19"/>
    <p:sldId id="282" r:id="rId20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12" autoAdjust="0"/>
    <p:restoredTop sz="94660"/>
  </p:normalViewPr>
  <p:slideViewPr>
    <p:cSldViewPr snapToGrid="0">
      <p:cViewPr varScale="1">
        <p:scale>
          <a:sx n="75" d="100"/>
          <a:sy n="75" d="100"/>
        </p:scale>
        <p:origin x="42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2D4345-F8FC-4C6C-B576-ED93277860A7}" type="datetimeFigureOut">
              <a:rPr lang="en-GB" smtClean="0"/>
              <a:t>24/01/2016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FA7DD2-5BEB-493B-9798-440F611A52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08476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FA7DD2-5BEB-493B-9798-440F611A5209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6200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CBCFA-8FB7-4D12-8657-71C396C3770D}" type="datetimeFigureOut">
              <a:rPr lang="nl-NL" smtClean="0"/>
              <a:t>24-1-2016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E594A-1D6C-4877-B724-3D9ECD930B1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8548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CBCFA-8FB7-4D12-8657-71C396C3770D}" type="datetimeFigureOut">
              <a:rPr lang="nl-NL" smtClean="0"/>
              <a:t>24-1-2016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E594A-1D6C-4877-B724-3D9ECD930B1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14287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CBCFA-8FB7-4D12-8657-71C396C3770D}" type="datetimeFigureOut">
              <a:rPr lang="nl-NL" smtClean="0"/>
              <a:t>24-1-2016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E594A-1D6C-4877-B724-3D9ECD930B1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53216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CBCFA-8FB7-4D12-8657-71C396C3770D}" type="datetimeFigureOut">
              <a:rPr lang="nl-NL" smtClean="0"/>
              <a:t>24-1-2016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E594A-1D6C-4877-B724-3D9ECD930B1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362482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CBCFA-8FB7-4D12-8657-71C396C3770D}" type="datetimeFigureOut">
              <a:rPr lang="nl-NL" smtClean="0"/>
              <a:t>24-1-2016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E594A-1D6C-4877-B724-3D9ECD930B1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813404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ferte 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nl-NL" smtClean="0"/>
              <a:t>Klik om de modelstijlen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CBCFA-8FB7-4D12-8657-71C396C3770D}" type="datetimeFigureOut">
              <a:rPr lang="nl-NL" smtClean="0"/>
              <a:t>24-1-2016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E594A-1D6C-4877-B724-3D9ECD930B1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651191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ar of onwa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nl-NL" smtClean="0"/>
              <a:t>Klik om de modelstijlen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CBCFA-8FB7-4D12-8657-71C396C3770D}" type="datetimeFigureOut">
              <a:rPr lang="nl-NL" smtClean="0"/>
              <a:t>24-1-2016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E594A-1D6C-4877-B724-3D9ECD930B1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321255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CBCFA-8FB7-4D12-8657-71C396C3770D}" type="datetimeFigureOut">
              <a:rPr lang="nl-NL" smtClean="0"/>
              <a:t>24-1-2016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E594A-1D6C-4877-B724-3D9ECD930B1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997780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CBCFA-8FB7-4D12-8657-71C396C3770D}" type="datetimeFigureOut">
              <a:rPr lang="nl-NL" smtClean="0"/>
              <a:t>24-1-2016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E594A-1D6C-4877-B724-3D9ECD930B1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47255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CBCFA-8FB7-4D12-8657-71C396C3770D}" type="datetimeFigureOut">
              <a:rPr lang="nl-NL" smtClean="0"/>
              <a:t>24-1-2016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5B0E594A-1D6C-4877-B724-3D9ECD930B1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57836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CBCFA-8FB7-4D12-8657-71C396C3770D}" type="datetimeFigureOut">
              <a:rPr lang="nl-NL" smtClean="0"/>
              <a:t>24-1-2016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E594A-1D6C-4877-B724-3D9ECD930B1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00275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CBCFA-8FB7-4D12-8657-71C396C3770D}" type="datetimeFigureOut">
              <a:rPr lang="nl-NL" smtClean="0"/>
              <a:t>24-1-2016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E594A-1D6C-4877-B724-3D9ECD930B1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1722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CBCFA-8FB7-4D12-8657-71C396C3770D}" type="datetimeFigureOut">
              <a:rPr lang="nl-NL" smtClean="0"/>
              <a:t>24-1-2016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E594A-1D6C-4877-B724-3D9ECD930B1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81282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CBCFA-8FB7-4D12-8657-71C396C3770D}" type="datetimeFigureOut">
              <a:rPr lang="nl-NL" smtClean="0"/>
              <a:t>24-1-2016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E594A-1D6C-4877-B724-3D9ECD930B1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40856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CBCFA-8FB7-4D12-8657-71C396C3770D}" type="datetimeFigureOut">
              <a:rPr lang="nl-NL" smtClean="0"/>
              <a:t>24-1-2016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E594A-1D6C-4877-B724-3D9ECD930B1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34380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CBCFA-8FB7-4D12-8657-71C396C3770D}" type="datetimeFigureOut">
              <a:rPr lang="nl-NL" smtClean="0"/>
              <a:t>24-1-2016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E594A-1D6C-4877-B724-3D9ECD930B1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62847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CBCFA-8FB7-4D12-8657-71C396C3770D}" type="datetimeFigureOut">
              <a:rPr lang="nl-NL" smtClean="0"/>
              <a:t>24-1-2016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E594A-1D6C-4877-B724-3D9ECD930B1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38652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3BCBCFA-8FB7-4D12-8657-71C396C3770D}" type="datetimeFigureOut">
              <a:rPr lang="nl-NL" smtClean="0"/>
              <a:t>24-1-2016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B0E594A-1D6C-4877-B724-3D9ECD930B1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21819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94" r:id="rId1"/>
    <p:sldLayoutId id="2147484295" r:id="rId2"/>
    <p:sldLayoutId id="2147484296" r:id="rId3"/>
    <p:sldLayoutId id="2147484297" r:id="rId4"/>
    <p:sldLayoutId id="2147484298" r:id="rId5"/>
    <p:sldLayoutId id="2147484299" r:id="rId6"/>
    <p:sldLayoutId id="2147484300" r:id="rId7"/>
    <p:sldLayoutId id="2147484301" r:id="rId8"/>
    <p:sldLayoutId id="2147484302" r:id="rId9"/>
    <p:sldLayoutId id="2147484303" r:id="rId10"/>
    <p:sldLayoutId id="2147484304" r:id="rId11"/>
    <p:sldLayoutId id="2147484305" r:id="rId12"/>
    <p:sldLayoutId id="2147484306" r:id="rId13"/>
    <p:sldLayoutId id="2147484307" r:id="rId14"/>
    <p:sldLayoutId id="2147484308" r:id="rId15"/>
    <p:sldLayoutId id="2147484309" r:id="rId16"/>
    <p:sldLayoutId id="2147484310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31341" y="1822579"/>
            <a:ext cx="11343502" cy="2387600"/>
          </a:xfrm>
        </p:spPr>
        <p:txBody>
          <a:bodyPr>
            <a:normAutofit/>
          </a:bodyPr>
          <a:lstStyle/>
          <a:p>
            <a:r>
              <a:rPr lang="en-US" sz="7200" dirty="0" smtClean="0"/>
              <a:t>Force directed Graph Drawing</a:t>
            </a:r>
            <a:endParaRPr lang="en-US" sz="7200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98806" y="5360492"/>
            <a:ext cx="10547684" cy="1655762"/>
          </a:xfrm>
        </p:spPr>
        <p:txBody>
          <a:bodyPr>
            <a:normAutofit/>
          </a:bodyPr>
          <a:lstStyle/>
          <a:p>
            <a:r>
              <a:rPr lang="nl-NL" sz="1600" i="1" dirty="0" smtClean="0"/>
              <a:t>door Jesse van der </a:t>
            </a:r>
            <a:r>
              <a:rPr lang="nl-NL" sz="1600" i="1" dirty="0" err="1" smtClean="0"/>
              <a:t>Ceelen</a:t>
            </a:r>
            <a:r>
              <a:rPr lang="nl-NL" sz="1600" i="1" dirty="0" smtClean="0"/>
              <a:t>, Michiel van Heusden en Maurits van der Veen</a:t>
            </a:r>
            <a:endParaRPr lang="nl-NL" sz="1600" i="1" dirty="0"/>
          </a:p>
        </p:txBody>
      </p:sp>
    </p:spTree>
    <p:extLst>
      <p:ext uri="{BB962C8B-B14F-4D97-AF65-F5344CB8AC3E}">
        <p14:creationId xmlns:p14="http://schemas.microsoft.com/office/powerpoint/2010/main" val="2156488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Tijdelijke aanduiding voor inhoud 2"/>
              <p:cNvSpPr>
                <a:spLocks noGrp="1"/>
              </p:cNvSpPr>
              <p:nvPr>
                <p:ph idx="1"/>
              </p:nvPr>
            </p:nvSpPr>
            <p:spPr>
              <a:xfrm>
                <a:off x="1941507" y="1820331"/>
                <a:ext cx="10018713" cy="7162304"/>
              </a:xfrm>
            </p:spPr>
            <p:txBody>
              <a:bodyPr anchor="t">
                <a:normAutofit/>
              </a:bodyPr>
              <a:lstStyle/>
              <a:p>
                <a:pPr marL="514350" indent="-514350">
                  <a:buFont typeface="+mj-lt"/>
                  <a:buAutoNum type="arabicPeriod" startAt="3"/>
                </a:pPr>
                <a:r>
                  <a:rPr lang="en-US" sz="2800" dirty="0" smtClean="0"/>
                  <a:t>Eades’ algorithm</a:t>
                </a:r>
              </a:p>
              <a:p>
                <a:pPr lvl="1"/>
                <a:r>
                  <a:rPr lang="en-US" sz="2800" dirty="0" smtClean="0"/>
                  <a:t>Attractive force </a:t>
                </a:r>
                <a:r>
                  <a:rPr lang="en-US" sz="2800" dirty="0" smtClean="0"/>
                  <a:t>(Logarithmic Springs):</a:t>
                </a:r>
                <a:endParaRPr lang="en-US" sz="2800" dirty="0" smtClean="0"/>
              </a:p>
              <a:p>
                <a:pPr marL="457200" lvl="1" indent="0">
                  <a:buNone/>
                </a:pPr>
                <a:r>
                  <a:rPr lang="en-US" sz="2800" dirty="0"/>
                  <a:t>	</a:t>
                </a:r>
                <a:r>
                  <a:rPr lang="en-US" sz="2800" dirty="0" smtClean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sz="28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nl-NL" sz="2800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nl-NL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l-GR" sz="2800" b="1" i="1">
                        <a:latin typeface="Cambria Math" panose="02040503050406030204" pitchFamily="18" charset="0"/>
                      </a:rPr>
                      <m:t>𝜶</m:t>
                    </m:r>
                    <m:r>
                      <a:rPr lang="nl-NL" sz="2800" i="1">
                        <a:latin typeface="Cambria Math" panose="02040503050406030204" pitchFamily="18" charset="0"/>
                      </a:rPr>
                      <m:t>𝑙𝑜𝑔</m:t>
                    </m:r>
                    <m:d>
                      <m:dPr>
                        <m:ctrlPr>
                          <a:rPr lang="nl-NL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nl-NL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nl-NL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GB" sz="2800" b="1" i="1" smtClean="0">
                                <a:latin typeface="Cambria Math" panose="02040503050406030204" pitchFamily="18" charset="0"/>
                              </a:rPr>
                              <m:t>𝒄</m:t>
                            </m:r>
                          </m:den>
                        </m:f>
                      </m:e>
                    </m:d>
                    <m:r>
                      <m:rPr>
                        <m:nor/>
                      </m:rPr>
                      <a:rPr lang="nl-NL" sz="2800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it-IT" sz="2800" i="1" dirty="0"/>
                      <m:t>·</m:t>
                    </m:r>
                    <m:r>
                      <a:rPr lang="nl-NL" sz="2800" i="1" dirty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nl-NL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sz="28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nl-NL" sz="28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nl-NL" sz="2800" dirty="0" smtClean="0"/>
              </a:p>
              <a:p>
                <a:pPr lvl="1"/>
                <a:r>
                  <a:rPr lang="en-US" sz="2800" dirty="0"/>
                  <a:t>Repulsive force:</a:t>
                </a:r>
              </a:p>
              <a:p>
                <a:pPr marL="457200" lvl="1" indent="0">
                  <a:buNone/>
                </a:pPr>
                <a:r>
                  <a:rPr lang="en-US" sz="2800" dirty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sz="28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l-GR" sz="2800" b="1"/>
                      <m:t>ρ</m:t>
                    </m:r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l-NL" sz="2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acc>
                              <m:accPr>
                                <m:chr m:val="⃗"/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nl-NL" sz="28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nl-NL" sz="28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nl-NL" sz="28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nl-NL" sz="28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acc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</m:e>
                          <m:sup>
                            <m:r>
                              <a:rPr lang="nl-NL" sz="28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sz="28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nl-NL" sz="2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nl-NL" sz="28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nl-NL" sz="2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acc>
                  </m:oMath>
                </a14:m>
                <a:endParaRPr lang="en-US" sz="2800" dirty="0" smtClean="0"/>
              </a:p>
              <a:p>
                <a:pPr lvl="1"/>
                <a:r>
                  <a:rPr lang="en-US" sz="2800" dirty="0"/>
                  <a:t>Parameters</a:t>
                </a:r>
                <a:r>
                  <a:rPr lang="en-US" sz="2800" dirty="0" smtClean="0"/>
                  <a:t>:         weight </a:t>
                </a:r>
                <a14:m>
                  <m:oMath xmlns:m="http://schemas.openxmlformats.org/officeDocument/2006/math">
                    <m:r>
                      <a:rPr lang="el-GR" sz="2800" b="1" i="1">
                        <a:latin typeface="Cambria Math" panose="02040503050406030204" pitchFamily="18" charset="0"/>
                      </a:rPr>
                      <m:t>𝜶</m:t>
                    </m:r>
                    <m:r>
                      <a:rPr lang="el-GR" sz="2800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nl-NL" sz="2800" dirty="0" smtClean="0"/>
                  <a:t>: </a:t>
                </a:r>
                <a:r>
                  <a:rPr lang="nl-NL" sz="2800" dirty="0" smtClean="0"/>
                  <a:t>[0.0001~0.4]</a:t>
                </a:r>
                <a:br>
                  <a:rPr lang="nl-NL" sz="2800" dirty="0" smtClean="0"/>
                </a:br>
                <a:r>
                  <a:rPr lang="nl-NL" sz="2800" dirty="0" smtClean="0"/>
                  <a:t>				             weight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sz="2800" b="1"/>
                      <m:t>ρ</m:t>
                    </m:r>
                    <m:r>
                      <a:rPr lang="el-GR" sz="2800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nl-NL" sz="2800" dirty="0" smtClean="0"/>
                  <a:t>: [0.0001~0.4]</a:t>
                </a:r>
                <a:br>
                  <a:rPr lang="nl-NL" sz="2800" dirty="0" smtClean="0"/>
                </a:br>
                <a:r>
                  <a:rPr lang="nl-NL" sz="2800" dirty="0" smtClean="0"/>
                  <a:t>				</a:t>
                </a:r>
                <a:r>
                  <a:rPr lang="nl-NL" sz="2800" smtClean="0"/>
                  <a:t>     </a:t>
                </a:r>
                <a:r>
                  <a:rPr lang="nl-NL" sz="2800" smtClean="0"/>
                  <a:t>     stiffness </a:t>
                </a:r>
                <a14:m>
                  <m:oMath xmlns:m="http://schemas.openxmlformats.org/officeDocument/2006/math">
                    <m:r>
                      <a:rPr lang="en-GB" sz="2800" b="1" i="1" smtClean="0"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r>
                  <a:rPr lang="nl-NL" sz="2800" dirty="0" smtClean="0"/>
                  <a:t> </a:t>
                </a:r>
                <a:r>
                  <a:rPr lang="nl-NL" sz="2800" dirty="0" smtClean="0"/>
                  <a:t>: </a:t>
                </a:r>
                <a:r>
                  <a:rPr lang="nl-NL" sz="2800" dirty="0" smtClean="0"/>
                  <a:t>[0.0001~1.0]</a:t>
                </a:r>
                <a:br>
                  <a:rPr lang="nl-NL" sz="2800" dirty="0" smtClean="0"/>
                </a:br>
                <a:endParaRPr lang="en-US" sz="2800" dirty="0" smtClean="0"/>
              </a:p>
              <a:p>
                <a:pPr marL="457200" lvl="1" indent="0">
                  <a:buNone/>
                </a:pPr>
                <a:r>
                  <a:rPr lang="en-US" sz="2400" dirty="0" smtClean="0"/>
                  <a:t>		</a:t>
                </a:r>
              </a:p>
            </p:txBody>
          </p:sp>
        </mc:Choice>
        <mc:Fallback>
          <p:sp>
            <p:nvSpPr>
              <p:cNvPr id="3" name="Tijdelijke aanduiding voor inhou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41507" y="1820331"/>
                <a:ext cx="10018713" cy="7162304"/>
              </a:xfrm>
              <a:blipFill rotWithShape="0">
                <a:blip r:embed="rId3"/>
                <a:stretch>
                  <a:fillRect l="-2251" t="-383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el 1"/>
          <p:cNvSpPr>
            <a:spLocks noGrp="1"/>
          </p:cNvSpPr>
          <p:nvPr>
            <p:ph type="title"/>
          </p:nvPr>
        </p:nvSpPr>
        <p:spPr>
          <a:xfrm>
            <a:off x="1484311" y="8465"/>
            <a:ext cx="10018713" cy="1752599"/>
          </a:xfrm>
        </p:spPr>
        <p:txBody>
          <a:bodyPr>
            <a:normAutofit/>
          </a:bodyPr>
          <a:lstStyle/>
          <a:p>
            <a:r>
              <a:rPr lang="en-US" sz="5400" dirty="0"/>
              <a:t>The Algorithms</a:t>
            </a:r>
          </a:p>
        </p:txBody>
      </p:sp>
    </p:spTree>
    <p:extLst>
      <p:ext uri="{BB962C8B-B14F-4D97-AF65-F5344CB8AC3E}">
        <p14:creationId xmlns:p14="http://schemas.microsoft.com/office/powerpoint/2010/main" val="93318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2173287" y="1930398"/>
            <a:ext cx="10018713" cy="4927602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en-US" sz="3200" b="1" dirty="0" smtClean="0"/>
              <a:t>Input Data</a:t>
            </a:r>
          </a:p>
          <a:p>
            <a:r>
              <a:rPr lang="en-US" sz="2800" dirty="0" smtClean="0"/>
              <a:t>10 randomly generated graphs</a:t>
            </a:r>
          </a:p>
          <a:p>
            <a:pPr lvl="1"/>
            <a:r>
              <a:rPr lang="en-US" sz="2400" dirty="0" smtClean="0"/>
              <a:t>20 vertices</a:t>
            </a:r>
          </a:p>
          <a:p>
            <a:pPr lvl="1"/>
            <a:r>
              <a:rPr lang="en-US" sz="2400" dirty="0" smtClean="0"/>
              <a:t>Vertex positions [</a:t>
            </a:r>
            <a:r>
              <a:rPr lang="en-US" sz="2400" dirty="0" err="1" smtClean="0"/>
              <a:t>x,y</a:t>
            </a:r>
            <a:r>
              <a:rPr lang="en-US" sz="2400" dirty="0" smtClean="0"/>
              <a:t>] </a:t>
            </a:r>
            <a:r>
              <a:rPr lang="en-US" sz="2400" dirty="0" smtClean="0">
                <a:latin typeface="Calibri" panose="020F0502020204030204" pitchFamily="34" charset="0"/>
              </a:rPr>
              <a:t>→</a:t>
            </a:r>
            <a:r>
              <a:rPr lang="en-US" sz="2400" dirty="0" smtClean="0"/>
              <a:t> </a:t>
            </a:r>
            <a:r>
              <a:rPr lang="en-US" dirty="0" smtClean="0">
                <a:latin typeface="Georgia" panose="02040502050405020303" pitchFamily="18" charset="0"/>
              </a:rPr>
              <a:t>x </a:t>
            </a:r>
            <a:r>
              <a:rPr lang="en-US" sz="2400" dirty="0" smtClean="0"/>
              <a:t>and</a:t>
            </a:r>
            <a:r>
              <a:rPr lang="en-US" sz="2400" dirty="0" smtClean="0">
                <a:latin typeface="Georgia" panose="02040502050405020303" pitchFamily="18" charset="0"/>
              </a:rPr>
              <a:t> </a:t>
            </a:r>
            <a:r>
              <a:rPr lang="en-US" dirty="0" smtClean="0">
                <a:latin typeface="Georgia" panose="02040502050405020303" pitchFamily="18" charset="0"/>
              </a:rPr>
              <a:t>y</a:t>
            </a:r>
            <a:r>
              <a:rPr lang="en-US" sz="2400" dirty="0" smtClean="0"/>
              <a:t> between </a:t>
            </a:r>
            <a:r>
              <a:rPr lang="en-US" sz="2400" dirty="0"/>
              <a:t>0 </a:t>
            </a:r>
            <a:r>
              <a:rPr lang="en-US" sz="2400" dirty="0" smtClean="0"/>
              <a:t>and 1</a:t>
            </a:r>
          </a:p>
          <a:p>
            <a:pPr lvl="1"/>
            <a:r>
              <a:rPr lang="en-US" sz="2400" dirty="0" smtClean="0"/>
              <a:t>Every vertex has at least one connection</a:t>
            </a:r>
          </a:p>
          <a:p>
            <a:pPr lvl="1"/>
            <a:endParaRPr lang="en-US" sz="2400" dirty="0" smtClean="0"/>
          </a:p>
          <a:p>
            <a:endParaRPr lang="en-US" dirty="0"/>
          </a:p>
          <a:p>
            <a:endParaRPr lang="en-US" sz="2800" dirty="0" smtClean="0"/>
          </a:p>
        </p:txBody>
      </p:sp>
      <p:sp>
        <p:nvSpPr>
          <p:cNvPr id="4" name="Titel 1"/>
          <p:cNvSpPr>
            <a:spLocks noGrp="1"/>
          </p:cNvSpPr>
          <p:nvPr>
            <p:ph type="title"/>
          </p:nvPr>
        </p:nvSpPr>
        <p:spPr>
          <a:xfrm>
            <a:off x="1484311" y="8465"/>
            <a:ext cx="10018713" cy="1752599"/>
          </a:xfrm>
        </p:spPr>
        <p:txBody>
          <a:bodyPr/>
          <a:lstStyle/>
          <a:p>
            <a:r>
              <a:rPr lang="en-US" sz="5400" dirty="0" smtClean="0"/>
              <a:t>The experiment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569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2173287" y="1930398"/>
            <a:ext cx="10018713" cy="4927602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en-US" sz="3200" b="1" dirty="0" smtClean="0"/>
              <a:t>Running the algorithms</a:t>
            </a:r>
          </a:p>
          <a:p>
            <a:r>
              <a:rPr lang="en-US" sz="2800" dirty="0" smtClean="0"/>
              <a:t>Run each algorithm</a:t>
            </a:r>
          </a:p>
          <a:p>
            <a:pPr lvl="1"/>
            <a:r>
              <a:rPr lang="en-US" sz="2400" dirty="0"/>
              <a:t>10 different settings for each </a:t>
            </a:r>
            <a:r>
              <a:rPr lang="en-US" sz="2400" dirty="0" smtClean="0"/>
              <a:t>parameter </a:t>
            </a:r>
            <a:endParaRPr lang="en-US" sz="3200" dirty="0" smtClean="0"/>
          </a:p>
          <a:p>
            <a:r>
              <a:rPr lang="en-US" sz="2800" dirty="0" smtClean="0"/>
              <a:t>Maximum of 100 iterations per graph</a:t>
            </a:r>
          </a:p>
          <a:p>
            <a:endParaRPr lang="en-US" sz="2800" dirty="0" smtClean="0"/>
          </a:p>
          <a:p>
            <a:endParaRPr lang="en-US" sz="2400" dirty="0" smtClean="0"/>
          </a:p>
          <a:p>
            <a:endParaRPr lang="en-US" dirty="0"/>
          </a:p>
          <a:p>
            <a:endParaRPr lang="en-US" sz="2800" dirty="0" smtClean="0"/>
          </a:p>
        </p:txBody>
      </p:sp>
      <p:sp>
        <p:nvSpPr>
          <p:cNvPr id="4" name="Titel 1"/>
          <p:cNvSpPr>
            <a:spLocks noGrp="1"/>
          </p:cNvSpPr>
          <p:nvPr>
            <p:ph type="title"/>
          </p:nvPr>
        </p:nvSpPr>
        <p:spPr>
          <a:xfrm>
            <a:off x="1484311" y="8465"/>
            <a:ext cx="10018713" cy="1752599"/>
          </a:xfrm>
        </p:spPr>
        <p:txBody>
          <a:bodyPr/>
          <a:lstStyle/>
          <a:p>
            <a:r>
              <a:rPr lang="en-US" sz="5400" dirty="0" smtClean="0"/>
              <a:t>The experiment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875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2173287" y="1930398"/>
            <a:ext cx="10018713" cy="4927602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en-US" sz="3200" b="1" dirty="0" smtClean="0"/>
              <a:t>Testing the output</a:t>
            </a:r>
          </a:p>
          <a:p>
            <a:r>
              <a:rPr lang="en-US" sz="2800" dirty="0" smtClean="0"/>
              <a:t>Test the quality of the output graph after each run</a:t>
            </a:r>
          </a:p>
          <a:p>
            <a:pPr lvl="1"/>
            <a:r>
              <a:rPr lang="en-US" sz="2400" dirty="0" smtClean="0"/>
              <a:t>Edge crossings</a:t>
            </a:r>
          </a:p>
          <a:p>
            <a:pPr lvl="1"/>
            <a:r>
              <a:rPr lang="en-US" sz="2400" dirty="0" smtClean="0"/>
              <a:t>Uniformity in edge length</a:t>
            </a:r>
          </a:p>
          <a:p>
            <a:pPr lvl="1"/>
            <a:r>
              <a:rPr lang="en-US" sz="2400" dirty="0" smtClean="0"/>
              <a:t>Vertex dispersion</a:t>
            </a:r>
          </a:p>
          <a:p>
            <a:r>
              <a:rPr lang="en-US" sz="2800" dirty="0" smtClean="0"/>
              <a:t>Calculate average of the quality values of the 10 inputs graphs</a:t>
            </a:r>
          </a:p>
          <a:p>
            <a:endParaRPr lang="en-US" sz="2800" dirty="0" smtClean="0"/>
          </a:p>
          <a:p>
            <a:pPr lvl="2"/>
            <a:endParaRPr lang="en-US" sz="2600" dirty="0" smtClean="0"/>
          </a:p>
          <a:p>
            <a:endParaRPr lang="en-US" sz="2800" dirty="0" smtClean="0"/>
          </a:p>
          <a:p>
            <a:endParaRPr lang="en-US" sz="2400" dirty="0" smtClean="0"/>
          </a:p>
          <a:p>
            <a:endParaRPr lang="en-US" dirty="0"/>
          </a:p>
          <a:p>
            <a:endParaRPr lang="en-US" sz="2800" dirty="0" smtClean="0"/>
          </a:p>
        </p:txBody>
      </p:sp>
      <p:sp>
        <p:nvSpPr>
          <p:cNvPr id="4" name="Titel 1"/>
          <p:cNvSpPr>
            <a:spLocks noGrp="1"/>
          </p:cNvSpPr>
          <p:nvPr>
            <p:ph type="title"/>
          </p:nvPr>
        </p:nvSpPr>
        <p:spPr>
          <a:xfrm>
            <a:off x="1484311" y="8465"/>
            <a:ext cx="10018713" cy="1752599"/>
          </a:xfrm>
        </p:spPr>
        <p:txBody>
          <a:bodyPr/>
          <a:lstStyle/>
          <a:p>
            <a:r>
              <a:rPr lang="en-US" sz="5400" dirty="0" smtClean="0"/>
              <a:t>The experiment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883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28235" y="1898822"/>
            <a:ext cx="10018713" cy="4706818"/>
          </a:xfrm>
        </p:spPr>
        <p:txBody>
          <a:bodyPr>
            <a:normAutofit/>
          </a:bodyPr>
          <a:lstStyle/>
          <a:p>
            <a:r>
              <a:rPr lang="en-GB" sz="2800" dirty="0" smtClean="0"/>
              <a:t>Comparing the algorithms </a:t>
            </a:r>
          </a:p>
          <a:p>
            <a:pPr lvl="1"/>
            <a:r>
              <a:rPr lang="en-GB" sz="2400" dirty="0" smtClean="0"/>
              <a:t>Hooke-Coulomb vs </a:t>
            </a:r>
            <a:r>
              <a:rPr lang="en-US" sz="2400" dirty="0" err="1" smtClean="0"/>
              <a:t>Fruchterman-Reingold</a:t>
            </a:r>
            <a:endParaRPr lang="en-US" sz="2400" dirty="0" smtClean="0"/>
          </a:p>
          <a:p>
            <a:pPr lvl="2"/>
            <a:r>
              <a:rPr lang="en-GB" sz="2200" dirty="0" smtClean="0"/>
              <a:t>One-Sample test</a:t>
            </a:r>
          </a:p>
          <a:p>
            <a:pPr lvl="1"/>
            <a:r>
              <a:rPr lang="en-GB" sz="2400" dirty="0" err="1" smtClean="0"/>
              <a:t>Eades</a:t>
            </a:r>
            <a:r>
              <a:rPr lang="en-GB" sz="2400" dirty="0" smtClean="0"/>
              <a:t> vs </a:t>
            </a:r>
            <a:r>
              <a:rPr lang="en-US" sz="2400" dirty="0" err="1" smtClean="0"/>
              <a:t>Fruchterman-Reingold</a:t>
            </a:r>
            <a:endParaRPr lang="en-US" sz="2400" dirty="0" smtClean="0"/>
          </a:p>
          <a:p>
            <a:pPr lvl="2"/>
            <a:r>
              <a:rPr lang="en-US" sz="2200" dirty="0" smtClean="0"/>
              <a:t>One-Sample test</a:t>
            </a:r>
          </a:p>
          <a:p>
            <a:pPr lvl="1"/>
            <a:r>
              <a:rPr lang="en-US" sz="2400" dirty="0" smtClean="0"/>
              <a:t>Influence of logarithmic weight in </a:t>
            </a:r>
            <a:r>
              <a:rPr lang="en-US" sz="2400" dirty="0" err="1" smtClean="0"/>
              <a:t>Eades</a:t>
            </a:r>
            <a:endParaRPr lang="en-US" sz="2400" dirty="0" smtClean="0"/>
          </a:p>
          <a:p>
            <a:pPr lvl="2"/>
            <a:r>
              <a:rPr lang="en-US" sz="2200" dirty="0" smtClean="0"/>
              <a:t>Paired t-test</a:t>
            </a:r>
          </a:p>
          <a:p>
            <a:pPr lvl="1"/>
            <a:endParaRPr lang="en-GB" sz="2800" dirty="0"/>
          </a:p>
          <a:p>
            <a:pPr lvl="1"/>
            <a:endParaRPr lang="en-US" sz="2400" dirty="0" smtClean="0"/>
          </a:p>
        </p:txBody>
      </p:sp>
      <p:sp>
        <p:nvSpPr>
          <p:cNvPr id="5" name="Titel 1"/>
          <p:cNvSpPr txBox="1">
            <a:spLocks/>
          </p:cNvSpPr>
          <p:nvPr/>
        </p:nvSpPr>
        <p:spPr>
          <a:xfrm>
            <a:off x="1484311" y="8465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5400" dirty="0" smtClean="0"/>
              <a:t>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001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 txBox="1">
            <a:spLocks/>
          </p:cNvSpPr>
          <p:nvPr/>
        </p:nvSpPr>
        <p:spPr>
          <a:xfrm>
            <a:off x="1484311" y="8465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5400" dirty="0" smtClean="0"/>
              <a:t>Results</a:t>
            </a:r>
            <a:endParaRPr lang="en-US" dirty="0"/>
          </a:p>
        </p:txBody>
      </p:sp>
      <p:graphicFrame>
        <p:nvGraphicFramePr>
          <p:cNvPr id="6" name="Tabel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3740792"/>
              </p:ext>
            </p:extLst>
          </p:nvPr>
        </p:nvGraphicFramePr>
        <p:xfrm>
          <a:off x="1760655" y="2967291"/>
          <a:ext cx="867069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0800"/>
                <a:gridCol w="1165860"/>
                <a:gridCol w="1722120"/>
                <a:gridCol w="2148840"/>
                <a:gridCol w="231307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Std. Deviation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Std. Error Mean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FruchtRein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2.019127749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0.3010982911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0.0095215640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el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3611734"/>
              </p:ext>
            </p:extLst>
          </p:nvPr>
        </p:nvGraphicFramePr>
        <p:xfrm>
          <a:off x="1509265" y="4498587"/>
          <a:ext cx="9173470" cy="1943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7404"/>
                <a:gridCol w="816680"/>
                <a:gridCol w="571500"/>
                <a:gridCol w="1478280"/>
                <a:gridCol w="1699260"/>
                <a:gridCol w="1569720"/>
                <a:gridCol w="1540626"/>
              </a:tblGrid>
              <a:tr h="487680">
                <a:tc rowSpan="3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Test Value = 1.58984455715541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3147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 anchor="b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df</a:t>
                      </a:r>
                      <a:endParaRPr lang="en-US" dirty="0"/>
                    </a:p>
                  </a:txBody>
                  <a:tcPr anchor="b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Sig. (2-tailed)</a:t>
                      </a:r>
                      <a:endParaRPr lang="en-US" dirty="0"/>
                    </a:p>
                  </a:txBody>
                  <a:tcPr anchor="b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Mean</a:t>
                      </a:r>
                    </a:p>
                    <a:p>
                      <a:pPr algn="ctr"/>
                      <a:r>
                        <a:rPr lang="en-US" dirty="0" smtClean="0"/>
                        <a:t>Difference</a:t>
                      </a:r>
                      <a:endParaRPr lang="en-US" dirty="0"/>
                    </a:p>
                  </a:txBody>
                  <a:tcPr anchor="b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95% confidence interval of the difference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3147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Lower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Upper</a:t>
                      </a:r>
                      <a:endParaRPr lang="en-US" dirty="0"/>
                    </a:p>
                  </a:txBody>
                  <a:tcPr/>
                </a:tc>
              </a:tr>
              <a:tr h="44958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FruchtRein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45.085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999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0.4292831918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0.4105986320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0.4479677516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kstvak 7"/>
          <p:cNvSpPr txBox="1"/>
          <p:nvPr/>
        </p:nvSpPr>
        <p:spPr>
          <a:xfrm>
            <a:off x="4980039" y="4051940"/>
            <a:ext cx="2231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One-Sample test</a:t>
            </a:r>
            <a:endParaRPr lang="en-US" b="1" dirty="0"/>
          </a:p>
        </p:txBody>
      </p:sp>
      <p:sp>
        <p:nvSpPr>
          <p:cNvPr id="9" name="Tekstvak 8"/>
          <p:cNvSpPr txBox="1"/>
          <p:nvPr/>
        </p:nvSpPr>
        <p:spPr>
          <a:xfrm>
            <a:off x="4692445" y="2520644"/>
            <a:ext cx="2807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One-Sample Statistics</a:t>
            </a:r>
            <a:endParaRPr lang="en-US" b="1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1213643" y="1111722"/>
            <a:ext cx="10018713" cy="47068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dirty="0" smtClean="0"/>
              <a:t> </a:t>
            </a:r>
          </a:p>
          <a:p>
            <a:pPr lvl="1"/>
            <a:r>
              <a:rPr lang="en-GB" sz="2400" dirty="0" smtClean="0"/>
              <a:t>Hooke-Coulomb vs </a:t>
            </a:r>
            <a:r>
              <a:rPr lang="en-US" sz="2400" dirty="0" err="1" smtClean="0"/>
              <a:t>Fruchterman-Reingold</a:t>
            </a:r>
            <a:endParaRPr lang="en-US" sz="2400" dirty="0" smtClean="0"/>
          </a:p>
          <a:p>
            <a:pPr marL="914400" lvl="2" indent="0">
              <a:buNone/>
            </a:pPr>
            <a:r>
              <a:rPr lang="en-GB" sz="2200" dirty="0" smtClean="0"/>
              <a:t> </a:t>
            </a:r>
          </a:p>
          <a:p>
            <a:pPr marL="457200" lvl="1" indent="0">
              <a:buNone/>
            </a:pPr>
            <a:r>
              <a:rPr lang="nl-NL" sz="2400" dirty="0" smtClean="0"/>
              <a:t> </a:t>
            </a:r>
            <a:endParaRPr lang="en-US" sz="2400" dirty="0" smtClean="0"/>
          </a:p>
          <a:p>
            <a:pPr marL="914400" lvl="2" indent="0">
              <a:buNone/>
            </a:pPr>
            <a:r>
              <a:rPr lang="en-US" sz="2200" dirty="0" smtClean="0"/>
              <a:t> </a:t>
            </a:r>
          </a:p>
          <a:p>
            <a:pPr marL="457200" lvl="1" indent="0">
              <a:buNone/>
            </a:pPr>
            <a:r>
              <a:rPr lang="en-US" sz="2400" dirty="0" smtClean="0"/>
              <a:t> </a:t>
            </a:r>
          </a:p>
          <a:p>
            <a:pPr marL="914400" lvl="2" indent="0">
              <a:buNone/>
            </a:pPr>
            <a:r>
              <a:rPr lang="en-US" sz="2200" dirty="0" smtClean="0"/>
              <a:t> </a:t>
            </a:r>
          </a:p>
          <a:p>
            <a:pPr lvl="1"/>
            <a:endParaRPr lang="en-GB" sz="2800" dirty="0"/>
          </a:p>
          <a:p>
            <a:pPr lvl="1"/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30604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3332" y="941816"/>
            <a:ext cx="7241907" cy="2539624"/>
          </a:xfrm>
        </p:spPr>
        <p:txBody>
          <a:bodyPr>
            <a:normAutofit/>
          </a:bodyPr>
          <a:lstStyle/>
          <a:p>
            <a:pPr lvl="1"/>
            <a:r>
              <a:rPr lang="en-GB" sz="2400" dirty="0" err="1" smtClean="0"/>
              <a:t>Eades</a:t>
            </a:r>
            <a:r>
              <a:rPr lang="en-GB" sz="2400" dirty="0" smtClean="0"/>
              <a:t> vs </a:t>
            </a:r>
            <a:r>
              <a:rPr lang="en-US" sz="2400" dirty="0" err="1" smtClean="0"/>
              <a:t>Fruchterman-Reingold</a:t>
            </a:r>
            <a:endParaRPr lang="en-GB" sz="2800" dirty="0"/>
          </a:p>
          <a:p>
            <a:pPr lvl="1"/>
            <a:endParaRPr lang="en-US" sz="2400" dirty="0" smtClean="0"/>
          </a:p>
        </p:txBody>
      </p:sp>
      <p:sp>
        <p:nvSpPr>
          <p:cNvPr id="5" name="Titel 1"/>
          <p:cNvSpPr txBox="1">
            <a:spLocks/>
          </p:cNvSpPr>
          <p:nvPr/>
        </p:nvSpPr>
        <p:spPr>
          <a:xfrm>
            <a:off x="1484311" y="8465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5400" dirty="0" smtClean="0"/>
              <a:t>Results</a:t>
            </a:r>
            <a:endParaRPr lang="en-US" dirty="0"/>
          </a:p>
        </p:txBody>
      </p:sp>
      <p:graphicFrame>
        <p:nvGraphicFramePr>
          <p:cNvPr id="6" name="Tabel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2024280"/>
              </p:ext>
            </p:extLst>
          </p:nvPr>
        </p:nvGraphicFramePr>
        <p:xfrm>
          <a:off x="1760655" y="2967291"/>
          <a:ext cx="867069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0800"/>
                <a:gridCol w="1165860"/>
                <a:gridCol w="1722120"/>
                <a:gridCol w="2148840"/>
                <a:gridCol w="231307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Std. Deviation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Std. Error Mean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FruchtRein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2.019127749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0.3010982911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0.0095215640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el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6678624"/>
              </p:ext>
            </p:extLst>
          </p:nvPr>
        </p:nvGraphicFramePr>
        <p:xfrm>
          <a:off x="1221664" y="4498587"/>
          <a:ext cx="9748673" cy="1943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1296"/>
                <a:gridCol w="1138727"/>
                <a:gridCol w="623433"/>
                <a:gridCol w="1528417"/>
                <a:gridCol w="1561427"/>
                <a:gridCol w="1668146"/>
                <a:gridCol w="1637227"/>
              </a:tblGrid>
              <a:tr h="487680">
                <a:tc rowSpan="3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Test Value = 1.58984455715541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3147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 anchor="b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df</a:t>
                      </a:r>
                      <a:endParaRPr lang="en-US" dirty="0"/>
                    </a:p>
                  </a:txBody>
                  <a:tcPr anchor="b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Sig. (2-tailed)</a:t>
                      </a:r>
                      <a:endParaRPr lang="en-US" dirty="0"/>
                    </a:p>
                  </a:txBody>
                  <a:tcPr anchor="b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Mean</a:t>
                      </a:r>
                    </a:p>
                    <a:p>
                      <a:pPr algn="ctr"/>
                      <a:r>
                        <a:rPr lang="en-US" dirty="0" smtClean="0"/>
                        <a:t>Difference</a:t>
                      </a:r>
                      <a:endParaRPr lang="en-US" dirty="0"/>
                    </a:p>
                  </a:txBody>
                  <a:tcPr anchor="b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95% confidence interval of the difference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3147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Lower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Upper</a:t>
                      </a:r>
                      <a:endParaRPr lang="en-US" dirty="0"/>
                    </a:p>
                  </a:txBody>
                  <a:tcPr/>
                </a:tc>
              </a:tr>
              <a:tr h="44958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FruchtRein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-342.088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999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-3.25721300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-3.27589756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-3.23852844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kstvak 7"/>
          <p:cNvSpPr txBox="1"/>
          <p:nvPr/>
        </p:nvSpPr>
        <p:spPr>
          <a:xfrm>
            <a:off x="4980039" y="4051940"/>
            <a:ext cx="2231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One-Sample test</a:t>
            </a:r>
            <a:endParaRPr lang="en-US" b="1" dirty="0"/>
          </a:p>
        </p:txBody>
      </p:sp>
      <p:sp>
        <p:nvSpPr>
          <p:cNvPr id="9" name="Tekstvak 8"/>
          <p:cNvSpPr txBox="1"/>
          <p:nvPr/>
        </p:nvSpPr>
        <p:spPr>
          <a:xfrm>
            <a:off x="4692445" y="2520644"/>
            <a:ext cx="2807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One-Sample Statistics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2150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3332" y="941816"/>
            <a:ext cx="7241907" cy="2539624"/>
          </a:xfrm>
        </p:spPr>
        <p:txBody>
          <a:bodyPr>
            <a:normAutofit/>
          </a:bodyPr>
          <a:lstStyle/>
          <a:p>
            <a:pPr lvl="1"/>
            <a:r>
              <a:rPr lang="en-US" sz="2400" dirty="0"/>
              <a:t>Influence of logarithmic constant in </a:t>
            </a:r>
            <a:r>
              <a:rPr lang="en-US" sz="2400" dirty="0" err="1"/>
              <a:t>Eades</a:t>
            </a:r>
            <a:endParaRPr lang="en-US" sz="2400" dirty="0"/>
          </a:p>
          <a:p>
            <a:pPr lvl="1"/>
            <a:endParaRPr lang="en-US" sz="2400" dirty="0" smtClean="0"/>
          </a:p>
        </p:txBody>
      </p:sp>
      <p:sp>
        <p:nvSpPr>
          <p:cNvPr id="5" name="Titel 1"/>
          <p:cNvSpPr txBox="1">
            <a:spLocks/>
          </p:cNvSpPr>
          <p:nvPr/>
        </p:nvSpPr>
        <p:spPr>
          <a:xfrm>
            <a:off x="1484311" y="8465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5400" dirty="0" smtClean="0"/>
              <a:t>Results</a:t>
            </a:r>
            <a:endParaRPr lang="en-US" dirty="0"/>
          </a:p>
        </p:txBody>
      </p:sp>
      <p:graphicFrame>
        <p:nvGraphicFramePr>
          <p:cNvPr id="6" name="Tabel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885697"/>
              </p:ext>
            </p:extLst>
          </p:nvPr>
        </p:nvGraphicFramePr>
        <p:xfrm>
          <a:off x="1509263" y="2967291"/>
          <a:ext cx="8922082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9679"/>
                <a:gridCol w="1681316"/>
                <a:gridCol w="579811"/>
                <a:gridCol w="2211142"/>
                <a:gridCol w="2380134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Std. Deviation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Std. Error Mean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Pair 1      </a:t>
                      </a:r>
                      <a:r>
                        <a:rPr lang="en-US" dirty="0" err="1" smtClean="0"/>
                        <a:t>LowLoga</a:t>
                      </a:r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                 </a:t>
                      </a:r>
                      <a:r>
                        <a:rPr lang="en-US" dirty="0" err="1" smtClean="0"/>
                        <a:t>HighLoga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5.187399638</a:t>
                      </a:r>
                    </a:p>
                    <a:p>
                      <a:pPr algn="ctr"/>
                      <a:r>
                        <a:rPr lang="en-US" dirty="0" smtClean="0"/>
                        <a:t>5.311963134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</a:t>
                      </a:r>
                    </a:p>
                    <a:p>
                      <a:pPr algn="ctr"/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0.8373754702</a:t>
                      </a:r>
                    </a:p>
                    <a:p>
                      <a:pPr algn="ctr"/>
                      <a:r>
                        <a:rPr lang="en-US" dirty="0" smtClean="0"/>
                        <a:t>0.7908110308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0.0837375470</a:t>
                      </a:r>
                    </a:p>
                    <a:p>
                      <a:pPr algn="ctr"/>
                      <a:r>
                        <a:rPr lang="en-US" dirty="0" smtClean="0"/>
                        <a:t>0.0790811031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kstvak 8"/>
          <p:cNvSpPr txBox="1"/>
          <p:nvPr/>
        </p:nvSpPr>
        <p:spPr>
          <a:xfrm>
            <a:off x="4692445" y="2520644"/>
            <a:ext cx="2807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Paired Sample Statistics</a:t>
            </a:r>
            <a:endParaRPr lang="en-US" b="1" dirty="0"/>
          </a:p>
        </p:txBody>
      </p:sp>
      <p:graphicFrame>
        <p:nvGraphicFramePr>
          <p:cNvPr id="10" name="Tabel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4091925"/>
              </p:ext>
            </p:extLst>
          </p:nvPr>
        </p:nvGraphicFramePr>
        <p:xfrm>
          <a:off x="2354826" y="4897691"/>
          <a:ext cx="748234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57833"/>
                <a:gridCol w="934064"/>
                <a:gridCol w="1818968"/>
                <a:gridCol w="1671484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Correlation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Sig.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Pair 1      </a:t>
                      </a:r>
                      <a:r>
                        <a:rPr lang="en-US" dirty="0" err="1" smtClean="0"/>
                        <a:t>LowLoga</a:t>
                      </a:r>
                      <a:r>
                        <a:rPr lang="en-US" dirty="0" smtClean="0"/>
                        <a:t> &amp; </a:t>
                      </a:r>
                      <a:r>
                        <a:rPr lang="en-US" dirty="0" err="1" smtClean="0"/>
                        <a:t>HighLoga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0.937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Tekstvak 10"/>
          <p:cNvSpPr txBox="1"/>
          <p:nvPr/>
        </p:nvSpPr>
        <p:spPr>
          <a:xfrm>
            <a:off x="4489655" y="4451044"/>
            <a:ext cx="3212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Paired Sample Correlations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24810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3332" y="941816"/>
            <a:ext cx="7241907" cy="2539624"/>
          </a:xfrm>
        </p:spPr>
        <p:txBody>
          <a:bodyPr>
            <a:normAutofit/>
          </a:bodyPr>
          <a:lstStyle/>
          <a:p>
            <a:pPr lvl="1"/>
            <a:r>
              <a:rPr lang="en-US" sz="2400" dirty="0"/>
              <a:t>Influence of logarithmic constant in </a:t>
            </a:r>
            <a:r>
              <a:rPr lang="en-US" sz="2400" dirty="0" err="1"/>
              <a:t>Eades</a:t>
            </a:r>
            <a:endParaRPr lang="en-US" sz="2400" dirty="0"/>
          </a:p>
          <a:p>
            <a:pPr lvl="1"/>
            <a:endParaRPr lang="en-US" sz="2400" dirty="0" smtClean="0"/>
          </a:p>
        </p:txBody>
      </p:sp>
      <p:sp>
        <p:nvSpPr>
          <p:cNvPr id="5" name="Titel 1"/>
          <p:cNvSpPr txBox="1">
            <a:spLocks/>
          </p:cNvSpPr>
          <p:nvPr/>
        </p:nvSpPr>
        <p:spPr>
          <a:xfrm>
            <a:off x="1484311" y="8465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5400" dirty="0" smtClean="0"/>
              <a:t>Results</a:t>
            </a:r>
            <a:endParaRPr lang="en-US" dirty="0"/>
          </a:p>
        </p:txBody>
      </p:sp>
      <p:graphicFrame>
        <p:nvGraphicFramePr>
          <p:cNvPr id="7" name="Tabel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6832218"/>
              </p:ext>
            </p:extLst>
          </p:nvPr>
        </p:nvGraphicFramePr>
        <p:xfrm>
          <a:off x="222410" y="3479001"/>
          <a:ext cx="1174718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4759"/>
                <a:gridCol w="1368451"/>
                <a:gridCol w="1510769"/>
                <a:gridCol w="1445084"/>
                <a:gridCol w="1280870"/>
                <a:gridCol w="1366017"/>
                <a:gridCol w="787635"/>
                <a:gridCol w="553520"/>
                <a:gridCol w="1420075"/>
              </a:tblGrid>
              <a:tr h="297503">
                <a:tc rowSpan="3"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Paired Differences</a:t>
                      </a:r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</a:t>
                      </a:r>
                      <a:endParaRPr lang="en-US" sz="1600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df</a:t>
                      </a:r>
                      <a:endParaRPr lang="en-US" sz="1600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Sig. (2-tailed)</a:t>
                      </a:r>
                      <a:endParaRPr lang="en-US" sz="1600" dirty="0"/>
                    </a:p>
                  </a:txBody>
                  <a:tcPr/>
                </a:tc>
              </a:tr>
              <a:tr h="202209">
                <a:tc vMerge="1"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Mean</a:t>
                      </a:r>
                      <a:endParaRPr lang="en-US" sz="1600" dirty="0"/>
                    </a:p>
                  </a:txBody>
                  <a:tcPr anchor="b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Std. Deviation</a:t>
                      </a:r>
                      <a:endParaRPr lang="en-US" sz="1600" dirty="0"/>
                    </a:p>
                  </a:txBody>
                  <a:tcPr anchor="b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Std.</a:t>
                      </a:r>
                      <a:r>
                        <a:rPr lang="en-US" sz="1600" baseline="0" dirty="0" smtClean="0"/>
                        <a:t> Error Mean</a:t>
                      </a:r>
                      <a:endParaRPr lang="en-US" sz="1600" dirty="0" smtClean="0"/>
                    </a:p>
                  </a:txBody>
                  <a:tcPr anchor="b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95% confidence interval of the difference</a:t>
                      </a:r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0220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Lower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Upper</a:t>
                      </a:r>
                      <a:endParaRPr lang="en-US" sz="16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74260"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Pair 1</a:t>
                      </a:r>
                    </a:p>
                    <a:p>
                      <a:pPr algn="l"/>
                      <a:r>
                        <a:rPr lang="en-US" sz="1600" dirty="0" err="1" smtClean="0"/>
                        <a:t>LowLoga</a:t>
                      </a:r>
                      <a:r>
                        <a:rPr lang="en-US" sz="1600" dirty="0" smtClean="0"/>
                        <a:t> - </a:t>
                      </a:r>
                      <a:r>
                        <a:rPr lang="en-US" sz="1600" dirty="0" err="1" smtClean="0"/>
                        <a:t>HighLoga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-0.124563495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0.2931421157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0.0293142116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-0.182729251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-0.066397740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-4.249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99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0.000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kstvak 7"/>
          <p:cNvSpPr txBox="1"/>
          <p:nvPr/>
        </p:nvSpPr>
        <p:spPr>
          <a:xfrm>
            <a:off x="4980039" y="2908940"/>
            <a:ext cx="2231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Paired Samples test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36434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412999"/>
            <a:ext cx="10452051" cy="3124201"/>
          </a:xfrm>
        </p:spPr>
        <p:txBody>
          <a:bodyPr/>
          <a:lstStyle/>
          <a:p>
            <a:r>
              <a:rPr lang="en-GB" sz="2800" dirty="0" smtClean="0"/>
              <a:t>Hooke-Coulomb is significantly better than </a:t>
            </a:r>
            <a:r>
              <a:rPr lang="en-GB" sz="2800" dirty="0" err="1" smtClean="0"/>
              <a:t>Fruchterman-Reingold</a:t>
            </a:r>
            <a:endParaRPr lang="en-GB" sz="2800" dirty="0" smtClean="0"/>
          </a:p>
          <a:p>
            <a:r>
              <a:rPr lang="en-GB" sz="2800" dirty="0" err="1" smtClean="0"/>
              <a:t>Eades</a:t>
            </a:r>
            <a:r>
              <a:rPr lang="en-GB" sz="2800" dirty="0" smtClean="0"/>
              <a:t> is significantly worse than </a:t>
            </a:r>
            <a:r>
              <a:rPr lang="en-GB" sz="2800" dirty="0" err="1"/>
              <a:t>Fruchterman-Reingold</a:t>
            </a:r>
            <a:endParaRPr lang="en-GB" sz="2800" dirty="0"/>
          </a:p>
          <a:p>
            <a:r>
              <a:rPr lang="en-GB" sz="2800" dirty="0" smtClean="0"/>
              <a:t>High logarithmic weight is significantly better in </a:t>
            </a:r>
            <a:r>
              <a:rPr lang="en-GB" sz="2800" dirty="0" err="1" smtClean="0"/>
              <a:t>Eades</a:t>
            </a:r>
            <a:endParaRPr lang="en-GB" sz="2800" dirty="0" smtClean="0"/>
          </a:p>
          <a:p>
            <a:endParaRPr lang="en-GB" dirty="0"/>
          </a:p>
        </p:txBody>
      </p:sp>
      <p:sp>
        <p:nvSpPr>
          <p:cNvPr id="5" name="Titel 1"/>
          <p:cNvSpPr txBox="1">
            <a:spLocks/>
          </p:cNvSpPr>
          <p:nvPr/>
        </p:nvSpPr>
        <p:spPr>
          <a:xfrm>
            <a:off x="1484311" y="8465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5400" dirty="0" smtClean="0"/>
              <a:t>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8578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50444" y="0"/>
            <a:ext cx="10018713" cy="1752599"/>
          </a:xfrm>
        </p:spPr>
        <p:txBody>
          <a:bodyPr/>
          <a:lstStyle/>
          <a:p>
            <a:r>
              <a:rPr lang="en-US" sz="5400" dirty="0" smtClean="0"/>
              <a:t>Overview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2284409" y="1816094"/>
            <a:ext cx="6825723" cy="3860800"/>
          </a:xfrm>
        </p:spPr>
        <p:txBody>
          <a:bodyPr>
            <a:noAutofit/>
          </a:bodyPr>
          <a:lstStyle/>
          <a:p>
            <a:r>
              <a:rPr lang="nl-NL" sz="2800" dirty="0" err="1" smtClean="0"/>
              <a:t>Problem</a:t>
            </a:r>
            <a:r>
              <a:rPr lang="nl-NL" sz="2800" dirty="0" smtClean="0"/>
              <a:t> </a:t>
            </a:r>
            <a:r>
              <a:rPr lang="nl-NL" sz="2800" dirty="0" err="1" smtClean="0"/>
              <a:t>description</a:t>
            </a:r>
            <a:endParaRPr lang="nl-NL" sz="2800" dirty="0" smtClean="0"/>
          </a:p>
          <a:p>
            <a:r>
              <a:rPr lang="nl-NL" sz="2800" dirty="0" smtClean="0"/>
              <a:t>Research question</a:t>
            </a:r>
          </a:p>
          <a:p>
            <a:r>
              <a:rPr lang="nl-NL" sz="2800" dirty="0" smtClean="0"/>
              <a:t>Hypothesis</a:t>
            </a:r>
          </a:p>
          <a:p>
            <a:r>
              <a:rPr lang="nl-NL" sz="2800" dirty="0" smtClean="0"/>
              <a:t>The experiment</a:t>
            </a:r>
          </a:p>
          <a:p>
            <a:r>
              <a:rPr lang="nl-NL" sz="2800" dirty="0" err="1" smtClean="0"/>
              <a:t>Results</a:t>
            </a:r>
            <a:endParaRPr lang="nl-NL" sz="2800" dirty="0" smtClean="0"/>
          </a:p>
          <a:p>
            <a:r>
              <a:rPr lang="nl-NL" sz="2800" dirty="0" err="1" smtClean="0"/>
              <a:t>Conclusion</a:t>
            </a:r>
            <a:endParaRPr lang="nl-NL" sz="2800" dirty="0" smtClean="0"/>
          </a:p>
          <a:p>
            <a:endParaRPr lang="nl-NL" sz="2800" dirty="0"/>
          </a:p>
        </p:txBody>
      </p:sp>
    </p:spTree>
    <p:extLst>
      <p:ext uri="{BB962C8B-B14F-4D97-AF65-F5344CB8AC3E}">
        <p14:creationId xmlns:p14="http://schemas.microsoft.com/office/powerpoint/2010/main" val="2307535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50444" y="0"/>
            <a:ext cx="10018713" cy="1752599"/>
          </a:xfrm>
        </p:spPr>
        <p:txBody>
          <a:bodyPr>
            <a:normAutofit/>
          </a:bodyPr>
          <a:lstStyle/>
          <a:p>
            <a:r>
              <a:rPr lang="en-US" sz="5400" dirty="0" smtClean="0"/>
              <a:t>Problem description</a:t>
            </a:r>
            <a:endParaRPr lang="en-US" sz="5400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844938" y="1733550"/>
            <a:ext cx="8248124" cy="4918075"/>
          </a:xfrm>
        </p:spPr>
        <p:txBody>
          <a:bodyPr>
            <a:noAutofit/>
          </a:bodyPr>
          <a:lstStyle/>
          <a:p>
            <a:r>
              <a:rPr lang="en-US" sz="2800" dirty="0" smtClean="0"/>
              <a:t>Graphs can be large and complex</a:t>
            </a:r>
          </a:p>
          <a:p>
            <a:r>
              <a:rPr lang="nl-NL" sz="2800" dirty="0" err="1" smtClean="0"/>
              <a:t>What</a:t>
            </a:r>
            <a:r>
              <a:rPr lang="nl-NL" sz="2800" dirty="0" smtClean="0"/>
              <a:t> </a:t>
            </a:r>
            <a:r>
              <a:rPr lang="nl-NL" sz="2800" dirty="0" err="1" smtClean="0"/>
              <a:t>can</a:t>
            </a:r>
            <a:r>
              <a:rPr lang="nl-NL" sz="2800" dirty="0" smtClean="0"/>
              <a:t> </a:t>
            </a:r>
            <a:r>
              <a:rPr lang="nl-NL" sz="2800" dirty="0"/>
              <a:t>go wrong?</a:t>
            </a:r>
          </a:p>
          <a:p>
            <a:pPr lvl="1"/>
            <a:r>
              <a:rPr lang="nl-NL" sz="2400" dirty="0" err="1"/>
              <a:t>Vertices</a:t>
            </a:r>
            <a:r>
              <a:rPr lang="nl-NL" sz="2400" dirty="0"/>
              <a:t> </a:t>
            </a:r>
            <a:r>
              <a:rPr lang="nl-NL" sz="2400" dirty="0" err="1"/>
              <a:t>too</a:t>
            </a:r>
            <a:r>
              <a:rPr lang="nl-NL" sz="2400" dirty="0"/>
              <a:t> far apart – or </a:t>
            </a:r>
            <a:r>
              <a:rPr lang="nl-NL" sz="2400" dirty="0" err="1"/>
              <a:t>too</a:t>
            </a:r>
            <a:r>
              <a:rPr lang="nl-NL" sz="2400" dirty="0"/>
              <a:t> close</a:t>
            </a:r>
          </a:p>
          <a:p>
            <a:pPr lvl="1"/>
            <a:r>
              <a:rPr lang="nl-NL" sz="2400" dirty="0"/>
              <a:t>Overlapping </a:t>
            </a:r>
            <a:r>
              <a:rPr lang="nl-NL" sz="2400" dirty="0" err="1"/>
              <a:t>edges</a:t>
            </a:r>
            <a:r>
              <a:rPr lang="nl-NL" sz="2400" dirty="0"/>
              <a:t> or </a:t>
            </a:r>
            <a:r>
              <a:rPr lang="nl-NL" sz="2400" dirty="0" err="1"/>
              <a:t>vertices</a:t>
            </a:r>
            <a:endParaRPr lang="nl-NL" sz="2400" dirty="0"/>
          </a:p>
          <a:p>
            <a:pPr lvl="1"/>
            <a:r>
              <a:rPr lang="nl-NL" sz="2400" dirty="0" smtClean="0"/>
              <a:t>Cluttering</a:t>
            </a:r>
            <a:endParaRPr lang="nl-NL" sz="2400" dirty="0"/>
          </a:p>
          <a:p>
            <a:endParaRPr lang="en-US" sz="2800" dirty="0" smtClean="0"/>
          </a:p>
          <a:p>
            <a:pPr lvl="2"/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287500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50444" y="0"/>
            <a:ext cx="10018713" cy="1752599"/>
          </a:xfrm>
        </p:spPr>
        <p:txBody>
          <a:bodyPr/>
          <a:lstStyle/>
          <a:p>
            <a:r>
              <a:rPr lang="en-US" sz="5400" dirty="0" smtClean="0"/>
              <a:t>Problem description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649409" y="2129362"/>
            <a:ext cx="9365724" cy="4271438"/>
          </a:xfrm>
        </p:spPr>
        <p:txBody>
          <a:bodyPr anchor="t">
            <a:noAutofit/>
          </a:bodyPr>
          <a:lstStyle/>
          <a:p>
            <a:r>
              <a:rPr lang="en-US" sz="2800" dirty="0"/>
              <a:t>Force-directed graph drawing</a:t>
            </a:r>
          </a:p>
          <a:p>
            <a:pPr lvl="1"/>
            <a:r>
              <a:rPr lang="en-US" sz="2600" dirty="0"/>
              <a:t>Move </a:t>
            </a:r>
            <a:r>
              <a:rPr lang="en-US" sz="2600" dirty="0" smtClean="0"/>
              <a:t>vertices with </a:t>
            </a:r>
            <a:r>
              <a:rPr lang="en-US" sz="2600" dirty="0"/>
              <a:t>predefined </a:t>
            </a:r>
            <a:r>
              <a:rPr lang="en-US" sz="2600" dirty="0" smtClean="0"/>
              <a:t>forces</a:t>
            </a:r>
            <a:endParaRPr lang="en-US" sz="2400" dirty="0"/>
          </a:p>
          <a:p>
            <a:pPr lvl="1"/>
            <a:r>
              <a:rPr lang="en-US" sz="2600" dirty="0"/>
              <a:t>Physical systems stabilize </a:t>
            </a:r>
            <a:r>
              <a:rPr lang="en-US" sz="2600" dirty="0" smtClean="0"/>
              <a:t>well</a:t>
            </a:r>
            <a:endParaRPr lang="en-US" sz="2600" dirty="0"/>
          </a:p>
          <a:p>
            <a:pPr lvl="1"/>
            <a:r>
              <a:rPr lang="en-US" sz="2600" dirty="0"/>
              <a:t>Iterate force calculations on vertices</a:t>
            </a:r>
          </a:p>
          <a:p>
            <a:pPr lvl="2"/>
            <a:r>
              <a:rPr lang="en-US" sz="2400" dirty="0"/>
              <a:t>Repulsive forces between all vertices</a:t>
            </a:r>
          </a:p>
          <a:p>
            <a:pPr lvl="2"/>
            <a:r>
              <a:rPr lang="en-US" sz="2400" dirty="0"/>
              <a:t>Attractive forces between connected </a:t>
            </a:r>
            <a:r>
              <a:rPr lang="en-US" sz="2400" dirty="0" smtClean="0"/>
              <a:t>vertices</a:t>
            </a:r>
            <a:endParaRPr lang="nl-NL" sz="2400" dirty="0" smtClean="0"/>
          </a:p>
        </p:txBody>
      </p:sp>
    </p:spTree>
    <p:extLst>
      <p:ext uri="{BB962C8B-B14F-4D97-AF65-F5344CB8AC3E}">
        <p14:creationId xmlns:p14="http://schemas.microsoft.com/office/powerpoint/2010/main" val="3035307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50444" y="0"/>
            <a:ext cx="10018713" cy="1752599"/>
          </a:xfrm>
        </p:spPr>
        <p:txBody>
          <a:bodyPr/>
          <a:lstStyle/>
          <a:p>
            <a:r>
              <a:rPr lang="en-US" sz="5400" dirty="0" smtClean="0"/>
              <a:t>Problem description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649409" y="2129362"/>
            <a:ext cx="9365724" cy="4271438"/>
          </a:xfrm>
        </p:spPr>
        <p:txBody>
          <a:bodyPr anchor="t">
            <a:noAutofit/>
          </a:bodyPr>
          <a:lstStyle/>
          <a:p>
            <a:r>
              <a:rPr lang="en-US" sz="2800" dirty="0" smtClean="0"/>
              <a:t>Different algorithms exists, we will look at: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 smtClean="0"/>
              <a:t>Hooke-Coulomb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 err="1" smtClean="0"/>
              <a:t>Fruchterman</a:t>
            </a:r>
            <a:r>
              <a:rPr lang="en-US" sz="2400" dirty="0" smtClean="0"/>
              <a:t> </a:t>
            </a:r>
            <a:r>
              <a:rPr lang="en-US" sz="2400" dirty="0" err="1" smtClean="0"/>
              <a:t>Reingold</a:t>
            </a:r>
            <a:endParaRPr lang="en-US" sz="2400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sz="2400" dirty="0" err="1" smtClean="0"/>
              <a:t>Eades</a:t>
            </a:r>
            <a:endParaRPr lang="en-US" sz="2400" dirty="0" smtClean="0"/>
          </a:p>
          <a:p>
            <a:r>
              <a:rPr lang="en-US" sz="2800" dirty="0" smtClean="0"/>
              <a:t>Each algorithm…</a:t>
            </a:r>
          </a:p>
          <a:p>
            <a:pPr lvl="1"/>
            <a:r>
              <a:rPr lang="en-US" sz="2400" dirty="0" smtClean="0"/>
              <a:t>calculates the forces in a different way</a:t>
            </a:r>
          </a:p>
          <a:p>
            <a:pPr lvl="1"/>
            <a:r>
              <a:rPr lang="en-US" sz="2400" dirty="0" smtClean="0"/>
              <a:t>has multiple parameters</a:t>
            </a:r>
          </a:p>
          <a:p>
            <a:endParaRPr lang="en-US" sz="2600" dirty="0"/>
          </a:p>
          <a:p>
            <a:endParaRPr lang="nl-NL" sz="2400" dirty="0" smtClean="0"/>
          </a:p>
        </p:txBody>
      </p:sp>
    </p:spTree>
    <p:extLst>
      <p:ext uri="{BB962C8B-B14F-4D97-AF65-F5344CB8AC3E}">
        <p14:creationId xmlns:p14="http://schemas.microsoft.com/office/powerpoint/2010/main" val="723146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50444" y="0"/>
            <a:ext cx="10018713" cy="1752599"/>
          </a:xfrm>
        </p:spPr>
        <p:txBody>
          <a:bodyPr/>
          <a:lstStyle/>
          <a:p>
            <a:r>
              <a:rPr lang="en-US" sz="5400" dirty="0" smtClean="0"/>
              <a:t>Research question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993531" y="1528233"/>
            <a:ext cx="10482385" cy="38608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3600" i="1" dirty="0"/>
              <a:t>Which system of forces in </a:t>
            </a:r>
            <a:r>
              <a:rPr lang="en-US" sz="3600" i="1" dirty="0" smtClean="0"/>
              <a:t>force-­</a:t>
            </a:r>
            <a:r>
              <a:rPr lang="en-US" sz="3600" i="1" dirty="0"/>
              <a:t>directed graph drawing gives the highest quality display </a:t>
            </a:r>
            <a:r>
              <a:rPr lang="en-US" sz="3600" i="1" dirty="0" smtClean="0"/>
              <a:t>result?</a:t>
            </a:r>
            <a:endParaRPr lang="nl-NL" sz="3600" i="1" dirty="0" smtClean="0"/>
          </a:p>
        </p:txBody>
      </p:sp>
    </p:spTree>
    <p:extLst>
      <p:ext uri="{BB962C8B-B14F-4D97-AF65-F5344CB8AC3E}">
        <p14:creationId xmlns:p14="http://schemas.microsoft.com/office/powerpoint/2010/main" val="2424409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50444" y="0"/>
            <a:ext cx="10018713" cy="1752599"/>
          </a:xfrm>
        </p:spPr>
        <p:txBody>
          <a:bodyPr/>
          <a:lstStyle/>
          <a:p>
            <a:r>
              <a:rPr lang="en-US" sz="5400" dirty="0" smtClean="0"/>
              <a:t>Hypothesis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2284409" y="2129362"/>
            <a:ext cx="9365724" cy="3128434"/>
          </a:xfrm>
        </p:spPr>
        <p:txBody>
          <a:bodyPr anchor="t">
            <a:noAutofit/>
          </a:bodyPr>
          <a:lstStyle/>
          <a:p>
            <a:r>
              <a:rPr lang="nl-NL" dirty="0" smtClean="0"/>
              <a:t>Expecting all algorithms to work equally well</a:t>
            </a:r>
          </a:p>
          <a:p>
            <a:r>
              <a:rPr lang="nl-NL" smtClean="0"/>
              <a:t>There must be optimal values for each one</a:t>
            </a:r>
            <a:endParaRPr lang="nl-NL" dirty="0" smtClean="0"/>
          </a:p>
          <a:p>
            <a:endParaRPr lang="nl-NL" sz="2400" dirty="0" smtClean="0"/>
          </a:p>
        </p:txBody>
      </p:sp>
    </p:spTree>
    <p:extLst>
      <p:ext uri="{BB962C8B-B14F-4D97-AF65-F5344CB8AC3E}">
        <p14:creationId xmlns:p14="http://schemas.microsoft.com/office/powerpoint/2010/main" val="3063918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84311" y="8465"/>
            <a:ext cx="10018713" cy="1752599"/>
          </a:xfrm>
        </p:spPr>
        <p:txBody>
          <a:bodyPr/>
          <a:lstStyle/>
          <a:p>
            <a:r>
              <a:rPr lang="en-US" sz="5400" dirty="0" smtClean="0"/>
              <a:t>The Algorithms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jdelijke aanduiding voor inhoud 2"/>
              <p:cNvSpPr>
                <a:spLocks noGrp="1"/>
              </p:cNvSpPr>
              <p:nvPr>
                <p:ph idx="1"/>
              </p:nvPr>
            </p:nvSpPr>
            <p:spPr>
              <a:xfrm>
                <a:off x="1509983" y="1380064"/>
                <a:ext cx="9993042" cy="5863418"/>
              </a:xfrm>
            </p:spPr>
            <p:txBody>
              <a:bodyPr>
                <a:noAutofit/>
              </a:bodyPr>
              <a:lstStyle/>
              <a:p>
                <a:pPr marL="914400" lvl="1" indent="-457200">
                  <a:buFont typeface="+mj-lt"/>
                  <a:buAutoNum type="arabicPeriod"/>
                </a:pPr>
                <a:r>
                  <a:rPr lang="en-US" sz="2800" dirty="0" smtClean="0"/>
                  <a:t>Hooke-Coulomb algorithm</a:t>
                </a:r>
              </a:p>
              <a:p>
                <a:pPr lvl="2"/>
                <a:r>
                  <a:rPr lang="en-US" sz="2800" dirty="0" smtClean="0"/>
                  <a:t>Attractive force:</a:t>
                </a:r>
              </a:p>
              <a:p>
                <a:pPr marL="914400" lvl="2" indent="0">
                  <a:buNone/>
                </a:pPr>
                <a:r>
                  <a:rPr lang="en-US" sz="2800" i="1" dirty="0" smtClean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sz="28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nl-NL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nl-NL" sz="28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nl-NL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nl-NL" sz="28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nl-NL" sz="2800" b="0" i="1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l-GR" sz="2800" b="1" i="1">
                        <a:latin typeface="Cambria Math" panose="02040503050406030204" pitchFamily="18" charset="0"/>
                      </a:rPr>
                      <m:t>𝜶</m:t>
                    </m:r>
                    <m:r>
                      <a:rPr lang="nl-NL" sz="28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nl-NL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sz="28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nl-NL" sz="2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nl-NL" sz="28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nl-NL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sz="28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nl-NL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nl-NL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dirty="0" smtClean="0"/>
              </a:p>
              <a:p>
                <a:pPr lvl="2"/>
                <a:r>
                  <a:rPr lang="en-US" sz="2800" dirty="0" smtClean="0"/>
                  <a:t>Repulsive force:</a:t>
                </a:r>
              </a:p>
              <a:p>
                <a:pPr marL="914400" lvl="2" indent="0">
                  <a:buNone/>
                </a:pPr>
                <a:r>
                  <a:rPr lang="en-US" sz="2800" dirty="0" smtClean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sz="28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l-GR" sz="2800" b="1"/>
                      <m:t>ρ</m:t>
                    </m:r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l-NL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acc>
                              <m:accPr>
                                <m:chr m:val="⃗"/>
                                <m:ctrlP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nl-NL" sz="28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nl-NL" sz="28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nl-NL" sz="28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nl-NL" sz="28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acc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</m:e>
                          <m:sup>
                            <m:r>
                              <a:rPr lang="nl-NL" sz="2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sz="28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nl-NL" sz="2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nl-NL" sz="28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nl-NL" sz="2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acc>
                  </m:oMath>
                </a14:m>
                <a:endParaRPr lang="en-US" sz="2800" dirty="0" smtClean="0"/>
              </a:p>
              <a:p>
                <a:pPr lvl="2"/>
                <a:r>
                  <a:rPr lang="en-US" sz="2800" dirty="0" smtClean="0"/>
                  <a:t>Parameters: weight </a:t>
                </a:r>
                <a14:m>
                  <m:oMath xmlns:m="http://schemas.openxmlformats.org/officeDocument/2006/math">
                    <m:r>
                      <a:rPr lang="el-GR" sz="2800" b="1" i="1">
                        <a:latin typeface="Cambria Math" panose="02040503050406030204" pitchFamily="18" charset="0"/>
                      </a:rPr>
                      <m:t>𝜶</m:t>
                    </m:r>
                    <m:r>
                      <a:rPr lang="el-GR" sz="2800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 smtClean="0"/>
                  <a:t>: [0.0001~0.4]</a:t>
                </a:r>
                <a:br>
                  <a:rPr lang="en-US" sz="2800" dirty="0" smtClean="0"/>
                </a:br>
                <a:r>
                  <a:rPr lang="en-US" sz="2800" dirty="0" smtClean="0"/>
                  <a:t>				     weight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sz="2800" b="1"/>
                      <m:t>ρ</m:t>
                    </m:r>
                    <m:r>
                      <a:rPr lang="el-GR" sz="2800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 smtClean="0"/>
                  <a:t>: [0.0001~0.2]</a:t>
                </a:r>
                <a:endParaRPr lang="en-US" sz="2800" b="1" dirty="0" smtClean="0"/>
              </a:p>
              <a:p>
                <a:pPr marL="1828800" lvl="4" indent="0">
                  <a:buNone/>
                </a:pPr>
                <a:endParaRPr lang="en-US" sz="1200" dirty="0"/>
              </a:p>
            </p:txBody>
          </p:sp>
        </mc:Choice>
        <mc:Fallback xmlns="">
          <p:sp>
            <p:nvSpPr>
              <p:cNvPr id="3" name="Tijdelijke aanduiding voor inhou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09983" y="1380064"/>
                <a:ext cx="9993042" cy="5863418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2913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jdelijke aanduiding voor inhoud 2"/>
              <p:cNvSpPr>
                <a:spLocks noGrp="1"/>
              </p:cNvSpPr>
              <p:nvPr>
                <p:ph idx="1"/>
              </p:nvPr>
            </p:nvSpPr>
            <p:spPr>
              <a:xfrm>
                <a:off x="1924574" y="1820331"/>
                <a:ext cx="10018713" cy="4927602"/>
              </a:xfrm>
            </p:spPr>
            <p:txBody>
              <a:bodyPr anchor="t">
                <a:noAutofit/>
              </a:bodyPr>
              <a:lstStyle/>
              <a:p>
                <a:pPr marL="514350" indent="-514350">
                  <a:buFont typeface="+mj-lt"/>
                  <a:buAutoNum type="arabicPeriod" startAt="2"/>
                </a:pPr>
                <a:r>
                  <a:rPr lang="en-US" sz="2800" dirty="0" smtClean="0"/>
                  <a:t>Fruchterman-Reingold algorithm</a:t>
                </a:r>
              </a:p>
              <a:p>
                <a:pPr lvl="1"/>
                <a:r>
                  <a:rPr lang="en-US" sz="2800" dirty="0" smtClean="0"/>
                  <a:t>Attractive force: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nl-NL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sz="28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nl-NL" sz="2800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d>
                      <m:dPr>
                        <m:ctrlPr>
                          <a:rPr lang="nl-NL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NL" sz="2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nl-NL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l-GR" sz="2800" b="1" i="1">
                        <a:latin typeface="Cambria Math" panose="02040503050406030204" pitchFamily="18" charset="0"/>
                      </a:rPr>
                      <m:t>𝜶</m:t>
                    </m:r>
                    <m:r>
                      <a:rPr lang="nl-NL" sz="2800" i="1">
                        <a:latin typeface="Cambria Math" panose="02040503050406030204" pitchFamily="18" charset="0"/>
                      </a:rPr>
                      <m:t>·</m:t>
                    </m:r>
                    <m:d>
                      <m:dPr>
                        <m:begChr m:val=""/>
                        <m:endChr m:val=""/>
                        <m:ctrlPr>
                          <a:rPr lang="nl-NL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nl-NL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nl-NL" sz="28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nl-NL" sz="28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p>
                                <m:r>
                                  <a:rPr lang="nl-NL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nl-NL" sz="28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2800" dirty="0" smtClean="0"/>
                  <a:t>  </a:t>
                </a:r>
              </a:p>
              <a:p>
                <a:pPr lvl="1"/>
                <a:r>
                  <a:rPr lang="en-US" sz="2800" dirty="0" smtClean="0"/>
                  <a:t>Repulsive force:</a:t>
                </a:r>
              </a:p>
              <a:p>
                <a:pPr lvl="2"/>
                <a:r>
                  <a:rPr lang="en-US" sz="28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sz="28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nl-NL" sz="2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d>
                      <m:dPr>
                        <m:ctrlPr>
                          <a:rPr lang="nl-NL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NL" sz="28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nl-NL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l-GR" sz="2800" b="1" i="1">
                        <a:latin typeface="Cambria Math" panose="02040503050406030204" pitchFamily="18" charset="0"/>
                      </a:rPr>
                      <m:t>𝜶</m:t>
                    </m:r>
                    <m:r>
                      <a:rPr lang="nl-NL" sz="2800" i="1">
                        <a:latin typeface="Cambria Math" panose="02040503050406030204" pitchFamily="18" charset="0"/>
                      </a:rPr>
                      <m:t>·</m:t>
                    </m:r>
                    <m:r>
                      <a:rPr lang="nl-NL" sz="2800" b="0" i="1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begChr m:val=""/>
                        <m:endChr m:val=""/>
                        <m:ctrlPr>
                          <a:rPr lang="nl-NL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nl-NL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nl-NL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nl-NL" sz="28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p>
                                <m:r>
                                  <a:rPr lang="nl-NL" sz="2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nl-NL" sz="28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den>
                        </m:f>
                      </m:e>
                    </m:d>
                  </m:oMath>
                </a14:m>
                <a:endParaRPr lang="en-US" sz="2800" dirty="0" smtClean="0"/>
              </a:p>
              <a:p>
                <a:pPr lvl="1"/>
                <a:r>
                  <a:rPr lang="en-US" sz="2800" dirty="0" smtClean="0"/>
                  <a:t>Parameters:      weight </a:t>
                </a:r>
                <a14:m>
                  <m:oMath xmlns:m="http://schemas.openxmlformats.org/officeDocument/2006/math">
                    <m:r>
                      <a:rPr lang="el-GR" sz="2800" b="1" i="1">
                        <a:latin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en-US" sz="2800" dirty="0" smtClean="0"/>
                  <a:t>  : [0.0001~1 ]</a:t>
                </a:r>
                <a:br>
                  <a:rPr lang="en-US" sz="2800" dirty="0" smtClean="0"/>
                </a:br>
                <a:r>
                  <a:rPr lang="en-US" sz="2800" dirty="0" smtClean="0"/>
                  <a:t>				                         </a:t>
                </a:r>
                <a14:m>
                  <m:oMath xmlns:m="http://schemas.openxmlformats.org/officeDocument/2006/math">
                    <m:r>
                      <a:rPr lang="nl-NL" sz="2800" b="1" i="1" smtClean="0"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r>
                  <a:rPr lang="en-US" sz="2800" dirty="0" smtClean="0"/>
                  <a:t>   : [0.0001~1]</a:t>
                </a:r>
                <a:br>
                  <a:rPr lang="en-US" sz="2800" dirty="0" smtClean="0"/>
                </a:br>
                <a:r>
                  <a:rPr lang="en-US" sz="2800" dirty="0" smtClean="0"/>
                  <a:t>				     </a:t>
                </a:r>
                <a:r>
                  <a:rPr lang="en-US" sz="2800" b="1" dirty="0" smtClean="0"/>
                  <a:t>area</a:t>
                </a:r>
                <a:r>
                  <a:rPr lang="en-US" sz="2800" dirty="0" smtClean="0"/>
                  <a:t> radius   : [1~3]</a:t>
                </a:r>
                <a:endParaRPr lang="en-US" sz="2800" dirty="0"/>
              </a:p>
            </p:txBody>
          </p:sp>
        </mc:Choice>
        <mc:Fallback xmlns="">
          <p:sp>
            <p:nvSpPr>
              <p:cNvPr id="3" name="Tijdelijke aanduiding voor inhou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24574" y="1820331"/>
                <a:ext cx="10018713" cy="4927602"/>
              </a:xfrm>
              <a:blipFill rotWithShape="0">
                <a:blip r:embed="rId2"/>
                <a:stretch>
                  <a:fillRect l="-2313" t="-5569" b="-27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el 1"/>
          <p:cNvSpPr>
            <a:spLocks noGrp="1"/>
          </p:cNvSpPr>
          <p:nvPr>
            <p:ph type="title"/>
          </p:nvPr>
        </p:nvSpPr>
        <p:spPr>
          <a:xfrm>
            <a:off x="1484311" y="8465"/>
            <a:ext cx="10018713" cy="1752599"/>
          </a:xfrm>
        </p:spPr>
        <p:txBody>
          <a:bodyPr/>
          <a:lstStyle/>
          <a:p>
            <a:r>
              <a:rPr lang="en-US" sz="5400" dirty="0" smtClean="0"/>
              <a:t>The </a:t>
            </a:r>
            <a:r>
              <a:rPr lang="en-US" sz="5400" dirty="0"/>
              <a:t>Algorithms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hthoek 1"/>
              <p:cNvSpPr/>
              <p:nvPr/>
            </p:nvSpPr>
            <p:spPr>
              <a:xfrm>
                <a:off x="6727914" y="2854165"/>
                <a:ext cx="4560769" cy="11835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240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nl-NL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nl-NL" sz="2400" b="1" i="1" smtClean="0"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nl-NL" sz="2400" i="1">
                          <a:latin typeface="Cambria Math" panose="02040503050406030204" pitchFamily="18" charset="0"/>
                        </a:rPr>
                        <m:t> </m:t>
                      </m:r>
                      <m:rad>
                        <m:radPr>
                          <m:degHide m:val="on"/>
                          <m:ctrlPr>
                            <a:rPr lang="nl-NL" sz="24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nl-NL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nl-NL" sz="2400" b="1" i="1">
                                  <a:latin typeface="Cambria Math" panose="02040503050406030204" pitchFamily="18" charset="0"/>
                                </a:rPr>
                                <m:t>𝒂𝒓𝒆𝒂</m:t>
                              </m:r>
                            </m:num>
                            <m:den>
                              <m:r>
                                <a:rPr lang="nl-NL" sz="2400" i="1">
                                  <a:latin typeface="Cambria Math" panose="02040503050406030204" pitchFamily="18" charset="0"/>
                                </a:rPr>
                                <m:t>𝑛𝑢𝑚𝑏𝑒𝑟</m:t>
                              </m:r>
                              <m:r>
                                <a:rPr lang="nl-NL" sz="2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nl-NL" sz="2400" i="1">
                                  <a:latin typeface="Cambria Math" panose="02040503050406030204" pitchFamily="18" charset="0"/>
                                </a:rPr>
                                <m:t>𝑜𝑓</m:t>
                              </m:r>
                              <m:r>
                                <a:rPr lang="nl-NL" sz="2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nl-NL" sz="2400" i="1">
                                  <a:latin typeface="Cambria Math" panose="02040503050406030204" pitchFamily="18" charset="0"/>
                                </a:rPr>
                                <m:t>𝑣𝑒𝑟𝑡𝑖𝑐𝑒𝑠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" name="Rechthoek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7914" y="2854165"/>
                <a:ext cx="4560769" cy="118352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298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991</TotalTime>
  <Words>514</Words>
  <Application>Microsoft Office PowerPoint</Application>
  <PresentationFormat>Widescreen</PresentationFormat>
  <Paragraphs>208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Cambria Math</vt:lpstr>
      <vt:lpstr>Corbel</vt:lpstr>
      <vt:lpstr>Georgia</vt:lpstr>
      <vt:lpstr>Parallax</vt:lpstr>
      <vt:lpstr>Force directed Graph Drawing</vt:lpstr>
      <vt:lpstr>Overview</vt:lpstr>
      <vt:lpstr>Problem description</vt:lpstr>
      <vt:lpstr>Problem description</vt:lpstr>
      <vt:lpstr>Problem description</vt:lpstr>
      <vt:lpstr>Research question</vt:lpstr>
      <vt:lpstr>Hypothesis</vt:lpstr>
      <vt:lpstr>The Algorithms</vt:lpstr>
      <vt:lpstr>The Algorithms</vt:lpstr>
      <vt:lpstr>The Algorithms</vt:lpstr>
      <vt:lpstr>The experiment</vt:lpstr>
      <vt:lpstr>The experiment</vt:lpstr>
      <vt:lpstr>The experiment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Force-directed Graph Drawing</dc:title>
  <dc:creator>Veen, M.R. van der (Maurits)</dc:creator>
  <cp:lastModifiedBy>michiel van H</cp:lastModifiedBy>
  <cp:revision>66</cp:revision>
  <dcterms:created xsi:type="dcterms:W3CDTF">2015-12-08T12:55:45Z</dcterms:created>
  <dcterms:modified xsi:type="dcterms:W3CDTF">2016-01-24T22:53:24Z</dcterms:modified>
</cp:coreProperties>
</file>