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notesMasterIdLst>
    <p:notesMasterId r:id="rId21"/>
  </p:notes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85" r:id="rId14"/>
    <p:sldId id="281" r:id="rId15"/>
    <p:sldId id="286" r:id="rId16"/>
    <p:sldId id="287" r:id="rId17"/>
    <p:sldId id="288" r:id="rId18"/>
    <p:sldId id="289" r:id="rId19"/>
    <p:sldId id="28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4345-F8FC-4C6C-B576-ED93277860A7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7DD2-5BEB-493B-9798-440F611A5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variant of Hooke’s law):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</a:t>
                </a:r>
                <a:r>
                  <a:rPr lang="en-US" sz="2800" dirty="0" smtClean="0"/>
                  <a:t>:        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nl-NL" sz="2800" dirty="0"/>
                  <a:t> </a:t>
                </a:r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   </a:t>
                </a:r>
                <a:r>
                  <a:rPr lang="nl-NL" sz="2800" dirty="0" err="1" smtClean="0"/>
                  <a:t>weight</a:t>
                </a:r>
                <a:r>
                  <a:rPr lang="nl-NL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log </a:t>
                </a:r>
                <a:r>
                  <a:rPr lang="nl-NL" sz="2800" dirty="0" err="1" smtClean="0"/>
                  <a:t>weight</a:t>
                </a:r>
                <a:r>
                  <a:rPr lang="nl-NL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NL" sz="2800" dirty="0" smtClean="0"/>
                  <a:t> : [0.0001~1.0]</a:t>
                </a:r>
                <a:br>
                  <a:rPr lang="nl-NL" sz="2800" dirty="0" smtClean="0"/>
                </a:b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  <a:blipFill rotWithShape="0">
                <a:blip r:embed="rId2"/>
                <a:stretch>
                  <a:fillRect l="-2251" t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The Algorithms</a:t>
            </a:r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Input Data</a:t>
            </a:r>
          </a:p>
          <a:p>
            <a:r>
              <a:rPr lang="en-US" sz="2800" dirty="0" smtClean="0"/>
              <a:t>10 randomly generated graphs</a:t>
            </a:r>
          </a:p>
          <a:p>
            <a:pPr lvl="1"/>
            <a:r>
              <a:rPr lang="en-US" sz="2400" dirty="0" smtClean="0"/>
              <a:t>20 vertices</a:t>
            </a:r>
          </a:p>
          <a:p>
            <a:pPr lvl="1"/>
            <a:r>
              <a:rPr lang="en-US" sz="2400" dirty="0" smtClean="0"/>
              <a:t>Vertex positions [</a:t>
            </a:r>
            <a:r>
              <a:rPr lang="en-US" sz="2400" dirty="0" err="1" smtClean="0"/>
              <a:t>x,y</a:t>
            </a:r>
            <a:r>
              <a:rPr lang="en-US" sz="2400" dirty="0" smtClean="0"/>
              <a:t>] </a:t>
            </a:r>
            <a:r>
              <a:rPr lang="en-US" sz="2400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dirty="0" smtClean="0">
                <a:latin typeface="Georgia" panose="02040502050405020303" pitchFamily="18" charset="0"/>
              </a:rPr>
              <a:t>x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y</a:t>
            </a:r>
            <a:r>
              <a:rPr lang="en-US" sz="2400" dirty="0" smtClean="0"/>
              <a:t> between </a:t>
            </a:r>
            <a:r>
              <a:rPr lang="en-US" sz="2400" dirty="0"/>
              <a:t>0 </a:t>
            </a:r>
            <a:r>
              <a:rPr lang="en-US" sz="2400" dirty="0" smtClean="0"/>
              <a:t>and 1</a:t>
            </a:r>
          </a:p>
          <a:p>
            <a:pPr lvl="1"/>
            <a:r>
              <a:rPr lang="en-US" sz="2400" dirty="0" smtClean="0"/>
              <a:t>Every vertex has at least one connection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r>
              <a:rPr lang="en-US" sz="2800" dirty="0" smtClean="0"/>
              <a:t>Calculate average of the quality values of the 10 inputs graphs</a:t>
            </a:r>
          </a:p>
          <a:p>
            <a:endParaRPr lang="en-US" sz="28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Comparing the algorithms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GB" sz="2200" dirty="0" smtClean="0"/>
              <a:t>One-Sample test</a:t>
            </a:r>
          </a:p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US" sz="2200" dirty="0" smtClean="0"/>
              <a:t>One-Sample test</a:t>
            </a:r>
          </a:p>
          <a:p>
            <a:pPr lvl="1"/>
            <a:r>
              <a:rPr lang="en-US" sz="2400" dirty="0" smtClean="0"/>
              <a:t>Influence of logarithmic weight in </a:t>
            </a:r>
            <a:r>
              <a:rPr lang="en-US" sz="2400" dirty="0" err="1" smtClean="0"/>
              <a:t>Eades</a:t>
            </a:r>
            <a:endParaRPr lang="en-US" sz="2400" dirty="0" smtClean="0"/>
          </a:p>
          <a:p>
            <a:pPr lvl="2"/>
            <a:r>
              <a:rPr lang="en-US" sz="2200" dirty="0" smtClean="0"/>
              <a:t>Paired t-test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792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1734"/>
              </p:ext>
            </p:extLst>
          </p:nvPr>
        </p:nvGraphicFramePr>
        <p:xfrm>
          <a:off x="1509265" y="4498587"/>
          <a:ext cx="917347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04"/>
                <a:gridCol w="816680"/>
                <a:gridCol w="571500"/>
                <a:gridCol w="1478280"/>
                <a:gridCol w="1699260"/>
                <a:gridCol w="1569720"/>
                <a:gridCol w="1540626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0.4292831918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0.4105986320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0.4479677516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13643" y="1111722"/>
            <a:ext cx="10018713" cy="470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GB" sz="2200" dirty="0" smtClean="0"/>
              <a:t> </a:t>
            </a:r>
          </a:p>
          <a:p>
            <a:pPr marL="457200" lvl="1" indent="0">
              <a:buNone/>
            </a:pPr>
            <a:r>
              <a:rPr lang="nl-NL" sz="2400" dirty="0" smtClean="0"/>
              <a:t>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0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4280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78624"/>
              </p:ext>
            </p:extLst>
          </p:nvPr>
        </p:nvGraphicFramePr>
        <p:xfrm>
          <a:off x="1221664" y="4498587"/>
          <a:ext cx="97486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96"/>
                <a:gridCol w="1138727"/>
                <a:gridCol w="623433"/>
                <a:gridCol w="1528417"/>
                <a:gridCol w="1561427"/>
                <a:gridCol w="1668146"/>
                <a:gridCol w="1637227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-342.088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-3.25721300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-3.27589756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-3.23852844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5697"/>
              </p:ext>
            </p:extLst>
          </p:nvPr>
        </p:nvGraphicFramePr>
        <p:xfrm>
          <a:off x="1509263" y="2967291"/>
          <a:ext cx="8922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9"/>
                <a:gridCol w="1681316"/>
                <a:gridCol w="579811"/>
                <a:gridCol w="2211142"/>
                <a:gridCol w="23801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5.187399638</a:t>
                      </a:r>
                    </a:p>
                    <a:p>
                      <a:pPr algn="ctr"/>
                      <a:r>
                        <a:rPr lang="en-US" dirty="0" smtClean="0"/>
                        <a:t>5.311963134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0.8373754702</a:t>
                      </a:r>
                    </a:p>
                    <a:p>
                      <a:pPr algn="ctr"/>
                      <a:r>
                        <a:rPr lang="en-US" dirty="0" smtClean="0"/>
                        <a:t>0.7908110308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0.0837375470</a:t>
                      </a:r>
                    </a:p>
                    <a:p>
                      <a:pPr algn="ctr"/>
                      <a:r>
                        <a:rPr lang="en-US" dirty="0" smtClean="0"/>
                        <a:t>0.0790811031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Statistics</a:t>
            </a:r>
            <a:endParaRPr lang="en-US" b="1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1925"/>
              </p:ext>
            </p:extLst>
          </p:nvPr>
        </p:nvGraphicFramePr>
        <p:xfrm>
          <a:off x="2354826" y="4897691"/>
          <a:ext cx="7482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33"/>
                <a:gridCol w="934064"/>
                <a:gridCol w="1818968"/>
                <a:gridCol w="16714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4489655" y="4451044"/>
            <a:ext cx="32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32218"/>
              </p:ext>
            </p:extLst>
          </p:nvPr>
        </p:nvGraphicFramePr>
        <p:xfrm>
          <a:off x="222410" y="3479001"/>
          <a:ext cx="11747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59"/>
                <a:gridCol w="1368451"/>
                <a:gridCol w="1510769"/>
                <a:gridCol w="1445084"/>
                <a:gridCol w="1280870"/>
                <a:gridCol w="1366017"/>
                <a:gridCol w="787635"/>
                <a:gridCol w="553520"/>
                <a:gridCol w="1420075"/>
              </a:tblGrid>
              <a:tr h="297503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Differences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Sig. (2-tailed)</a:t>
                      </a:r>
                      <a:endParaRPr lang="en-US" sz="1600" dirty="0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 Deviation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</a:t>
                      </a:r>
                      <a:r>
                        <a:rPr lang="en-US" sz="1600" baseline="0" dirty="0" smtClean="0"/>
                        <a:t> Error Mean</a:t>
                      </a:r>
                      <a:endParaRPr lang="en-US" sz="1600" dirty="0" smtClean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 confidence interval of the difference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Pair 1</a:t>
                      </a:r>
                    </a:p>
                    <a:p>
                      <a:pPr algn="l"/>
                      <a:r>
                        <a:rPr lang="en-US" sz="1600" dirty="0" err="1" smtClean="0"/>
                        <a:t>LowLoga</a:t>
                      </a:r>
                      <a:r>
                        <a:rPr lang="en-US" sz="1600" dirty="0" smtClean="0"/>
                        <a:t> - </a:t>
                      </a:r>
                      <a:r>
                        <a:rPr lang="en-US" sz="1600" dirty="0" err="1" smtClean="0"/>
                        <a:t>HighLoga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-0.124563495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0.2931421157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0.0293142116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-0.182729251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-0.066397740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-4.249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2908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12999"/>
            <a:ext cx="10452051" cy="3124201"/>
          </a:xfrm>
        </p:spPr>
        <p:txBody>
          <a:bodyPr/>
          <a:lstStyle/>
          <a:p>
            <a:r>
              <a:rPr lang="en-GB" sz="2800" dirty="0" smtClean="0"/>
              <a:t>Hooke-Coulomb is significantly better than </a:t>
            </a:r>
            <a:r>
              <a:rPr lang="en-GB" sz="2800" dirty="0" err="1" smtClean="0"/>
              <a:t>Fruchterman-Reingold</a:t>
            </a:r>
            <a:endParaRPr lang="en-GB" sz="2800" dirty="0" smtClean="0"/>
          </a:p>
          <a:p>
            <a:r>
              <a:rPr lang="en-GB" sz="2800" dirty="0" err="1" smtClean="0"/>
              <a:t>Eades</a:t>
            </a:r>
            <a:r>
              <a:rPr lang="en-GB" sz="2800" dirty="0" smtClean="0"/>
              <a:t> is significantly worse than </a:t>
            </a:r>
            <a:r>
              <a:rPr lang="en-GB" sz="2800" dirty="0" err="1"/>
              <a:t>Fruchterman-Reingold</a:t>
            </a:r>
            <a:endParaRPr lang="en-GB" sz="2800" dirty="0"/>
          </a:p>
          <a:p>
            <a:r>
              <a:rPr lang="en-GB" sz="2800" dirty="0" smtClean="0"/>
              <a:t>High logarithmic weight is significantly better in </a:t>
            </a:r>
            <a:r>
              <a:rPr lang="en-GB" sz="2800" dirty="0" err="1" smtClean="0"/>
              <a:t>Eades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</a:t>
            </a:r>
            <a:r>
              <a:rPr lang="en-US" sz="2600" dirty="0" smtClean="0"/>
              <a:t>vertices with </a:t>
            </a:r>
            <a:r>
              <a:rPr lang="en-US" sz="2600" dirty="0"/>
              <a:t>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multiple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[0.0001~0.4]</a:t>
                </a:r>
                <a:br>
                  <a:rPr lang="en-US" sz="2800" dirty="0" smtClean="0"/>
                </a:br>
                <a:r>
                  <a:rPr lang="en-US" sz="2800" dirty="0" smtClean="0"/>
                  <a:t>				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[0.0001~0.2]</a:t>
                </a:r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 smtClean="0"/>
                  <a:t>  : [0.0001~1 ]</a:t>
                </a:r>
                <a:br>
                  <a:rPr lang="en-US" sz="2800" dirty="0" smtClean="0"/>
                </a:br>
                <a:r>
                  <a:rPr lang="en-US" sz="2800" dirty="0" smtClean="0"/>
                  <a:t>				                        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  : [0.0001~1]</a:t>
                </a:r>
                <a:br>
                  <a:rPr lang="en-US" sz="2800" dirty="0" smtClean="0"/>
                </a:br>
                <a:r>
                  <a:rPr lang="en-US" sz="2800" dirty="0" smtClean="0"/>
                  <a:t>				     </a:t>
                </a:r>
                <a:r>
                  <a:rPr lang="en-US" sz="2800" b="1" dirty="0" smtClean="0"/>
                  <a:t>area</a:t>
                </a:r>
                <a:r>
                  <a:rPr lang="en-US" sz="2800" dirty="0" smtClean="0"/>
                  <a:t> radius   : [1~3]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b="1" i="1"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989</TotalTime>
  <Words>516</Words>
  <Application>Microsoft Office PowerPoint</Application>
  <PresentationFormat>Breedbeeld</PresentationFormat>
  <Paragraphs>207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Georgia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Algorithms</vt:lpstr>
      <vt:lpstr>The Algorithms</vt:lpstr>
      <vt:lpstr>The Algorithms</vt:lpstr>
      <vt:lpstr>The experiment</vt:lpstr>
      <vt:lpstr>The experiment</vt:lpstr>
      <vt:lpstr>The experiment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Veen, M.R. van der (Maurits)</cp:lastModifiedBy>
  <cp:revision>61</cp:revision>
  <dcterms:created xsi:type="dcterms:W3CDTF">2015-12-08T12:55:45Z</dcterms:created>
  <dcterms:modified xsi:type="dcterms:W3CDTF">2016-01-24T22:48:45Z</dcterms:modified>
</cp:coreProperties>
</file>