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0D6652-3B64-46A3-955C-12DE29B760BA}">
  <a:tblStyle styleId="{C70D6652-3B64-46A3-955C-12DE29B760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Machine learning (ML) is currently one of the hottest areas in computer science. Many underclassmen in computer science have heard of ML and are intrigued by it, but must wait until after EECS 281 to enroll in a formal ML class. Self-teaching ML can seem like a daunting task, but by creating the Machine Learning Team at Michigan Hackers, it would provide the guidance and resources necessary for students to explore many aspects of ML. The team would also be useful for more experienced students in ML to collaborate on independent projects.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5259e529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5259e529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3f15f2d5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3f15f2d5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3f15f2d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3f15f2d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5259e529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5259e529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5259e529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5259e529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3f15f2d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3f15f2d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3f15f2d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3f15f2d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learning.oreilly.com/library/view/hands-on-machine-learning/9781492032632/" TargetMode="External"/><Relationship Id="rId4" Type="http://schemas.openxmlformats.org/officeDocument/2006/relationships/hyperlink" Target="http://bedford-computing.co.uk/learning/wp-content/uploads/2015/10/No.Starch.Python.Oct_.2015.ISBN_.1593276036.pdf" TargetMode="External"/><Relationship Id="rId5" Type="http://schemas.openxmlformats.org/officeDocument/2006/relationships/hyperlink" Target="https://learning.oreilly.com/library/view/data-science-from/978149204112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developers.google.com/machine-learning/crash-course" TargetMode="External"/><Relationship Id="rId4" Type="http://schemas.openxmlformats.org/officeDocument/2006/relationships/hyperlink" Target="https://www.kaggle.com/learn/overview" TargetMode="External"/><Relationship Id="rId5" Type="http://schemas.openxmlformats.org/officeDocument/2006/relationships/hyperlink" Target="https://www.coursera.org/learn/machine-learn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michiganhackers/machine-learning/blob/master/MHML-Onboarding-20-21.pdf" TargetMode="External"/><Relationship Id="rId4" Type="http://schemas.openxmlformats.org/officeDocument/2006/relationships/hyperlink" Target="https://forms.gle/FNRQ3WyS3WVVYBTh9" TargetMode="External"/><Relationship Id="rId5" Type="http://schemas.openxmlformats.org/officeDocument/2006/relationships/hyperlink" Target="https://docs.google.com/spreadsheets/d/1BjEfh2Giz8t4RSU0YM5A4-qeNXGwShFme8KKKBST4bA/edit?usp=sharing" TargetMode="External"/><Relationship Id="rId6" Type="http://schemas.openxmlformats.org/officeDocument/2006/relationships/hyperlink" Target="https://www.coursera.org/programs/university-of-michigan-mrofm?authProvider=umich&amp;collectionId=&amp;productId=Tw7BjehDEeirrRITnOc3tA&amp;productType=s12n&amp;showMiniModal=true" TargetMode="External"/><Relationship Id="rId7"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hyperlink" Target="https://forms.gle/fp6ZVue6jE6JJQkA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www-personal.umich.edu/~rajasg/"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Team Overview</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Michigan Hackers Machine Learning Team</a:t>
            </a:r>
            <a:endParaRPr b="1" sz="2400"/>
          </a:p>
        </p:txBody>
      </p:sp>
      <p:pic>
        <p:nvPicPr>
          <p:cNvPr id="74" name="Google Shape;74;p13"/>
          <p:cNvPicPr preferRelativeResize="0"/>
          <p:nvPr/>
        </p:nvPicPr>
        <p:blipFill>
          <a:blip r:embed="rId3">
            <a:alphaModFix/>
          </a:blip>
          <a:stretch>
            <a:fillRect/>
          </a:stretch>
        </p:blipFill>
        <p:spPr>
          <a:xfrm>
            <a:off x="201625" y="29068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Recommended Books</a:t>
            </a:r>
            <a:endParaRPr/>
          </a:p>
        </p:txBody>
      </p:sp>
      <p:sp>
        <p:nvSpPr>
          <p:cNvPr id="142" name="Google Shape;142;p22"/>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uFill>
                  <a:noFill/>
                </a:uFill>
                <a:hlinkClick r:id="rId3"/>
              </a:rPr>
              <a:t>Hands-On Machine Learning</a:t>
            </a:r>
            <a:endParaRPr sz="2100"/>
          </a:p>
          <a:p>
            <a:pPr indent="0" lvl="0" marL="0" rtl="0" algn="l">
              <a:spcBef>
                <a:spcPts val="1200"/>
              </a:spcBef>
              <a:spcAft>
                <a:spcPts val="1200"/>
              </a:spcAft>
              <a:buNone/>
            </a:pPr>
            <a:r>
              <a:rPr b="0" lang="en" sz="1400"/>
              <a:t>Advanced</a:t>
            </a:r>
            <a:endParaRPr b="0" sz="1400">
              <a:solidFill>
                <a:schemeClr val="lt1"/>
              </a:solidFill>
            </a:endParaRPr>
          </a:p>
        </p:txBody>
      </p:sp>
      <p:sp>
        <p:nvSpPr>
          <p:cNvPr id="146" name="Google Shape;146;p22"/>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uFill>
                  <a:noFill/>
                </a:uFill>
                <a:hlinkClick r:id="rId4"/>
              </a:rPr>
              <a:t>Python Crash Course</a:t>
            </a:r>
            <a:endParaRPr sz="2100"/>
          </a:p>
          <a:p>
            <a:pPr indent="0" lvl="0" marL="0" rtl="0" algn="l">
              <a:spcBef>
                <a:spcPts val="1200"/>
              </a:spcBef>
              <a:spcAft>
                <a:spcPts val="1200"/>
              </a:spcAft>
              <a:buNone/>
            </a:pPr>
            <a:r>
              <a:rPr b="0" lang="en" sz="1400"/>
              <a:t>Beginner</a:t>
            </a:r>
            <a:endParaRPr sz="1400">
              <a:solidFill>
                <a:schemeClr val="lt1"/>
              </a:solidFill>
            </a:endParaRPr>
          </a:p>
        </p:txBody>
      </p:sp>
      <p:sp>
        <p:nvSpPr>
          <p:cNvPr id="147" name="Google Shape;147;p22"/>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uFill>
                  <a:noFill/>
                </a:uFill>
                <a:hlinkClick r:id="rId5"/>
              </a:rPr>
              <a:t>Data Science from Scratch</a:t>
            </a:r>
            <a:endParaRPr sz="2100"/>
          </a:p>
          <a:p>
            <a:pPr indent="0" lvl="0" marL="0" rtl="0" algn="l">
              <a:spcBef>
                <a:spcPts val="1200"/>
              </a:spcBef>
              <a:spcAft>
                <a:spcPts val="1200"/>
              </a:spcAft>
              <a:buNone/>
            </a:pPr>
            <a:r>
              <a:rPr b="0" lang="en" sz="1400"/>
              <a:t>Intermediate</a:t>
            </a:r>
            <a:endParaRPr b="0" sz="1400">
              <a:solidFill>
                <a:schemeClr val="lt1"/>
              </a:solidFill>
            </a:endParaRPr>
          </a:p>
        </p:txBody>
      </p:sp>
      <p:sp>
        <p:nvSpPr>
          <p:cNvPr id="148" name="Google Shape;148;p22"/>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Lato"/>
                <a:ea typeface="Lato"/>
                <a:cs typeface="Lato"/>
                <a:sym typeface="Lato"/>
              </a:rPr>
              <a:t>Click on each tab to access the book</a:t>
            </a:r>
            <a:endParaRPr i="1" sz="1200">
              <a:solidFill>
                <a:schemeClr val="accent5"/>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Recommended E-Courses</a:t>
            </a:r>
            <a:endParaRPr/>
          </a:p>
        </p:txBody>
      </p:sp>
      <p:sp>
        <p:nvSpPr>
          <p:cNvPr id="154" name="Google Shape;154;p23"/>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uFill>
                  <a:noFill/>
                </a:uFill>
                <a:hlinkClick r:id="rId3"/>
              </a:rPr>
              <a:t>Google ML Crash Course</a:t>
            </a:r>
            <a:endParaRPr sz="2100"/>
          </a:p>
          <a:p>
            <a:pPr indent="0" lvl="0" marL="0" rtl="0" algn="l">
              <a:spcBef>
                <a:spcPts val="1200"/>
              </a:spcBef>
              <a:spcAft>
                <a:spcPts val="1200"/>
              </a:spcAft>
              <a:buNone/>
            </a:pPr>
            <a:r>
              <a:rPr b="0" lang="en" sz="1400"/>
              <a:t>For more experienced developers. Introduces Tensorflow 2.0 with several online projects.</a:t>
            </a:r>
            <a:endParaRPr b="0" sz="1400">
              <a:solidFill>
                <a:schemeClr val="lt1"/>
              </a:solidFill>
            </a:endParaRPr>
          </a:p>
        </p:txBody>
      </p:sp>
      <p:sp>
        <p:nvSpPr>
          <p:cNvPr id="158" name="Google Shape;158;p23"/>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uFill>
                  <a:noFill/>
                </a:uFill>
                <a:hlinkClick r:id="rId4">
                  <a:extLst>
                    <a:ext uri="{A12FA001-AC4F-418D-AE19-62706E023703}">
                      <ahyp:hlinkClr val="tx"/>
                    </a:ext>
                  </a:extLst>
                </a:hlinkClick>
              </a:rPr>
              <a:t>Kaggle Courses</a:t>
            </a:r>
            <a:endParaRPr sz="2100">
              <a:solidFill>
                <a:srgbClr val="FFFFFF"/>
              </a:solidFill>
            </a:endParaRPr>
          </a:p>
          <a:p>
            <a:pPr indent="0" lvl="0" marL="0" rtl="0" algn="l">
              <a:spcBef>
                <a:spcPts val="1200"/>
              </a:spcBef>
              <a:spcAft>
                <a:spcPts val="1200"/>
              </a:spcAft>
              <a:buNone/>
            </a:pPr>
            <a:r>
              <a:rPr b="0" lang="en" sz="1400"/>
              <a:t>Several mini-tutorials that introduce everything from basic Python to deep learning to game AI.</a:t>
            </a:r>
            <a:endParaRPr b="0" sz="1400">
              <a:solidFill>
                <a:schemeClr val="lt1"/>
              </a:solidFill>
            </a:endParaRPr>
          </a:p>
        </p:txBody>
      </p:sp>
      <p:sp>
        <p:nvSpPr>
          <p:cNvPr id="159" name="Google Shape;159;p23"/>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uFill>
                  <a:noFill/>
                </a:uFill>
                <a:hlinkClick r:id="rId5"/>
              </a:rPr>
              <a:t>Andrew Ng’s ML Course</a:t>
            </a:r>
            <a:endParaRPr sz="2100"/>
          </a:p>
          <a:p>
            <a:pPr indent="0" lvl="0" marL="0" rtl="0" algn="l">
              <a:spcBef>
                <a:spcPts val="1200"/>
              </a:spcBef>
              <a:spcAft>
                <a:spcPts val="1200"/>
              </a:spcAft>
              <a:buNone/>
            </a:pPr>
            <a:r>
              <a:rPr b="0" lang="en" sz="1400"/>
              <a:t>A free online course on Coursera taught by Stanford Professor Ng. Known to be the most popular ML e-course.</a:t>
            </a:r>
            <a:endParaRPr b="0" sz="1400">
              <a:solidFill>
                <a:schemeClr val="lt1"/>
              </a:solidFill>
            </a:endParaRPr>
          </a:p>
        </p:txBody>
      </p:sp>
      <p:sp>
        <p:nvSpPr>
          <p:cNvPr id="160" name="Google Shape;160;p23"/>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Lato"/>
                <a:ea typeface="Lato"/>
                <a:cs typeface="Lato"/>
                <a:sym typeface="Lato"/>
              </a:rPr>
              <a:t>Click on each tab to access each online course</a:t>
            </a:r>
            <a:endParaRPr i="1" sz="1200">
              <a:solidFill>
                <a:schemeClr val="accent5"/>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2400250" y="5571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Next Week...</a:t>
            </a:r>
            <a:endParaRPr/>
          </a:p>
        </p:txBody>
      </p:sp>
      <p:sp>
        <p:nvSpPr>
          <p:cNvPr id="166" name="Google Shape;166;p24"/>
          <p:cNvSpPr txBox="1"/>
          <p:nvPr>
            <p:ph idx="1" type="body"/>
          </p:nvPr>
        </p:nvSpPr>
        <p:spPr>
          <a:xfrm>
            <a:off x="2294650" y="1248975"/>
            <a:ext cx="6532800" cy="335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Download the </a:t>
            </a:r>
            <a:r>
              <a:rPr b="1" lang="en" sz="1700" u="sng">
                <a:solidFill>
                  <a:srgbClr val="4A86E8"/>
                </a:solidFill>
                <a:hlinkClick r:id="rId3">
                  <a:extLst>
                    <a:ext uri="{A12FA001-AC4F-418D-AE19-62706E023703}">
                      <ahyp:hlinkClr val="tx"/>
                    </a:ext>
                  </a:extLst>
                </a:hlinkClick>
              </a:rPr>
              <a:t>Onboarding Document</a:t>
            </a:r>
            <a:r>
              <a:rPr lang="en" sz="1700"/>
              <a:t> and go through the steps to join MHML</a:t>
            </a:r>
            <a:endParaRPr sz="1700"/>
          </a:p>
          <a:p>
            <a:pPr indent="-336550" lvl="0" marL="457200" rtl="0" algn="l">
              <a:spcBef>
                <a:spcPts val="0"/>
              </a:spcBef>
              <a:spcAft>
                <a:spcPts val="0"/>
              </a:spcAft>
              <a:buSzPts val="1700"/>
              <a:buChar char="●"/>
            </a:pPr>
            <a:r>
              <a:rPr lang="en" sz="1700"/>
              <a:t>Look over the recommended books and e-courses and fill out </a:t>
            </a:r>
            <a:r>
              <a:rPr b="1" lang="en" sz="1700" u="sng">
                <a:solidFill>
                  <a:srgbClr val="4A86E8"/>
                </a:solidFill>
                <a:hlinkClick r:id="rId4">
                  <a:extLst>
                    <a:ext uri="{A12FA001-AC4F-418D-AE19-62706E023703}">
                      <ahyp:hlinkClr val="tx"/>
                    </a:ext>
                  </a:extLst>
                </a:hlinkClick>
              </a:rPr>
              <a:t>this form</a:t>
            </a:r>
            <a:r>
              <a:rPr lang="en" sz="1700"/>
              <a:t> to let us know what your preferences</a:t>
            </a:r>
            <a:endParaRPr sz="1700"/>
          </a:p>
          <a:p>
            <a:pPr indent="-336550" lvl="0" marL="457200" rtl="0" algn="l">
              <a:spcBef>
                <a:spcPts val="0"/>
              </a:spcBef>
              <a:spcAft>
                <a:spcPts val="0"/>
              </a:spcAft>
              <a:buSzPts val="1700"/>
              <a:buChar char="●"/>
            </a:pPr>
            <a:r>
              <a:rPr b="1" lang="en" sz="1700" u="sng">
                <a:solidFill>
                  <a:srgbClr val="4A86E8"/>
                </a:solidFill>
                <a:hlinkClick r:id="rId5">
                  <a:extLst>
                    <a:ext uri="{A12FA001-AC4F-418D-AE19-62706E023703}">
                      <ahyp:hlinkClr val="tx"/>
                    </a:ext>
                  </a:extLst>
                </a:hlinkClick>
              </a:rPr>
              <a:t>Schedule</a:t>
            </a:r>
            <a:r>
              <a:rPr lang="en" sz="1700"/>
              <a:t> a meeting with the team leads to have a casual meet-n-greet</a:t>
            </a:r>
            <a:endParaRPr sz="1700"/>
          </a:p>
          <a:p>
            <a:pPr indent="-336550" lvl="0" marL="457200" rtl="0" algn="l">
              <a:spcBef>
                <a:spcPts val="0"/>
              </a:spcBef>
              <a:spcAft>
                <a:spcPts val="0"/>
              </a:spcAft>
              <a:buSzPts val="1700"/>
              <a:buChar char="●"/>
            </a:pPr>
            <a:r>
              <a:rPr lang="en" sz="1700"/>
              <a:t>Learn Python from courses 1-3 of </a:t>
            </a:r>
            <a:r>
              <a:rPr b="1" lang="en" sz="1700" u="sng">
                <a:solidFill>
                  <a:srgbClr val="4A86E8"/>
                </a:solidFill>
                <a:hlinkClick r:id="rId6">
                  <a:extLst>
                    <a:ext uri="{A12FA001-AC4F-418D-AE19-62706E023703}">
                      <ahyp:hlinkClr val="tx"/>
                    </a:ext>
                  </a:extLst>
                </a:hlinkClick>
              </a:rPr>
              <a:t>this</a:t>
            </a:r>
            <a:r>
              <a:rPr lang="en" sz="1700">
                <a:solidFill>
                  <a:srgbClr val="4A86E8"/>
                </a:solidFill>
              </a:rPr>
              <a:t> </a:t>
            </a:r>
            <a:r>
              <a:rPr lang="en" sz="1700"/>
              <a:t>Coursera specialization, and/or set up Jupyter and Anaconda on your computer</a:t>
            </a:r>
            <a:endParaRPr sz="1700"/>
          </a:p>
          <a:p>
            <a:pPr indent="-336550" lvl="0" marL="457200" rtl="0" algn="l">
              <a:spcBef>
                <a:spcPts val="0"/>
              </a:spcBef>
              <a:spcAft>
                <a:spcPts val="0"/>
              </a:spcAft>
              <a:buSzPts val="1700"/>
              <a:buChar char="●"/>
            </a:pPr>
            <a:r>
              <a:rPr lang="en" sz="1700"/>
              <a:t>If you have more experience with ML and want to work at your own pace, write up a proposal on what you want to accomplish and email it to the team leads.</a:t>
            </a:r>
            <a:endParaRPr sz="1700"/>
          </a:p>
          <a:p>
            <a:pPr indent="0" lvl="0" marL="457200" rtl="0" algn="l">
              <a:spcBef>
                <a:spcPts val="1600"/>
              </a:spcBef>
              <a:spcAft>
                <a:spcPts val="1600"/>
              </a:spcAft>
              <a:buNone/>
            </a:pPr>
            <a:r>
              <a:t/>
            </a:r>
            <a:endParaRPr sz="1700"/>
          </a:p>
        </p:txBody>
      </p:sp>
      <p:pic>
        <p:nvPicPr>
          <p:cNvPr id="167" name="Google Shape;167;p24"/>
          <p:cNvPicPr preferRelativeResize="0"/>
          <p:nvPr/>
        </p:nvPicPr>
        <p:blipFill>
          <a:blip r:embed="rId7">
            <a:alphaModFix/>
          </a:blip>
          <a:stretch>
            <a:fillRect/>
          </a:stretch>
        </p:blipFill>
        <p:spPr>
          <a:xfrm>
            <a:off x="481550" y="651175"/>
            <a:ext cx="1658975" cy="165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sp>
        <p:nvSpPr>
          <p:cNvPr id="172" name="Google Shape;172;p25"/>
          <p:cNvSpPr txBox="1"/>
          <p:nvPr>
            <p:ph type="title"/>
          </p:nvPr>
        </p:nvSpPr>
        <p:spPr>
          <a:xfrm>
            <a:off x="283100" y="2059273"/>
            <a:ext cx="6244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173" name="Google Shape;173;p25"/>
          <p:cNvPicPr preferRelativeResize="0"/>
          <p:nvPr/>
        </p:nvPicPr>
        <p:blipFill>
          <a:blip r:embed="rId3">
            <a:alphaModFix/>
          </a:blip>
          <a:stretch>
            <a:fillRect/>
          </a:stretch>
        </p:blipFill>
        <p:spPr>
          <a:xfrm>
            <a:off x="6527300" y="666750"/>
            <a:ext cx="1905000" cy="1905000"/>
          </a:xfrm>
          <a:prstGeom prst="rect">
            <a:avLst/>
          </a:prstGeom>
          <a:noFill/>
          <a:ln>
            <a:noFill/>
          </a:ln>
        </p:spPr>
      </p:pic>
      <p:pic>
        <p:nvPicPr>
          <p:cNvPr id="174" name="Google Shape;174;p25"/>
          <p:cNvPicPr preferRelativeResize="0"/>
          <p:nvPr/>
        </p:nvPicPr>
        <p:blipFill>
          <a:blip r:embed="rId4">
            <a:alphaModFix/>
          </a:blip>
          <a:stretch>
            <a:fillRect/>
          </a:stretch>
        </p:blipFill>
        <p:spPr>
          <a:xfrm>
            <a:off x="6527300" y="2717875"/>
            <a:ext cx="1905000" cy="1905000"/>
          </a:xfrm>
          <a:prstGeom prst="rect">
            <a:avLst/>
          </a:prstGeom>
          <a:noFill/>
          <a:ln>
            <a:noFill/>
          </a:ln>
        </p:spPr>
      </p:pic>
      <p:sp>
        <p:nvSpPr>
          <p:cNvPr id="175" name="Google Shape;175;p25"/>
          <p:cNvSpPr txBox="1"/>
          <p:nvPr>
            <p:ph type="title"/>
          </p:nvPr>
        </p:nvSpPr>
        <p:spPr>
          <a:xfrm>
            <a:off x="348925" y="3004313"/>
            <a:ext cx="4745700" cy="12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t>Michigan Hackers Machine Learning Team</a:t>
            </a:r>
            <a:endParaRPr b="0" sz="1200"/>
          </a:p>
          <a:p>
            <a:pPr indent="0" lvl="0" marL="0" rtl="0" algn="l">
              <a:spcBef>
                <a:spcPts val="0"/>
              </a:spcBef>
              <a:spcAft>
                <a:spcPts val="0"/>
              </a:spcAft>
              <a:buNone/>
            </a:pPr>
            <a:r>
              <a:rPr b="0" lang="en" sz="1200"/>
              <a:t>Contact Info:</a:t>
            </a:r>
            <a:endParaRPr b="0" sz="1200"/>
          </a:p>
          <a:p>
            <a:pPr indent="0" lvl="0" marL="0" rtl="0" algn="l">
              <a:spcBef>
                <a:spcPts val="0"/>
              </a:spcBef>
              <a:spcAft>
                <a:spcPts val="0"/>
              </a:spcAft>
              <a:buNone/>
            </a:pPr>
            <a:r>
              <a:rPr b="0" lang="en" sz="1200"/>
              <a:t>Rajas Gupta | rajasg@umich.edu</a:t>
            </a:r>
            <a:endParaRPr b="0" sz="1200"/>
          </a:p>
          <a:p>
            <a:pPr indent="0" lvl="0" marL="0" rtl="0" algn="l">
              <a:spcBef>
                <a:spcPts val="0"/>
              </a:spcBef>
              <a:spcAft>
                <a:spcPts val="0"/>
              </a:spcAft>
              <a:buNone/>
            </a:pPr>
            <a:r>
              <a:rPr b="0" lang="en" sz="1200"/>
              <a:t>Vijay Shamra | vsharm@umich.edu</a:t>
            </a:r>
            <a:endParaRPr b="0" sz="1200"/>
          </a:p>
        </p:txBody>
      </p:sp>
      <p:sp>
        <p:nvSpPr>
          <p:cNvPr id="176" name="Google Shape;176;p25"/>
          <p:cNvSpPr txBox="1"/>
          <p:nvPr>
            <p:ph type="title"/>
          </p:nvPr>
        </p:nvSpPr>
        <p:spPr>
          <a:xfrm>
            <a:off x="348925" y="4306650"/>
            <a:ext cx="1557900" cy="5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uFill>
                  <a:noFill/>
                </a:uFill>
                <a:hlinkClick r:id="rId5"/>
              </a:rPr>
              <a:t>Provide Feedback</a:t>
            </a:r>
            <a:endParaRPr b="0"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4"/>
          <p:cNvPicPr preferRelativeResize="0"/>
          <p:nvPr/>
        </p:nvPicPr>
        <p:blipFill rotWithShape="1">
          <a:blip r:embed="rId3">
            <a:alphaModFix/>
          </a:blip>
          <a:srcRect b="0" l="8185" r="2933" t="0"/>
          <a:stretch/>
        </p:blipFill>
        <p:spPr>
          <a:xfrm>
            <a:off x="4572000" y="0"/>
            <a:ext cx="4572000" cy="5143500"/>
          </a:xfrm>
          <a:prstGeom prst="rect">
            <a:avLst/>
          </a:prstGeom>
          <a:noFill/>
          <a:ln>
            <a:noFill/>
          </a:ln>
        </p:spPr>
      </p:pic>
      <p:sp>
        <p:nvSpPr>
          <p:cNvPr id="80" name="Google Shape;80;p14"/>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Meet Vijay</a:t>
            </a:r>
            <a:endParaRPr b="1" sz="3000">
              <a:solidFill>
                <a:schemeClr val="dk1"/>
              </a:solidFill>
            </a:endParaRPr>
          </a:p>
          <a:p>
            <a:pPr indent="0" lvl="0" marL="0" rtl="0" algn="l">
              <a:lnSpc>
                <a:spcPct val="115000"/>
              </a:lnSpc>
              <a:spcBef>
                <a:spcPts val="1600"/>
              </a:spcBef>
              <a:spcAft>
                <a:spcPts val="0"/>
              </a:spcAft>
              <a:buClr>
                <a:schemeClr val="dk2"/>
              </a:buClr>
              <a:buSzPts val="1100"/>
              <a:buFont typeface="Arial"/>
              <a:buNone/>
            </a:pPr>
            <a:r>
              <a:rPr lang="en" sz="1800"/>
              <a:t>Junior in CSE</a:t>
            </a:r>
            <a:endParaRPr sz="1800"/>
          </a:p>
          <a:p>
            <a:pPr indent="0" lvl="0" marL="0" rtl="0" algn="l">
              <a:lnSpc>
                <a:spcPct val="115000"/>
              </a:lnSpc>
              <a:spcBef>
                <a:spcPts val="0"/>
              </a:spcBef>
              <a:spcAft>
                <a:spcPts val="0"/>
              </a:spcAft>
              <a:buClr>
                <a:schemeClr val="dk2"/>
              </a:buClr>
              <a:buSzPts val="1100"/>
              <a:buFont typeface="Arial"/>
              <a:buNone/>
            </a:pPr>
            <a:r>
              <a:rPr lang="en" sz="1800"/>
              <a:t>Minoring in Math</a:t>
            </a:r>
            <a:endParaRPr sz="1800"/>
          </a:p>
          <a:p>
            <a:pPr indent="0" lvl="0" marL="0" rtl="0" algn="l">
              <a:lnSpc>
                <a:spcPct val="115000"/>
              </a:lnSpc>
              <a:spcBef>
                <a:spcPts val="0"/>
              </a:spcBef>
              <a:spcAft>
                <a:spcPts val="0"/>
              </a:spcAft>
              <a:buNone/>
            </a:pPr>
            <a:r>
              <a:rPr lang="en" sz="1800"/>
              <a:t>From Palo Alto, CA</a:t>
            </a:r>
            <a:endParaRPr sz="1800"/>
          </a:p>
          <a:p>
            <a:pPr indent="0" lvl="0" marL="0" rtl="0" algn="l">
              <a:lnSpc>
                <a:spcPct val="115000"/>
              </a:lnSpc>
              <a:spcBef>
                <a:spcPts val="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5"/>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Meet </a:t>
            </a:r>
            <a:r>
              <a:rPr b="1" lang="en" sz="3000">
                <a:solidFill>
                  <a:schemeClr val="dk1"/>
                </a:solidFill>
                <a:uFill>
                  <a:noFill/>
                </a:uFill>
                <a:hlinkClick r:id="rId3">
                  <a:extLst>
                    <a:ext uri="{A12FA001-AC4F-418D-AE19-62706E023703}">
                      <ahyp:hlinkClr val="tx"/>
                    </a:ext>
                  </a:extLst>
                </a:hlinkClick>
              </a:rPr>
              <a:t>Raj</a:t>
            </a:r>
            <a:endParaRPr sz="3000">
              <a:solidFill>
                <a:schemeClr val="dk1"/>
              </a:solidFill>
            </a:endParaRPr>
          </a:p>
          <a:p>
            <a:pPr indent="0" lvl="0" marL="0" rtl="0" algn="l">
              <a:lnSpc>
                <a:spcPct val="115000"/>
              </a:lnSpc>
              <a:spcBef>
                <a:spcPts val="1600"/>
              </a:spcBef>
              <a:spcAft>
                <a:spcPts val="0"/>
              </a:spcAft>
              <a:buClr>
                <a:schemeClr val="dk2"/>
              </a:buClr>
              <a:buSzPts val="1100"/>
              <a:buFont typeface="Arial"/>
              <a:buNone/>
            </a:pPr>
            <a:r>
              <a:rPr lang="en" sz="1800">
                <a:solidFill>
                  <a:srgbClr val="000000"/>
                </a:solidFill>
              </a:rPr>
              <a:t>Junior in CSE</a:t>
            </a:r>
            <a:endParaRPr sz="1800">
              <a:solidFill>
                <a:srgbClr val="000000"/>
              </a:solidFill>
            </a:endParaRPr>
          </a:p>
          <a:p>
            <a:pPr indent="0" lvl="0" marL="0" rtl="0" algn="l">
              <a:lnSpc>
                <a:spcPct val="115000"/>
              </a:lnSpc>
              <a:spcBef>
                <a:spcPts val="0"/>
              </a:spcBef>
              <a:spcAft>
                <a:spcPts val="0"/>
              </a:spcAft>
              <a:buClr>
                <a:schemeClr val="dk2"/>
              </a:buClr>
              <a:buSzPts val="1100"/>
              <a:buFont typeface="Arial"/>
              <a:buNone/>
            </a:pPr>
            <a:r>
              <a:rPr lang="en" sz="1800">
                <a:solidFill>
                  <a:srgbClr val="000000"/>
                </a:solidFill>
              </a:rPr>
              <a:t>Minoring in Math and Physics</a:t>
            </a:r>
            <a:endParaRPr sz="1800">
              <a:solidFill>
                <a:srgbClr val="000000"/>
              </a:solidFill>
            </a:endParaRPr>
          </a:p>
          <a:p>
            <a:pPr indent="0" lvl="0" marL="0" rtl="0" algn="l">
              <a:lnSpc>
                <a:spcPct val="115000"/>
              </a:lnSpc>
              <a:spcBef>
                <a:spcPts val="0"/>
              </a:spcBef>
              <a:spcAft>
                <a:spcPts val="0"/>
              </a:spcAft>
              <a:buClr>
                <a:schemeClr val="dk2"/>
              </a:buClr>
              <a:buSzPts val="1100"/>
              <a:buFont typeface="Arial"/>
              <a:buNone/>
            </a:pPr>
            <a:r>
              <a:rPr lang="en" sz="1800">
                <a:solidFill>
                  <a:srgbClr val="000000"/>
                </a:solidFill>
              </a:rPr>
              <a:t>Work on MIRT.jl framework</a:t>
            </a:r>
            <a:endParaRPr sz="1800">
              <a:solidFill>
                <a:srgbClr val="000000"/>
              </a:solidFill>
            </a:endParaRPr>
          </a:p>
          <a:p>
            <a:pPr indent="0" lvl="0" marL="0" rtl="0" algn="l">
              <a:lnSpc>
                <a:spcPct val="115000"/>
              </a:lnSpc>
              <a:spcBef>
                <a:spcPts val="0"/>
              </a:spcBef>
              <a:spcAft>
                <a:spcPts val="0"/>
              </a:spcAft>
              <a:buClr>
                <a:schemeClr val="dk2"/>
              </a:buClr>
              <a:buSzPts val="1100"/>
              <a:buFont typeface="Arial"/>
              <a:buNone/>
            </a:pPr>
            <a:r>
              <a:rPr lang="en" sz="1800">
                <a:solidFill>
                  <a:srgbClr val="000000"/>
                </a:solidFill>
              </a:rPr>
              <a:t>From Saint Joe, MI</a:t>
            </a:r>
            <a:endParaRPr sz="1800">
              <a:solidFill>
                <a:srgbClr val="000000"/>
              </a:solidFill>
            </a:endParaRPr>
          </a:p>
        </p:txBody>
      </p:sp>
      <p:pic>
        <p:nvPicPr>
          <p:cNvPr id="86" name="Google Shape;86;p15"/>
          <p:cNvPicPr preferRelativeResize="0"/>
          <p:nvPr/>
        </p:nvPicPr>
        <p:blipFill rotWithShape="1">
          <a:blip r:embed="rId4">
            <a:alphaModFix/>
          </a:blip>
          <a:srcRect b="25700" l="16421" r="7272" t="19558"/>
          <a:stretch/>
        </p:blipFill>
        <p:spPr>
          <a:xfrm>
            <a:off x="0" y="0"/>
            <a:ext cx="4033799" cy="51434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Team Goals</a:t>
            </a:r>
            <a:endParaRPr>
              <a:solidFill>
                <a:schemeClr val="lt1"/>
              </a:solidFill>
            </a:endParaRPr>
          </a:p>
        </p:txBody>
      </p:sp>
      <p:sp>
        <p:nvSpPr>
          <p:cNvPr id="92" name="Google Shape;92;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To create a peer-to-peer </a:t>
            </a:r>
            <a:r>
              <a:rPr lang="en">
                <a:solidFill>
                  <a:schemeClr val="lt1"/>
                </a:solidFill>
              </a:rPr>
              <a:t>community of undergraduates interested in machine learning</a:t>
            </a:r>
            <a:endParaRPr>
              <a:solidFill>
                <a:schemeClr val="lt1"/>
              </a:solidFill>
            </a:endParaRPr>
          </a:p>
          <a:p>
            <a:pPr indent="0" lvl="0" marL="0" rtl="0" algn="l">
              <a:spcBef>
                <a:spcPts val="1600"/>
              </a:spcBef>
              <a:spcAft>
                <a:spcPts val="0"/>
              </a:spcAft>
              <a:buNone/>
            </a:pPr>
            <a:r>
              <a:rPr lang="en">
                <a:solidFill>
                  <a:schemeClr val="lt1"/>
                </a:solidFill>
              </a:rPr>
              <a:t>To provide resources and guidance to aid in learning Python, data science, and machine learning</a:t>
            </a:r>
            <a:endParaRPr>
              <a:solidFill>
                <a:schemeClr val="lt1"/>
              </a:solidFill>
            </a:endParaRPr>
          </a:p>
          <a:p>
            <a:pPr indent="0" lvl="0" marL="0" rtl="0" algn="l">
              <a:spcBef>
                <a:spcPts val="1600"/>
              </a:spcBef>
              <a:spcAft>
                <a:spcPts val="1600"/>
              </a:spcAft>
              <a:buNone/>
            </a:pPr>
            <a:r>
              <a:rPr lang="en">
                <a:solidFill>
                  <a:schemeClr val="lt1"/>
                </a:solidFill>
              </a:rPr>
              <a:t>To collaborate on projects with team members</a:t>
            </a:r>
            <a:endParaRPr>
              <a:solidFill>
                <a:schemeClr val="lt1"/>
              </a:solidFill>
            </a:endParaRPr>
          </a:p>
        </p:txBody>
      </p:sp>
      <p:pic>
        <p:nvPicPr>
          <p:cNvPr id="93" name="Google Shape;93;p16"/>
          <p:cNvPicPr preferRelativeResize="0"/>
          <p:nvPr/>
        </p:nvPicPr>
        <p:blipFill>
          <a:blip r:embed="rId3">
            <a:alphaModFix/>
          </a:blip>
          <a:stretch>
            <a:fillRect/>
          </a:stretch>
        </p:blipFill>
        <p:spPr>
          <a:xfrm>
            <a:off x="481550" y="651175"/>
            <a:ext cx="1658975" cy="165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76920"/>
          </a:srgbClr>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Team Structure</a:t>
            </a:r>
            <a:endParaRPr>
              <a:solidFill>
                <a:schemeClr val="lt1"/>
              </a:solidFill>
            </a:endParaRPr>
          </a:p>
        </p:txBody>
      </p:sp>
      <p:sp>
        <p:nvSpPr>
          <p:cNvPr id="99" name="Google Shape;99;p17"/>
          <p:cNvSpPr txBox="1"/>
          <p:nvPr>
            <p:ph idx="1" type="body"/>
          </p:nvPr>
        </p:nvSpPr>
        <p:spPr>
          <a:xfrm>
            <a:off x="2400250" y="1145525"/>
            <a:ext cx="6321600" cy="3443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The team will revolve around creating a solid foundation to learn ML through books, online courses, and projects.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W</a:t>
            </a:r>
            <a:r>
              <a:rPr lang="en" sz="1600">
                <a:solidFill>
                  <a:schemeClr val="lt1"/>
                </a:solidFill>
              </a:rPr>
              <a:t>eekly presentations</a:t>
            </a:r>
            <a:endParaRPr sz="1600">
              <a:solidFill>
                <a:schemeClr val="lt1"/>
              </a:solidFill>
            </a:endParaRPr>
          </a:p>
          <a:p>
            <a:pPr indent="-304800" lvl="1" marL="914400" rtl="0" algn="l">
              <a:spcBef>
                <a:spcPts val="0"/>
              </a:spcBef>
              <a:spcAft>
                <a:spcPts val="0"/>
              </a:spcAft>
              <a:buClr>
                <a:schemeClr val="lt1"/>
              </a:buClr>
              <a:buSzPts val="1200"/>
              <a:buChar char="○"/>
            </a:pPr>
            <a:r>
              <a:rPr lang="en" sz="1200">
                <a:solidFill>
                  <a:schemeClr val="lt1"/>
                </a:solidFill>
              </a:rPr>
              <a:t>F</a:t>
            </a:r>
            <a:r>
              <a:rPr lang="en" sz="1200">
                <a:solidFill>
                  <a:schemeClr val="lt1"/>
                </a:solidFill>
              </a:rPr>
              <a:t>irst month: basics of ML, basics of Python and libraries, setting up Python environment, basic mathematical concepts</a:t>
            </a:r>
            <a:endParaRPr sz="1200">
              <a:solidFill>
                <a:schemeClr val="lt1"/>
              </a:solidFill>
            </a:endParaRPr>
          </a:p>
          <a:p>
            <a:pPr indent="-304800" lvl="1" marL="914400" rtl="0" algn="l">
              <a:spcBef>
                <a:spcPts val="0"/>
              </a:spcBef>
              <a:spcAft>
                <a:spcPts val="0"/>
              </a:spcAft>
              <a:buClr>
                <a:schemeClr val="lt1"/>
              </a:buClr>
              <a:buSzPts val="1200"/>
              <a:buChar char="○"/>
            </a:pPr>
            <a:r>
              <a:rPr lang="en" sz="1200">
                <a:solidFill>
                  <a:schemeClr val="lt1"/>
                </a:solidFill>
              </a:rPr>
              <a:t>Following months: discuss topics in ML (computer vision, NLP, neural networks) and the algorithms and libraries for each. Projects will accompany these lectures </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Members who already have prior experience in ML can collaborate with other experienced members on </a:t>
            </a:r>
            <a:r>
              <a:rPr lang="en" sz="1600">
                <a:solidFill>
                  <a:schemeClr val="lt1"/>
                </a:solidFill>
              </a:rPr>
              <a:t>independent</a:t>
            </a:r>
            <a:r>
              <a:rPr lang="en" sz="1600">
                <a:solidFill>
                  <a:schemeClr val="lt1"/>
                </a:solidFill>
              </a:rPr>
              <a:t> projects and Kaggle competitions</a:t>
            </a:r>
            <a:endParaRPr sz="1600">
              <a:solidFill>
                <a:schemeClr val="lt1"/>
              </a:solidFill>
            </a:endParaRPr>
          </a:p>
        </p:txBody>
      </p:sp>
      <p:pic>
        <p:nvPicPr>
          <p:cNvPr id="100" name="Google Shape;100;p17"/>
          <p:cNvPicPr preferRelativeResize="0"/>
          <p:nvPr/>
        </p:nvPicPr>
        <p:blipFill>
          <a:blip r:embed="rId3">
            <a:alphaModFix/>
          </a:blip>
          <a:stretch>
            <a:fillRect/>
          </a:stretch>
        </p:blipFill>
        <p:spPr>
          <a:xfrm>
            <a:off x="481550" y="651175"/>
            <a:ext cx="1658975" cy="165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Semester Milestones</a:t>
            </a:r>
            <a:endParaRPr>
              <a:solidFill>
                <a:schemeClr val="lt2"/>
              </a:solidFill>
            </a:endParaRPr>
          </a:p>
        </p:txBody>
      </p:sp>
      <p:graphicFrame>
        <p:nvGraphicFramePr>
          <p:cNvPr id="106" name="Google Shape;106;p18"/>
          <p:cNvGraphicFramePr/>
          <p:nvPr/>
        </p:nvGraphicFramePr>
        <p:xfrm>
          <a:off x="323100" y="2393975"/>
          <a:ext cx="3000000" cy="3000000"/>
        </p:xfrm>
        <a:graphic>
          <a:graphicData uri="http://schemas.openxmlformats.org/drawingml/2006/table">
            <a:tbl>
              <a:tblPr>
                <a:noFill/>
                <a:tableStyleId>{C70D6652-3B64-46A3-955C-12DE29B760BA}</a:tableStyleId>
              </a:tblPr>
              <a:tblGrid>
                <a:gridCol w="710225"/>
                <a:gridCol w="710225"/>
                <a:gridCol w="710225"/>
                <a:gridCol w="617600"/>
                <a:gridCol w="802850"/>
                <a:gridCol w="710225"/>
                <a:gridCol w="710225"/>
                <a:gridCol w="710225"/>
                <a:gridCol w="710225"/>
                <a:gridCol w="710225"/>
                <a:gridCol w="710225"/>
                <a:gridCol w="710225"/>
              </a:tblGrid>
              <a:tr h="719125">
                <a:tc gridSpan="4">
                  <a:txBody>
                    <a:bodyPr/>
                    <a:lstStyle/>
                    <a:p>
                      <a:pPr indent="0" lvl="0" marL="0" rtl="0" algn="ctr">
                        <a:spcBef>
                          <a:spcPts val="0"/>
                        </a:spcBef>
                        <a:spcAft>
                          <a:spcPts val="0"/>
                        </a:spcAft>
                        <a:buNone/>
                      </a:pPr>
                      <a:r>
                        <a:rPr lang="en" sz="1800">
                          <a:solidFill>
                            <a:srgbClr val="FFFFFF"/>
                          </a:solidFill>
                        </a:rPr>
                        <a:t>Bootcamp</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rtl="0" algn="ctr">
                        <a:spcBef>
                          <a:spcPts val="0"/>
                        </a:spcBef>
                        <a:spcAft>
                          <a:spcPts val="0"/>
                        </a:spcAft>
                        <a:buNone/>
                      </a:pPr>
                      <a:r>
                        <a:rPr lang="en" sz="1800">
                          <a:solidFill>
                            <a:srgbClr val="FFFFFF"/>
                          </a:solidFill>
                        </a:rPr>
                        <a:t>Projects</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107" name="Google Shape;107;p18"/>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108" name="Google Shape;108;p18"/>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September 2020</a:t>
            </a:r>
            <a:endParaRPr b="1" sz="1800">
              <a:solidFill>
                <a:schemeClr val="dk1"/>
              </a:solidFill>
            </a:endParaRPr>
          </a:p>
        </p:txBody>
      </p:sp>
      <p:sp>
        <p:nvSpPr>
          <p:cNvPr id="109" name="Google Shape;109;p18"/>
          <p:cNvSpPr txBox="1"/>
          <p:nvPr>
            <p:ph idx="4294967295" type="body"/>
          </p:nvPr>
        </p:nvSpPr>
        <p:spPr>
          <a:xfrm>
            <a:off x="646175" y="15604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Introduction</a:t>
            </a:r>
            <a:endParaRPr sz="1400"/>
          </a:p>
          <a:p>
            <a:pPr indent="0" lvl="0" marL="0" rtl="0" algn="l">
              <a:spcBef>
                <a:spcPts val="1600"/>
              </a:spcBef>
              <a:spcAft>
                <a:spcPts val="1600"/>
              </a:spcAft>
              <a:buNone/>
            </a:pPr>
            <a:r>
              <a:t/>
            </a:r>
            <a:endParaRPr sz="1400"/>
          </a:p>
        </p:txBody>
      </p:sp>
      <p:sp>
        <p:nvSpPr>
          <p:cNvPr id="110" name="Google Shape;110;p18"/>
          <p:cNvSpPr txBox="1"/>
          <p:nvPr>
            <p:ph type="title"/>
          </p:nvPr>
        </p:nvSpPr>
        <p:spPr>
          <a:xfrm>
            <a:off x="3251009" y="36683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2020</a:t>
            </a:r>
            <a:endParaRPr b="1" sz="1800">
              <a:solidFill>
                <a:schemeClr val="dk1"/>
              </a:solidFill>
            </a:endParaRPr>
          </a:p>
        </p:txBody>
      </p:sp>
      <p:sp>
        <p:nvSpPr>
          <p:cNvPr id="111" name="Google Shape;111;p18"/>
          <p:cNvSpPr txBox="1"/>
          <p:nvPr>
            <p:ph idx="4294967295" type="body"/>
          </p:nvPr>
        </p:nvSpPr>
        <p:spPr>
          <a:xfrm>
            <a:off x="3251009" y="3993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Project 1: Flower Image Classifier</a:t>
            </a:r>
            <a:endParaRPr sz="1400"/>
          </a:p>
        </p:txBody>
      </p:sp>
      <p:sp>
        <p:nvSpPr>
          <p:cNvPr id="112" name="Google Shape;112;p18"/>
          <p:cNvSpPr txBox="1"/>
          <p:nvPr>
            <p:ph type="title"/>
          </p:nvPr>
        </p:nvSpPr>
        <p:spPr>
          <a:xfrm>
            <a:off x="5091057" y="1235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November 2020</a:t>
            </a:r>
            <a:endParaRPr b="1" sz="1800">
              <a:solidFill>
                <a:schemeClr val="dk1"/>
              </a:solidFill>
            </a:endParaRPr>
          </a:p>
        </p:txBody>
      </p:sp>
      <p:sp>
        <p:nvSpPr>
          <p:cNvPr id="113" name="Google Shape;113;p18"/>
          <p:cNvSpPr txBox="1"/>
          <p:nvPr>
            <p:ph idx="4294967295" type="body"/>
          </p:nvPr>
        </p:nvSpPr>
        <p:spPr>
          <a:xfrm>
            <a:off x="5091049" y="156047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Project 2: Sentiment Analyzer</a:t>
            </a:r>
            <a:endParaRPr sz="1400"/>
          </a:p>
        </p:txBody>
      </p:sp>
      <p:sp>
        <p:nvSpPr>
          <p:cNvPr id="114" name="Google Shape;114;p18"/>
          <p:cNvSpPr txBox="1"/>
          <p:nvPr>
            <p:ph type="title"/>
          </p:nvPr>
        </p:nvSpPr>
        <p:spPr>
          <a:xfrm>
            <a:off x="6245122" y="3668337"/>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December 2020</a:t>
            </a:r>
            <a:endParaRPr b="1" sz="1800">
              <a:solidFill>
                <a:schemeClr val="dk1"/>
              </a:solidFill>
            </a:endParaRPr>
          </a:p>
        </p:txBody>
      </p:sp>
      <p:sp>
        <p:nvSpPr>
          <p:cNvPr id="115" name="Google Shape;115;p18"/>
          <p:cNvSpPr txBox="1"/>
          <p:nvPr>
            <p:ph idx="4294967295" type="body"/>
          </p:nvPr>
        </p:nvSpPr>
        <p:spPr>
          <a:xfrm>
            <a:off x="6245125" y="399375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Project 3: Stock Price Predictor</a:t>
            </a:r>
            <a:endParaRPr sz="1400"/>
          </a:p>
        </p:txBody>
      </p:sp>
      <p:cxnSp>
        <p:nvCxnSpPr>
          <p:cNvPr id="116" name="Google Shape;116;p18"/>
          <p:cNvCxnSpPr/>
          <p:nvPr/>
        </p:nvCxnSpPr>
        <p:spPr>
          <a:xfrm>
            <a:off x="31748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17" name="Google Shape;117;p18"/>
          <p:cNvCxnSpPr/>
          <p:nvPr/>
        </p:nvCxnSpPr>
        <p:spPr>
          <a:xfrm rot="10800000">
            <a:off x="4997750" y="14393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18" name="Google Shape;118;p18"/>
          <p:cNvCxnSpPr/>
          <p:nvPr/>
        </p:nvCxnSpPr>
        <p:spPr>
          <a:xfrm>
            <a:off x="6168925" y="3113100"/>
            <a:ext cx="0" cy="8280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4" name="Google Shape;124;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5" name="Google Shape;125;p19"/>
          <p:cNvSpPr txBox="1"/>
          <p:nvPr/>
        </p:nvSpPr>
        <p:spPr>
          <a:xfrm>
            <a:off x="2855550" y="687400"/>
            <a:ext cx="3501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Machine Learning</a:t>
            </a:r>
            <a:endParaRPr b="1" sz="3000">
              <a:solidFill>
                <a:schemeClr val="lt2"/>
              </a:solidFill>
              <a:latin typeface="Raleway"/>
              <a:ea typeface="Raleway"/>
              <a:cs typeface="Raleway"/>
              <a:sym typeface="Raleway"/>
            </a:endParaRPr>
          </a:p>
        </p:txBody>
      </p:sp>
      <p:sp>
        <p:nvSpPr>
          <p:cNvPr id="126" name="Google Shape;126;p1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A subset of artificial intelligence where the computer independently learns from data and performs tasks without any explicit instructions.</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Supervised Learning</a:t>
            </a:r>
            <a:br>
              <a:rPr lang="en" sz="1400">
                <a:latin typeface="Raleway"/>
                <a:ea typeface="Raleway"/>
                <a:cs typeface="Raleway"/>
                <a:sym typeface="Raleway"/>
              </a:rPr>
            </a:br>
            <a:r>
              <a:rPr lang="en" sz="1200">
                <a:latin typeface="Raleway"/>
                <a:ea typeface="Raleway"/>
                <a:cs typeface="Raleway"/>
                <a:sym typeface="Raleway"/>
              </a:rPr>
              <a:t>Labeled data: classification, regression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Unsupervised Learning</a:t>
            </a:r>
            <a:br>
              <a:rPr lang="en" sz="1400">
                <a:latin typeface="Raleway"/>
                <a:ea typeface="Raleway"/>
                <a:cs typeface="Raleway"/>
                <a:sym typeface="Raleway"/>
              </a:rPr>
            </a:br>
            <a:r>
              <a:rPr lang="en" sz="1200">
                <a:latin typeface="Raleway"/>
                <a:ea typeface="Raleway"/>
                <a:cs typeface="Raleway"/>
                <a:sym typeface="Raleway"/>
              </a:rPr>
              <a:t>Unlabeled data: clustering, decision trees</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Reinforcement Learning</a:t>
            </a:r>
            <a:br>
              <a:rPr lang="en" sz="1400">
                <a:latin typeface="Raleway"/>
                <a:ea typeface="Raleway"/>
                <a:cs typeface="Raleway"/>
                <a:sym typeface="Raleway"/>
              </a:rPr>
            </a:br>
            <a:r>
              <a:rPr lang="en" sz="1200">
                <a:latin typeface="Raleway"/>
                <a:ea typeface="Raleway"/>
                <a:cs typeface="Raleway"/>
                <a:sym typeface="Raleway"/>
              </a:rPr>
              <a:t>Trial and Error: navigation, learning tasks</a:t>
            </a:r>
            <a:endParaRPr sz="1200">
              <a:solidFill>
                <a:schemeClr val="dk2"/>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189750" y="152400"/>
            <a:ext cx="676450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823913" y="452438"/>
            <a:ext cx="7496175" cy="423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