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90d455241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90d455241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90aa976b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90aa976b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90aa976b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90aa976b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90d455241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90d455241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/>
              <a:t>https://www.geeksforgeeks.org/clustering-in-machine-learning/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90aa976b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90aa976b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90d4552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90d4552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90d4552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90d4552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90d4552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90d4552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90d4552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90d4552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0d45524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0d4552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0aa976b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0aa976b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90d4552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90d4552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90aa976b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90aa976b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90aa976b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90aa976b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90d45524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90d45524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0d4552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90d4552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90aa976b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90aa976b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0d455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0d455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0d4552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0d4552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0aa976b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0aa976b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0d455241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0d455241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https://gmggroup.org/wp-content/uploads/2019/07/AI-Venn-diagram.png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90d45524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90d45524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90aa976b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90aa976b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0aa976b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0aa976b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naconda.com/products/individua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presentation/d/1JLjujMMOFaNLXsZNBAQ_wrMrMtuELANESmwuxjJVaz8/edit?usp=sharing" TargetMode="External"/><Relationship Id="rId4" Type="http://schemas.openxmlformats.org/officeDocument/2006/relationships/hyperlink" Target="https://docs.google.com/presentation/d/1JLjujMMOFaNLXsZNBAQ_wrMrMtuELANESmwuxjJVaz8/edit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MjGf7FSJwxwav-jEZDJo5pWCtdjINJsjR60CJH5GvJY/edit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hyperlink" Target="https://forms.gle/fp6ZVue6jE6JJQkA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openai.com/" TargetMode="External"/><Relationship Id="rId10" Type="http://schemas.openxmlformats.org/officeDocument/2006/relationships/image" Target="../media/image4.png"/><Relationship Id="rId13" Type="http://schemas.openxmlformats.org/officeDocument/2006/relationships/hyperlink" Target="https://www.instagram.com/p/BypkGIvFfGZ/?utm_source=ig_web_button_share_sheet" TargetMode="External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i.google/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apple.com/siri/" TargetMode="External"/><Relationship Id="rId14" Type="http://schemas.openxmlformats.org/officeDocument/2006/relationships/image" Target="../media/image2.png"/><Relationship Id="rId5" Type="http://schemas.openxmlformats.org/officeDocument/2006/relationships/hyperlink" Target="https://atlas.cern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mcity.umich.edu/" TargetMode="External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581700" cy="16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ML Fundamentals and Intro to </a:t>
            </a:r>
            <a:r>
              <a:rPr lang="en"/>
              <a:t>Python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Michigan Hackers Machine Learning Team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25" y="29068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 Algorithms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10350" y="121135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Supervised Learning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training data and their labels are given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Unsupervised Learning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training data are given without their labels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Semi-Supervised Learning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training data are given; some are labeled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Reinforcement Learning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actions are adjusted based on rewards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Problems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10350" y="1211350"/>
            <a:ext cx="4605900" cy="31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Regression analysis is a part of supervised learning that estimates the relationship between two or more variables.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(x1, y1), (x2, y2), ..., (xn, yn)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	a function f(x) to predict y given x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y is real-valued -&gt; regression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875" y="1505575"/>
            <a:ext cx="3464249" cy="25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r>
              <a:rPr lang="en"/>
              <a:t> Problems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95250" y="126785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95250" y="1211350"/>
            <a:ext cx="4605900" cy="31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Classification</a:t>
            </a:r>
            <a:r>
              <a:rPr lang="en" sz="2000"/>
              <a:t> is a part of supervised learning that categorizes discret</a:t>
            </a:r>
            <a:r>
              <a:rPr lang="en" sz="2000"/>
              <a:t>e data into two or more sets. </a:t>
            </a: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(x1, y1), (x2, y2), ..., (xn, yn)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	a function f(x) to predict y given x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SzPts val="1400"/>
              <a:buChar char="-"/>
            </a:pPr>
            <a:r>
              <a:rPr lang="en" sz="1400"/>
              <a:t> y is categorical -&gt; classification</a:t>
            </a:r>
            <a:endParaRPr sz="17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460600"/>
            <a:ext cx="3336350" cy="24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r>
              <a:rPr lang="en"/>
              <a:t> Problems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10350" y="1253700"/>
            <a:ext cx="41616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10350" y="1211350"/>
            <a:ext cx="39537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Clustering is a form of unsupervised learning that groups </a:t>
            </a:r>
            <a:r>
              <a:rPr lang="en" sz="2000"/>
              <a:t>unlabeled</a:t>
            </a:r>
            <a:r>
              <a:rPr lang="en" sz="2000"/>
              <a:t> data into two or more sets. 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x1, x2, …, xn, we want to find some hidden structure behind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150" y="2571750"/>
            <a:ext cx="4572002" cy="17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95250" y="126785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562675"/>
            <a:ext cx="6667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</a:t>
            </a:r>
            <a:r>
              <a:rPr lang="en"/>
              <a:t>ling</a:t>
            </a:r>
            <a:r>
              <a:rPr lang="en"/>
              <a:t> Anaconda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19850" y="830650"/>
            <a:ext cx="830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Install Anaconda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19850" y="1883850"/>
            <a:ext cx="83043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Follow this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https://www.anaconda.com/products/individual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Click the “Download”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Select the graphical installer for your operating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Terms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516475" y="1253700"/>
            <a:ext cx="81684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Programming language: </a:t>
            </a:r>
            <a:r>
              <a:rPr lang="en" sz="1800"/>
              <a:t>a set of syntactic rules and “words”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Python:</a:t>
            </a:r>
            <a:r>
              <a:rPr lang="en" sz="1800"/>
              <a:t> a programming language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/>
              <a:t>Python implementation:</a:t>
            </a:r>
            <a:r>
              <a:rPr lang="en" sz="1800"/>
              <a:t> a program which can interpret and run files written in the Python language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Python distribution:</a:t>
            </a:r>
            <a:r>
              <a:rPr lang="en" sz="1800"/>
              <a:t> a bundle containing a Python implementation alongside numerous tools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/>
              <a:t>Anaconda:</a:t>
            </a:r>
            <a:r>
              <a:rPr lang="en" sz="1800"/>
              <a:t> a Python distribution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403275" y="575950"/>
            <a:ext cx="8318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Terms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473551" y="1439950"/>
            <a:ext cx="8196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Notebook file: </a:t>
            </a:r>
            <a:r>
              <a:rPr lang="en" sz="1800"/>
              <a:t>a special type of file containing cells which can run code or be used as plain text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/>
              <a:t>Jupyter Notebook: </a:t>
            </a:r>
            <a:r>
              <a:rPr lang="en" sz="1800"/>
              <a:t>an application which runs in your browser and can open notebook files. One of the “tools” in Anaconda.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Anaconda Navigator: </a:t>
            </a:r>
            <a:r>
              <a:rPr lang="en" sz="1800"/>
              <a:t>an application with a graphical user interface (GUI) which </a:t>
            </a:r>
            <a:r>
              <a:rPr lang="en" sz="1800"/>
              <a:t>makes it easy to use</a:t>
            </a:r>
            <a:r>
              <a:rPr lang="en" sz="1800"/>
              <a:t> the rest of the Anaconda distribution. One of the “tools” in Anaconda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89125" y="575950"/>
            <a:ext cx="8332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Overview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9876" y="1602675"/>
            <a:ext cx="8225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install Anaconda</a:t>
            </a:r>
            <a:r>
              <a:rPr b="1" lang="en" sz="1800"/>
              <a:t> </a:t>
            </a:r>
            <a:r>
              <a:rPr lang="en" sz="1800"/>
              <a:t>which contains a Python</a:t>
            </a:r>
            <a:r>
              <a:rPr b="1" lang="en" sz="1800"/>
              <a:t> </a:t>
            </a:r>
            <a:r>
              <a:rPr lang="en" sz="1800"/>
              <a:t>implementation, Anaconda Navigator, and Jupyter Notebook.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use Anaconda Navigator to launch Jupyter Notebook where we write and run Python programs in notebook files.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Python implementation interprets our programs behind the scenes when we click “Run” in a notebook file.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19850" y="830650"/>
            <a:ext cx="830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19850" y="1883850"/>
            <a:ext cx="83043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your name, year, major, where you’re from, and answer the followin</a:t>
            </a:r>
            <a:r>
              <a:rPr lang="en"/>
              <a:t>g </a:t>
            </a:r>
            <a:r>
              <a:rPr lang="en"/>
              <a:t>question: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If you could invite </a:t>
            </a:r>
            <a:r>
              <a:rPr i="1" lang="en"/>
              <a:t>one person</a:t>
            </a:r>
            <a:r>
              <a:rPr i="1" lang="en"/>
              <a:t> over for dinner -- living, dead, or fictional -- who would you invite and why?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63975" y="15379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ting</a:t>
            </a:r>
            <a:r>
              <a:rPr lang="en"/>
              <a:t> up Terminal and Git</a:t>
            </a:r>
            <a:endParaRPr/>
          </a:p>
        </p:txBody>
      </p:sp>
      <p:sp>
        <p:nvSpPr>
          <p:cNvPr id="209" name="Google Shape;209;p32"/>
          <p:cNvSpPr txBox="1"/>
          <p:nvPr>
            <p:ph idx="4294967295" type="body"/>
          </p:nvPr>
        </p:nvSpPr>
        <p:spPr>
          <a:xfrm>
            <a:off x="2540475" y="3079975"/>
            <a:ext cx="3943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Follow this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b="1"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b="1"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presentation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link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Python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9500" y="526925"/>
            <a:ext cx="822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in Python 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9500" y="1366075"/>
            <a:ext cx="8099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Anaconda, launch Jupyter Notebook which will open up in your default browser.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Navigate to your MHML folder, not the machine-learning folder which uses git, on Jupyter.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On the top right corner, click the New: tab and select Python 3 Notebook. This will open a new script in a new tab.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Rename the Untitled notebook, HelloWorld.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the first line, type in the code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print("Hello World!")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Click Run and “Hello World!” should print below the code.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 the notebook.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Congratulations</a:t>
            </a:r>
            <a:r>
              <a:rPr lang="en" sz="1400"/>
              <a:t>! You just wrote your first Python Script!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and Ask Questions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450275" y="575950"/>
            <a:ext cx="827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and Ask Questions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472176" y="1334000"/>
            <a:ext cx="8227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Resolve issues with your computer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Complete</a:t>
            </a:r>
            <a:r>
              <a:rPr lang="en"/>
              <a:t> the updated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Onboarding Document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Begin learning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b="1" lang="en"/>
              <a:t>Beginner</a:t>
            </a:r>
            <a:r>
              <a:rPr lang="en"/>
              <a:t>: Courses 1-3 of the Python 3 Programming Specialization on Coursera. Use the practice feature of the interactive textbook every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b="1" lang="en"/>
              <a:t>Intermediate</a:t>
            </a:r>
            <a:r>
              <a:rPr lang="en"/>
              <a:t>: Review chapters 2 and 3 of Data Science from Scratch. Practice writing code in Jupyter as you 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283100" y="2059273"/>
            <a:ext cx="6244200" cy="9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300" y="6667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300" y="2717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 txBox="1"/>
          <p:nvPr>
            <p:ph type="title"/>
          </p:nvPr>
        </p:nvSpPr>
        <p:spPr>
          <a:xfrm>
            <a:off x="348925" y="3004313"/>
            <a:ext cx="4745700" cy="12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Michigan Hackers Machine Learning Team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Contact Info: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Rajas Gupta | rajasg@umich.edu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Vijay Shamra | vsharm@umich.edu</a:t>
            </a:r>
            <a:endParaRPr b="0" sz="1200"/>
          </a:p>
        </p:txBody>
      </p:sp>
      <p:sp>
        <p:nvSpPr>
          <p:cNvPr id="240" name="Google Shape;240;p37"/>
          <p:cNvSpPr txBox="1"/>
          <p:nvPr>
            <p:ph type="title"/>
          </p:nvPr>
        </p:nvSpPr>
        <p:spPr>
          <a:xfrm>
            <a:off x="348925" y="4306650"/>
            <a:ext cx="15579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uFill>
                  <a:noFill/>
                </a:uFill>
                <a:hlinkClick r:id="rId5"/>
              </a:rPr>
              <a:t>Provide Feedback</a:t>
            </a:r>
            <a:endParaRPr b="0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ML Overview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Install</a:t>
            </a:r>
            <a:r>
              <a:rPr lang="en" sz="1800"/>
              <a:t>ing</a:t>
            </a:r>
            <a:r>
              <a:rPr lang="en" sz="1800"/>
              <a:t> Anaconda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Set</a:t>
            </a:r>
            <a:r>
              <a:rPr lang="en" sz="1800"/>
              <a:t>ting</a:t>
            </a:r>
            <a:r>
              <a:rPr lang="en" sz="1800"/>
              <a:t> up terminal and git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Run</a:t>
            </a:r>
            <a:r>
              <a:rPr lang="en" sz="1800"/>
              <a:t>ning</a:t>
            </a:r>
            <a:r>
              <a:rPr lang="en" sz="1800"/>
              <a:t> your first Python 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Introduc</a:t>
            </a:r>
            <a:r>
              <a:rPr lang="en" sz="1800"/>
              <a:t>ing</a:t>
            </a:r>
            <a:r>
              <a:rPr lang="en" sz="1800"/>
              <a:t> </a:t>
            </a:r>
            <a:r>
              <a:rPr lang="en" sz="1800"/>
              <a:t>your </a:t>
            </a:r>
            <a:r>
              <a:rPr lang="en" sz="1800"/>
              <a:t>Python learning materials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Work and ask questions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23550" y="1211350"/>
            <a:ext cx="81684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“Machine learning (ML) is the study of computer algorithms that improve automatically through experience” (Wikipedia)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How does machine learning relate to other fields?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AI</a:t>
            </a:r>
            <a:r>
              <a:rPr lang="en" sz="1800"/>
              <a:t>: the study of agents which </a:t>
            </a:r>
            <a:r>
              <a:rPr lang="en" sz="1800"/>
              <a:t>use perceptions of</a:t>
            </a:r>
            <a:r>
              <a:rPr lang="en" sz="1800"/>
              <a:t> their environment to inform their actions in the pursuit of some goal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 Science: </a:t>
            </a:r>
            <a:r>
              <a:rPr lang="en" sz="1800"/>
              <a:t>interdisciplinary field that uses scientific methods, algorithms, and systems to extract knowledge from data</a:t>
            </a:r>
            <a:r>
              <a:rPr b="1" lang="en" sz="1800"/>
              <a:t>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Optimization: </a:t>
            </a:r>
            <a:r>
              <a:rPr lang="en" sz="1800"/>
              <a:t>maximizing or minimizing a function by systematically choosing inputs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Statistics: </a:t>
            </a:r>
            <a:r>
              <a:rPr lang="en" sz="1800"/>
              <a:t>drawing population inferences from a sample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63" y="100450"/>
            <a:ext cx="59454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749025" y="1207688"/>
            <a:ext cx="5031000" cy="16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Traditional</a:t>
            </a:r>
            <a:endParaRPr b="1" sz="1800"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416250" y="575925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vs Traditional Programming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943850" y="1681538"/>
            <a:ext cx="1127100" cy="10890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</p:txBody>
      </p:sp>
      <p:sp>
        <p:nvSpPr>
          <p:cNvPr id="110" name="Google Shape;110;p19"/>
          <p:cNvSpPr/>
          <p:nvPr/>
        </p:nvSpPr>
        <p:spPr>
          <a:xfrm>
            <a:off x="4368449" y="1681538"/>
            <a:ext cx="1127100" cy="10890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Desired result</a:t>
            </a:r>
            <a:endParaRPr b="1" sz="1300"/>
          </a:p>
        </p:txBody>
      </p:sp>
      <p:sp>
        <p:nvSpPr>
          <p:cNvPr id="111" name="Google Shape;111;p19"/>
          <p:cNvSpPr/>
          <p:nvPr/>
        </p:nvSpPr>
        <p:spPr>
          <a:xfrm>
            <a:off x="2115737" y="1944670"/>
            <a:ext cx="2208000" cy="56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</a:t>
            </a:r>
            <a:endParaRPr b="1"/>
          </a:p>
        </p:txBody>
      </p:sp>
      <p:sp>
        <p:nvSpPr>
          <p:cNvPr id="112" name="Google Shape;112;p19"/>
          <p:cNvSpPr/>
          <p:nvPr/>
        </p:nvSpPr>
        <p:spPr>
          <a:xfrm>
            <a:off x="6303825" y="2052200"/>
            <a:ext cx="346200" cy="346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303825" y="2970175"/>
            <a:ext cx="346200" cy="346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6754075" y="1866050"/>
            <a:ext cx="1749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the programmer gives the computer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754075" y="2784025"/>
            <a:ext cx="1749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the computer gives the programmer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49025" y="3126163"/>
            <a:ext cx="5031000" cy="16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ML</a:t>
            </a:r>
            <a:endParaRPr b="1" sz="1800"/>
          </a:p>
        </p:txBody>
      </p:sp>
      <p:sp>
        <p:nvSpPr>
          <p:cNvPr id="117" name="Google Shape;117;p19"/>
          <p:cNvSpPr/>
          <p:nvPr/>
        </p:nvSpPr>
        <p:spPr>
          <a:xfrm>
            <a:off x="943850" y="3600013"/>
            <a:ext cx="1127100" cy="10890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4368449" y="3600013"/>
            <a:ext cx="1127100" cy="10890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Desired result</a:t>
            </a:r>
            <a:endParaRPr b="1" sz="1300"/>
          </a:p>
        </p:txBody>
      </p:sp>
      <p:sp>
        <p:nvSpPr>
          <p:cNvPr id="119" name="Google Shape;119;p19"/>
          <p:cNvSpPr/>
          <p:nvPr/>
        </p:nvSpPr>
        <p:spPr>
          <a:xfrm>
            <a:off x="2115737" y="3863145"/>
            <a:ext cx="2208000" cy="56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10350" y="575950"/>
            <a:ext cx="831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Machine Learning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10350" y="125370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10350" y="1211350"/>
            <a:ext cx="831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Information </a:t>
            </a:r>
            <a:r>
              <a:rPr lang="en" sz="1800"/>
              <a:t>Retrieval</a:t>
            </a:r>
            <a:r>
              <a:rPr lang="en" sz="1800"/>
              <a:t> and Web Search -- Google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Computational Biology and Physics -- ATLAS Experiment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Finance and </a:t>
            </a:r>
            <a:r>
              <a:rPr lang="en" sz="1800"/>
              <a:t>Ecommerce</a:t>
            </a:r>
            <a:r>
              <a:rPr lang="en" sz="1800"/>
              <a:t> -- </a:t>
            </a:r>
            <a:r>
              <a:rPr lang="en" sz="1800"/>
              <a:t>Capital 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Space Exploration -- NASA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Computer Vision and Robotics -- Amazon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Social Networks -- Facebook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Autonomous Vehicles -- Tesla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Natural Language Processing -- Siri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Quantum Computing -- IBM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Many many more applications in several industries.</a:t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25" y="385528"/>
            <a:ext cx="3810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8875" y="385525"/>
            <a:ext cx="2296576" cy="229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800" y="2491178"/>
            <a:ext cx="3607238" cy="2452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88863" y="2827426"/>
            <a:ext cx="2156599" cy="21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20700" y="1017950"/>
            <a:ext cx="2063451" cy="103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565286" y="2827426"/>
            <a:ext cx="2156599" cy="21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