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af3140113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af314011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f314011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af314011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af314011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af314011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af3140113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af3140113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af3140113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af314011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af3140113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af3140113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af3140113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af3140113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af314011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af314011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af3140113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af3140113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af3140113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af3140113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98798062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98798062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af3140113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af3140113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af3140113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af3140113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af3140113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af3140113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af3140113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af3140113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af3140113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af3140113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af3140113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af314011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98798062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98798062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af314011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af314011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af31401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af31401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af314011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af314011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af314011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af314011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af3140113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af3140113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hyperlink" Target="https://forms.gle/fp6ZVue6jE6JJQkA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drive/folders/1G3Fyoqt5nPkqADKVhWr_eFh_i5SUMppA?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dp.engin.umich.edu/about-mdp/" TargetMode="External"/><Relationship Id="rId4" Type="http://schemas.openxmlformats.org/officeDocument/2006/relationships/hyperlink" Target="https://midas.umich.edu/event/midas-seminar-series-presents-david-shor-democratic-political-data-scientist/" TargetMode="External"/><Relationship Id="rId5" Type="http://schemas.openxmlformats.org/officeDocument/2006/relationships/hyperlink" Target="https://ai.engin.umich.edu/events/friday-night-a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tificialintelligence-news.com/2020/09/23/microsoft-exclusive-rights-openai-gpt3/" TargetMode="External"/><Relationship Id="rId4" Type="http://schemas.openxmlformats.org/officeDocument/2006/relationships/hyperlink" Target="https://openai.com/blog/openai-licenses-gpt-3-technology-to-microsoft/"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Mathematics of ML and Intro to Numpy</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Michigan Hackers Machine Learning Team</a:t>
            </a:r>
            <a:endParaRPr sz="2400"/>
          </a:p>
        </p:txBody>
      </p:sp>
      <p:pic>
        <p:nvPicPr>
          <p:cNvPr id="74" name="Google Shape;74;p13"/>
          <p:cNvPicPr preferRelativeResize="0"/>
          <p:nvPr/>
        </p:nvPicPr>
        <p:blipFill>
          <a:blip r:embed="rId3">
            <a:alphaModFix/>
          </a:blip>
          <a:stretch>
            <a:fillRect/>
          </a:stretch>
        </p:blipFill>
        <p:spPr>
          <a:xfrm>
            <a:off x="201625" y="29068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9" name="Shape 129"/>
        <p:cNvGrpSpPr/>
        <p:nvPr/>
      </p:nvGrpSpPr>
      <p:grpSpPr>
        <a:xfrm>
          <a:off x="0" y="0"/>
          <a:ext cx="0" cy="0"/>
          <a:chOff x="0" y="0"/>
          <a:chExt cx="0" cy="0"/>
        </a:xfrm>
      </p:grpSpPr>
      <p:sp>
        <p:nvSpPr>
          <p:cNvPr id="130" name="Google Shape;130;p22"/>
          <p:cNvSpPr/>
          <p:nvPr/>
        </p:nvSpPr>
        <p:spPr>
          <a:xfrm>
            <a:off x="1420100" y="3238500"/>
            <a:ext cx="2727600" cy="37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ph idx="1" type="body"/>
          </p:nvPr>
        </p:nvSpPr>
        <p:spPr>
          <a:xfrm>
            <a:off x="453800" y="1407725"/>
            <a:ext cx="8272200" cy="63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Q: </a:t>
            </a:r>
            <a:r>
              <a:rPr lang="en"/>
              <a:t>Which of the following is a valid way to make your Python program output “Hello, World!”</a:t>
            </a:r>
            <a:endParaRPr/>
          </a:p>
          <a:p>
            <a:pPr indent="-342900" lvl="0" marL="1371600" rtl="0" algn="l">
              <a:spcBef>
                <a:spcPts val="1600"/>
              </a:spcBef>
              <a:spcAft>
                <a:spcPts val="0"/>
              </a:spcAft>
              <a:buSzPts val="1800"/>
              <a:buAutoNum type="alphaUcPeriod"/>
            </a:pPr>
            <a:r>
              <a:rPr lang="en"/>
              <a:t>print “Hello, World!”</a:t>
            </a:r>
            <a:endParaRPr/>
          </a:p>
          <a:p>
            <a:pPr indent="-342900" lvl="0" marL="1371600" rtl="0" algn="l">
              <a:spcBef>
                <a:spcPts val="0"/>
              </a:spcBef>
              <a:spcAft>
                <a:spcPts val="0"/>
              </a:spcAft>
              <a:buSzPts val="1800"/>
              <a:buAutoNum type="alphaUcPeriod"/>
            </a:pPr>
            <a:r>
              <a:rPr lang="en"/>
              <a:t>print(Hello, World!)</a:t>
            </a:r>
            <a:endParaRPr/>
          </a:p>
          <a:p>
            <a:pPr indent="-342900" lvl="0" marL="1371600" rtl="0" algn="l">
              <a:spcBef>
                <a:spcPts val="0"/>
              </a:spcBef>
              <a:spcAft>
                <a:spcPts val="0"/>
              </a:spcAft>
              <a:buSzPts val="1800"/>
              <a:buAutoNum type="alphaUcPeriod"/>
            </a:pPr>
            <a:r>
              <a:rPr lang="en"/>
              <a:t>cout &lt;&lt; “Hello, World”</a:t>
            </a:r>
            <a:endParaRPr/>
          </a:p>
          <a:p>
            <a:pPr indent="-342900" lvl="0" marL="1371600" rtl="0" algn="l">
              <a:spcBef>
                <a:spcPts val="0"/>
              </a:spcBef>
              <a:spcAft>
                <a:spcPts val="0"/>
              </a:spcAft>
              <a:buSzPts val="1800"/>
              <a:buAutoNum type="alphaUcPeriod"/>
            </a:pPr>
            <a:r>
              <a:rPr lang="en"/>
              <a:t>print(“Hello, World!”)</a:t>
            </a:r>
            <a:endParaRPr/>
          </a:p>
          <a:p>
            <a:pPr indent="0" lvl="0" marL="457200" rtl="0" algn="l">
              <a:spcBef>
                <a:spcPts val="1600"/>
              </a:spcBef>
              <a:spcAft>
                <a:spcPts val="1600"/>
              </a:spcAft>
              <a:buNone/>
            </a:pPr>
            <a:r>
              <a:t/>
            </a:r>
            <a:endParaRPr b="1"/>
          </a:p>
        </p:txBody>
      </p:sp>
      <p:sp>
        <p:nvSpPr>
          <p:cNvPr id="132" name="Google Shape;132;p22"/>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t>
            </a:r>
            <a:endParaRPr/>
          </a:p>
          <a:p>
            <a:pPr indent="0" lvl="0" marL="0" rtl="0" algn="ctr">
              <a:spcBef>
                <a:spcPts val="0"/>
              </a:spcBef>
              <a:spcAft>
                <a:spcPts val="0"/>
              </a:spcAft>
              <a:buNone/>
            </a:pPr>
            <a:r>
              <a:rPr lang="en"/>
              <a:t>Linear Algebra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143" name="Google Shape;143;p24"/>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Linear algebra</a:t>
            </a:r>
            <a:r>
              <a:rPr lang="en" sz="1400"/>
              <a:t> is the branch of mathematics that deals with vector spaces.</a:t>
            </a:r>
            <a:endParaRPr sz="1400"/>
          </a:p>
          <a:p>
            <a:pPr indent="0" lvl="0" marL="0" rtl="0" algn="l">
              <a:spcBef>
                <a:spcPts val="1600"/>
              </a:spcBef>
              <a:spcAft>
                <a:spcPts val="0"/>
              </a:spcAft>
              <a:buClr>
                <a:schemeClr val="dk2"/>
              </a:buClr>
              <a:buSzPts val="1100"/>
              <a:buFont typeface="Arial"/>
              <a:buNone/>
            </a:pPr>
            <a:r>
              <a:rPr lang="en" sz="1400"/>
              <a:t>A </a:t>
            </a:r>
            <a:r>
              <a:rPr b="1" lang="en" sz="1400"/>
              <a:t>vector space </a:t>
            </a:r>
            <a:r>
              <a:rPr lang="en" sz="1400"/>
              <a:t>is a collection of objects called vectors, which may be added with one another and multiplied by scalars. </a:t>
            </a:r>
            <a:r>
              <a:rPr i="1" lang="en" sz="1400"/>
              <a:t>Ex: R^3</a:t>
            </a:r>
            <a:endParaRPr sz="1400"/>
          </a:p>
          <a:p>
            <a:pPr indent="0" lvl="0" marL="0" rtl="0" algn="l">
              <a:spcBef>
                <a:spcPts val="1600"/>
              </a:spcBef>
              <a:spcAft>
                <a:spcPts val="0"/>
              </a:spcAft>
              <a:buNone/>
            </a:pPr>
            <a:r>
              <a:rPr lang="en" sz="1400"/>
              <a:t>A </a:t>
            </a:r>
            <a:r>
              <a:rPr b="1" lang="en" sz="1400"/>
              <a:t>scalar</a:t>
            </a:r>
            <a:r>
              <a:rPr lang="en" sz="1400"/>
              <a:t> is a singular value represented by a real or complex number. </a:t>
            </a:r>
            <a:r>
              <a:rPr i="1" lang="en" sz="1400"/>
              <a:t>Ex: x = 6</a:t>
            </a:r>
            <a:endParaRPr i="1" sz="1400"/>
          </a:p>
          <a:p>
            <a:pPr indent="0" lvl="0" marL="0" rtl="0" algn="l">
              <a:spcBef>
                <a:spcPts val="1600"/>
              </a:spcBef>
              <a:spcAft>
                <a:spcPts val="0"/>
              </a:spcAft>
              <a:buNone/>
            </a:pPr>
            <a:r>
              <a:rPr lang="en" sz="1400"/>
              <a:t>A </a:t>
            </a:r>
            <a:r>
              <a:rPr b="1" lang="en" sz="1400"/>
              <a:t>vector</a:t>
            </a:r>
            <a:r>
              <a:rPr lang="en" sz="1400"/>
              <a:t> is a mathematical quantity that has both direction and magnitude. It is commonly represented as a directed line segment whose length represents the vector’s magnitude and orientation represents its direction. </a:t>
            </a:r>
            <a:r>
              <a:rPr i="1" lang="en" sz="1400"/>
              <a:t>Ex: </a:t>
            </a:r>
            <a:r>
              <a:rPr b="1" i="1" lang="en" sz="1400"/>
              <a:t>a</a:t>
            </a:r>
            <a:r>
              <a:rPr i="1" lang="en" sz="1400"/>
              <a:t> = [2, 1]</a:t>
            </a:r>
            <a:endParaRPr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pic>
        <p:nvPicPr>
          <p:cNvPr id="144" name="Google Shape;144;p24"/>
          <p:cNvPicPr preferRelativeResize="0"/>
          <p:nvPr/>
        </p:nvPicPr>
        <p:blipFill>
          <a:blip r:embed="rId3">
            <a:alphaModFix/>
          </a:blip>
          <a:stretch>
            <a:fillRect/>
          </a:stretch>
        </p:blipFill>
        <p:spPr>
          <a:xfrm>
            <a:off x="6157094" y="3449938"/>
            <a:ext cx="2290776" cy="11275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8" name="Shape 148"/>
        <p:cNvGrpSpPr/>
        <p:nvPr/>
      </p:nvGrpSpPr>
      <p:grpSpPr>
        <a:xfrm>
          <a:off x="0" y="0"/>
          <a:ext cx="0" cy="0"/>
          <a:chOff x="0" y="0"/>
          <a:chExt cx="0" cy="0"/>
        </a:xfrm>
      </p:grpSpPr>
      <p:sp>
        <p:nvSpPr>
          <p:cNvPr id="149" name="Google Shape;149;p25"/>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Representing Data as Vectors</a:t>
            </a:r>
            <a:endParaRPr/>
          </a:p>
        </p:txBody>
      </p:sp>
      <p:sp>
        <p:nvSpPr>
          <p:cNvPr id="150" name="Google Shape;150;p25"/>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Points in some finite-dimensional space can be represented by vectors.</a:t>
            </a:r>
            <a:endParaRPr sz="1400"/>
          </a:p>
          <a:p>
            <a:pPr indent="0" lvl="0" marL="0" rtl="0" algn="l">
              <a:spcBef>
                <a:spcPts val="1600"/>
              </a:spcBef>
              <a:spcAft>
                <a:spcPts val="0"/>
              </a:spcAft>
              <a:buNone/>
            </a:pPr>
            <a:r>
              <a:rPr lang="en" sz="1400"/>
              <a:t>From our previous example of Annual Nominal GDP per Year, the data can be seen as a set of  two-dimensional vectors [year, GDP].</a:t>
            </a:r>
            <a:endParaRPr sz="1400"/>
          </a:p>
          <a:p>
            <a:pPr indent="0" lvl="0" marL="0" rtl="0" algn="l">
              <a:spcBef>
                <a:spcPts val="1600"/>
              </a:spcBef>
              <a:spcAft>
                <a:spcPts val="1600"/>
              </a:spcAft>
              <a:buNone/>
            </a:pPr>
            <a:r>
              <a:rPr lang="en" sz="1400"/>
              <a:t>Storing data points as vectors allows us to perform operations and </a:t>
            </a:r>
            <a:r>
              <a:rPr lang="en" sz="1400"/>
              <a:t>calculations</a:t>
            </a:r>
            <a:r>
              <a:rPr lang="en" sz="1400"/>
              <a:t> on the data which is used in machine learning algorithms,</a:t>
            </a:r>
            <a:endParaRPr sz="1400"/>
          </a:p>
        </p:txBody>
      </p:sp>
      <p:pic>
        <p:nvPicPr>
          <p:cNvPr id="151" name="Google Shape;151;p25"/>
          <p:cNvPicPr preferRelativeResize="0"/>
          <p:nvPr/>
        </p:nvPicPr>
        <p:blipFill>
          <a:blip r:embed="rId3">
            <a:alphaModFix/>
          </a:blip>
          <a:stretch>
            <a:fillRect/>
          </a:stretch>
        </p:blipFill>
        <p:spPr>
          <a:xfrm>
            <a:off x="755595" y="3034650"/>
            <a:ext cx="2967675" cy="1666875"/>
          </a:xfrm>
          <a:prstGeom prst="rect">
            <a:avLst/>
          </a:prstGeom>
          <a:noFill/>
          <a:ln>
            <a:noFill/>
          </a:ln>
        </p:spPr>
      </p:pic>
      <p:pic>
        <p:nvPicPr>
          <p:cNvPr id="152" name="Google Shape;152;p25"/>
          <p:cNvPicPr preferRelativeResize="0"/>
          <p:nvPr/>
        </p:nvPicPr>
        <p:blipFill>
          <a:blip r:embed="rId4">
            <a:alphaModFix/>
          </a:blip>
          <a:stretch>
            <a:fillRect/>
          </a:stretch>
        </p:blipFill>
        <p:spPr>
          <a:xfrm>
            <a:off x="4981750" y="2792700"/>
            <a:ext cx="2757850" cy="195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6" name="Shape 156"/>
        <p:cNvGrpSpPr/>
        <p:nvPr/>
      </p:nvGrpSpPr>
      <p:grpSpPr>
        <a:xfrm>
          <a:off x="0" y="0"/>
          <a:ext cx="0" cy="0"/>
          <a:chOff x="0" y="0"/>
          <a:chExt cx="0" cy="0"/>
        </a:xfrm>
      </p:grpSpPr>
      <p:sp>
        <p:nvSpPr>
          <p:cNvPr id="157" name="Google Shape;157;p26"/>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 </a:t>
            </a:r>
            <a:r>
              <a:rPr lang="en"/>
              <a:t>Operations</a:t>
            </a:r>
            <a:endParaRPr/>
          </a:p>
        </p:txBody>
      </p:sp>
      <p:sp>
        <p:nvSpPr>
          <p:cNvPr id="158" name="Google Shape;158;p26"/>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 </a:t>
            </a:r>
            <a:r>
              <a:rPr b="1" lang="en" sz="1400"/>
              <a:t>a</a:t>
            </a:r>
            <a:r>
              <a:rPr lang="en" sz="1400"/>
              <a:t> = [a_1, a_2, a_3, …, a_n] and </a:t>
            </a:r>
            <a:r>
              <a:rPr b="1" lang="en" sz="1400"/>
              <a:t>b</a:t>
            </a:r>
            <a:r>
              <a:rPr lang="en" sz="1400"/>
              <a:t> = [b_1, b_2, b_3, …, b_n] be two vectors in n </a:t>
            </a:r>
            <a:r>
              <a:rPr lang="en" sz="1400"/>
              <a:t>dimensional</a:t>
            </a:r>
            <a:r>
              <a:rPr lang="en" sz="1400"/>
              <a:t> space.</a:t>
            </a:r>
            <a:endParaRPr sz="1400"/>
          </a:p>
          <a:p>
            <a:pPr indent="-317500" lvl="0" marL="457200" rtl="0" algn="l">
              <a:spcBef>
                <a:spcPts val="1600"/>
              </a:spcBef>
              <a:spcAft>
                <a:spcPts val="0"/>
              </a:spcAft>
              <a:buSzPts val="1400"/>
              <a:buChar char="●"/>
            </a:pPr>
            <a:r>
              <a:rPr b="1" lang="en" sz="1400"/>
              <a:t>Addition:</a:t>
            </a:r>
            <a:r>
              <a:rPr lang="en" sz="1400"/>
              <a:t> Adding and s</a:t>
            </a:r>
            <a:r>
              <a:rPr lang="en" sz="1400"/>
              <a:t>ubtracting</a:t>
            </a:r>
            <a:r>
              <a:rPr lang="en" sz="1400"/>
              <a:t> of vectors is component wise, </a:t>
            </a:r>
            <a:r>
              <a:rPr lang="en" sz="1400"/>
              <a:t>commutative</a:t>
            </a:r>
            <a:r>
              <a:rPr lang="en" sz="1400"/>
              <a:t>, and associative.</a:t>
            </a:r>
            <a:endParaRPr sz="1400"/>
          </a:p>
          <a:p>
            <a:pPr indent="-317500" lvl="1" marL="914400" rtl="0" algn="l">
              <a:spcBef>
                <a:spcPts val="0"/>
              </a:spcBef>
              <a:spcAft>
                <a:spcPts val="0"/>
              </a:spcAft>
              <a:buSzPts val="1400"/>
              <a:buChar char="○"/>
            </a:pPr>
            <a:r>
              <a:rPr b="1" lang="en"/>
              <a:t>a </a:t>
            </a:r>
            <a:r>
              <a:rPr lang="en"/>
              <a:t>+ </a:t>
            </a:r>
            <a:r>
              <a:rPr b="1" lang="en"/>
              <a:t>b </a:t>
            </a:r>
            <a:r>
              <a:rPr lang="en"/>
              <a:t>= [a_1+b_1, a_2+b_2, …, a_n+b_n]</a:t>
            </a:r>
            <a:endParaRPr/>
          </a:p>
          <a:p>
            <a:pPr indent="-317500" lvl="1" marL="914400" rtl="0" algn="l">
              <a:spcBef>
                <a:spcPts val="1600"/>
              </a:spcBef>
              <a:spcAft>
                <a:spcPts val="0"/>
              </a:spcAft>
              <a:buSzPts val="1400"/>
              <a:buChar char="○"/>
            </a:pPr>
            <a:r>
              <a:rPr lang="en"/>
              <a:t>[1,2,3] + [4,5,6] = [5,7,9]</a:t>
            </a:r>
            <a:endParaRPr/>
          </a:p>
          <a:p>
            <a:pPr indent="-317500" lvl="1" marL="914400" rtl="0" algn="l">
              <a:spcBef>
                <a:spcPts val="1000"/>
              </a:spcBef>
              <a:spcAft>
                <a:spcPts val="0"/>
              </a:spcAft>
              <a:buSzPts val="1400"/>
              <a:buChar char="○"/>
            </a:pPr>
            <a:r>
              <a:rPr lang="en"/>
              <a:t>Vectors must be the same dimension to be summed. This means you cannot add a scalar (1D) to a vector (&gt;1D)</a:t>
            </a:r>
            <a:endParaRPr/>
          </a:p>
          <a:p>
            <a:pPr indent="-317500" lvl="0" marL="457200" rtl="0" algn="l">
              <a:spcBef>
                <a:spcPts val="1000"/>
              </a:spcBef>
              <a:spcAft>
                <a:spcPts val="0"/>
              </a:spcAft>
              <a:buSzPts val="1400"/>
              <a:buChar char="●"/>
            </a:pPr>
            <a:r>
              <a:rPr b="1" lang="en" sz="1400"/>
              <a:t>Scalar Multiplication:</a:t>
            </a:r>
            <a:r>
              <a:rPr lang="en" sz="1400"/>
              <a:t> Vectors can be </a:t>
            </a:r>
            <a:r>
              <a:rPr lang="en" sz="1400"/>
              <a:t>multiplied</a:t>
            </a:r>
            <a:r>
              <a:rPr lang="en" sz="1400"/>
              <a:t> by scalars and is done component-wise </a:t>
            </a:r>
            <a:endParaRPr sz="1400"/>
          </a:p>
          <a:p>
            <a:pPr indent="-317500" lvl="1" marL="914400" rtl="0" algn="l">
              <a:spcBef>
                <a:spcPts val="0"/>
              </a:spcBef>
              <a:spcAft>
                <a:spcPts val="0"/>
              </a:spcAft>
              <a:buSzPts val="1400"/>
              <a:buChar char="○"/>
            </a:pPr>
            <a:r>
              <a:rPr lang="en"/>
              <a:t>4</a:t>
            </a:r>
            <a:r>
              <a:rPr b="1" lang="en"/>
              <a:t>a</a:t>
            </a:r>
            <a:r>
              <a:rPr lang="en"/>
              <a:t> = [4*a_1, 4*a_2, 4*a_3, …, 4*a_n]</a:t>
            </a:r>
            <a:endParaRPr/>
          </a:p>
          <a:p>
            <a:pPr indent="-317500" lvl="1" marL="914400" rtl="0" algn="l">
              <a:spcBef>
                <a:spcPts val="0"/>
              </a:spcBef>
              <a:spcAft>
                <a:spcPts val="0"/>
              </a:spcAft>
              <a:buSzPts val="1400"/>
              <a:buChar char="○"/>
            </a:pPr>
            <a:r>
              <a:rPr lang="en"/>
              <a:t>3*[1,2,3] = [3,6,9]</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2" name="Shape 162"/>
        <p:cNvGrpSpPr/>
        <p:nvPr/>
      </p:nvGrpSpPr>
      <p:grpSpPr>
        <a:xfrm>
          <a:off x="0" y="0"/>
          <a:ext cx="0" cy="0"/>
          <a:chOff x="0" y="0"/>
          <a:chExt cx="0" cy="0"/>
        </a:xfrm>
      </p:grpSpPr>
      <p:sp>
        <p:nvSpPr>
          <p:cNvPr id="163" name="Google Shape;163;p27"/>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 Operations</a:t>
            </a:r>
            <a:endParaRPr/>
          </a:p>
        </p:txBody>
      </p:sp>
      <p:sp>
        <p:nvSpPr>
          <p:cNvPr id="164" name="Google Shape;164;p27"/>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 </a:t>
            </a:r>
            <a:r>
              <a:rPr b="1" lang="en" sz="1400"/>
              <a:t>a</a:t>
            </a:r>
            <a:r>
              <a:rPr lang="en" sz="1400"/>
              <a:t> = [a_1, a_2, a_3, …, a_n] and </a:t>
            </a:r>
            <a:r>
              <a:rPr b="1" lang="en" sz="1400"/>
              <a:t>b</a:t>
            </a:r>
            <a:r>
              <a:rPr lang="en" sz="1400"/>
              <a:t> = [b_1, b_2, b_3, …, b_n] be two vectors in n dimensional space.</a:t>
            </a:r>
            <a:endParaRPr/>
          </a:p>
          <a:p>
            <a:pPr indent="-317500" lvl="0" marL="457200" rtl="0" algn="l">
              <a:spcBef>
                <a:spcPts val="1600"/>
              </a:spcBef>
              <a:spcAft>
                <a:spcPts val="0"/>
              </a:spcAft>
              <a:buSzPts val="1400"/>
              <a:buChar char="●"/>
            </a:pPr>
            <a:r>
              <a:rPr b="1" lang="en" sz="1400"/>
              <a:t>Dot Product: </a:t>
            </a:r>
            <a:r>
              <a:rPr lang="en" sz="1400"/>
              <a:t>the sum of the products of the components of vectors</a:t>
            </a:r>
            <a:endParaRPr sz="1400"/>
          </a:p>
          <a:p>
            <a:pPr indent="-317500" lvl="1" marL="914400" rtl="0" algn="l">
              <a:spcBef>
                <a:spcPts val="0"/>
              </a:spcBef>
              <a:spcAft>
                <a:spcPts val="0"/>
              </a:spcAft>
              <a:buSzPts val="1400"/>
              <a:buChar char="○"/>
            </a:pPr>
            <a:r>
              <a:rPr b="1" lang="en"/>
              <a:t>a</a:t>
            </a:r>
            <a:r>
              <a:rPr lang="en"/>
              <a:t> </a:t>
            </a:r>
            <a:r>
              <a:rPr b="1" lang="en"/>
              <a:t>ᆞ</a:t>
            </a:r>
            <a:r>
              <a:rPr b="1" lang="en"/>
              <a:t>b</a:t>
            </a:r>
            <a:r>
              <a:rPr lang="en"/>
              <a:t> = a_1*a_b + a_2*b_2+a_3*b_3+...+a_n*b_n</a:t>
            </a:r>
            <a:endParaRPr/>
          </a:p>
          <a:p>
            <a:pPr indent="-317500" lvl="1" marL="914400" rtl="0" algn="l">
              <a:spcBef>
                <a:spcPts val="0"/>
              </a:spcBef>
              <a:spcAft>
                <a:spcPts val="0"/>
              </a:spcAft>
              <a:buSzPts val="1400"/>
              <a:buChar char="○"/>
            </a:pPr>
            <a:r>
              <a:rPr lang="en"/>
              <a:t>[1,2,3] </a:t>
            </a:r>
            <a:r>
              <a:rPr b="1" lang="en"/>
              <a:t>ᆞ</a:t>
            </a:r>
            <a:r>
              <a:rPr lang="en"/>
              <a:t> [5,-2,0] = 1*5 + 2*(-2) + 3*0 = 1</a:t>
            </a:r>
            <a:endParaRPr/>
          </a:p>
          <a:p>
            <a:pPr indent="-317500" lvl="1" marL="914400" rtl="0" algn="l">
              <a:spcBef>
                <a:spcPts val="0"/>
              </a:spcBef>
              <a:spcAft>
                <a:spcPts val="0"/>
              </a:spcAft>
              <a:buSzPts val="1400"/>
              <a:buChar char="○"/>
            </a:pPr>
            <a:r>
              <a:rPr lang="en"/>
              <a:t>Vectors must be the same dimension to be summed</a:t>
            </a:r>
            <a:endParaRPr/>
          </a:p>
          <a:p>
            <a:pPr indent="-317500" lvl="0" marL="457200" rtl="0" algn="l">
              <a:spcBef>
                <a:spcPts val="1000"/>
              </a:spcBef>
              <a:spcAft>
                <a:spcPts val="0"/>
              </a:spcAft>
              <a:buSzPts val="1400"/>
              <a:buChar char="●"/>
            </a:pPr>
            <a:r>
              <a:rPr b="1" lang="en" sz="1400"/>
              <a:t>Magnitude</a:t>
            </a:r>
            <a:r>
              <a:rPr lang="en" sz="1400"/>
              <a:t>: the euclidean distance of the vector</a:t>
            </a:r>
            <a:endParaRPr sz="1400"/>
          </a:p>
          <a:p>
            <a:pPr indent="-317500" lvl="1" marL="914400" rtl="0" algn="l">
              <a:spcBef>
                <a:spcPts val="0"/>
              </a:spcBef>
              <a:spcAft>
                <a:spcPts val="0"/>
              </a:spcAft>
              <a:buSzPts val="1400"/>
              <a:buChar char="○"/>
            </a:pPr>
            <a:r>
              <a:rPr lang="en"/>
              <a:t>|</a:t>
            </a:r>
            <a:r>
              <a:rPr lang="en"/>
              <a:t>|</a:t>
            </a:r>
            <a:r>
              <a:rPr b="1" lang="en"/>
              <a:t>a</a:t>
            </a:r>
            <a:r>
              <a:rPr lang="en"/>
              <a:t>|</a:t>
            </a:r>
            <a:r>
              <a:rPr lang="en"/>
              <a:t>| = sqrt(a_1^2 + a_2^2 + … +a_n^2)</a:t>
            </a:r>
            <a:endParaRPr/>
          </a:p>
          <a:p>
            <a:pPr indent="-317500" lvl="1" marL="914400" rtl="0" algn="l">
              <a:spcBef>
                <a:spcPts val="0"/>
              </a:spcBef>
              <a:spcAft>
                <a:spcPts val="0"/>
              </a:spcAft>
              <a:buSzPts val="1400"/>
              <a:buChar char="○"/>
            </a:pPr>
            <a:r>
              <a:rPr lang="en"/>
              <a:t>||[3,4]|| = sqrt(3^2 + 4^2) = sqrt(25) = 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 Operations</a:t>
            </a:r>
            <a:endParaRPr/>
          </a:p>
        </p:txBody>
      </p:sp>
      <p:sp>
        <p:nvSpPr>
          <p:cNvPr id="170" name="Google Shape;170;p28"/>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Projection:</a:t>
            </a:r>
            <a:endParaRPr b="1" sz="1400"/>
          </a:p>
          <a:p>
            <a:pPr indent="0" lvl="0" marL="0" rtl="0" algn="l">
              <a:spcBef>
                <a:spcPts val="1600"/>
              </a:spcBef>
              <a:spcAft>
                <a:spcPts val="0"/>
              </a:spcAft>
              <a:buNone/>
            </a:pPr>
            <a:r>
              <a:t/>
            </a:r>
            <a:endParaRPr b="1" sz="1400"/>
          </a:p>
          <a:p>
            <a:pPr indent="-317500" lvl="0" marL="457200" rtl="0" algn="l">
              <a:spcBef>
                <a:spcPts val="1600"/>
              </a:spcBef>
              <a:spcAft>
                <a:spcPts val="0"/>
              </a:spcAft>
              <a:buSzPts val="1400"/>
              <a:buChar char="●"/>
            </a:pPr>
            <a:r>
              <a:rPr b="1" lang="en" sz="1400"/>
              <a:t>Angle Between Two Vectors:</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317500" lvl="0" marL="457200" rtl="0" algn="l">
              <a:spcBef>
                <a:spcPts val="1600"/>
              </a:spcBef>
              <a:spcAft>
                <a:spcPts val="0"/>
              </a:spcAft>
              <a:buSzPts val="1400"/>
              <a:buChar char="●"/>
            </a:pPr>
            <a:r>
              <a:rPr b="1" lang="en" sz="1400"/>
              <a:t>Distance:</a:t>
            </a:r>
            <a:endParaRPr b="1" sz="1400"/>
          </a:p>
          <a:p>
            <a:pPr indent="0" lvl="0" marL="914400" rtl="0" algn="l">
              <a:spcBef>
                <a:spcPts val="0"/>
              </a:spcBef>
              <a:spcAft>
                <a:spcPts val="1600"/>
              </a:spcAft>
              <a:buNone/>
            </a:pPr>
            <a:r>
              <a:rPr lang="en"/>
              <a:t>dist(</a:t>
            </a:r>
            <a:r>
              <a:rPr b="1" lang="en"/>
              <a:t>a,b</a:t>
            </a:r>
            <a:r>
              <a:rPr lang="en"/>
              <a:t>) = sqrt((</a:t>
            </a:r>
            <a:r>
              <a:rPr b="1" lang="en"/>
              <a:t>a,b</a:t>
            </a:r>
            <a:r>
              <a:rPr lang="en"/>
              <a:t>)</a:t>
            </a:r>
            <a:r>
              <a:rPr b="1" lang="en"/>
              <a:t>ᆞ</a:t>
            </a:r>
            <a:r>
              <a:rPr lang="en"/>
              <a:t>(</a:t>
            </a:r>
            <a:r>
              <a:rPr b="1" lang="en"/>
              <a:t>a,b</a:t>
            </a:r>
            <a:r>
              <a:rPr lang="en"/>
              <a:t>))</a:t>
            </a:r>
            <a:endParaRPr sz="1400"/>
          </a:p>
        </p:txBody>
      </p:sp>
      <p:pic>
        <p:nvPicPr>
          <p:cNvPr id="171" name="Google Shape;171;p28"/>
          <p:cNvPicPr preferRelativeResize="0"/>
          <p:nvPr/>
        </p:nvPicPr>
        <p:blipFill>
          <a:blip r:embed="rId3">
            <a:alphaModFix/>
          </a:blip>
          <a:stretch>
            <a:fillRect/>
          </a:stretch>
        </p:blipFill>
        <p:spPr>
          <a:xfrm>
            <a:off x="1633850" y="1314800"/>
            <a:ext cx="2063800" cy="862210"/>
          </a:xfrm>
          <a:prstGeom prst="rect">
            <a:avLst/>
          </a:prstGeom>
          <a:noFill/>
          <a:ln>
            <a:noFill/>
          </a:ln>
        </p:spPr>
      </p:pic>
      <p:pic>
        <p:nvPicPr>
          <p:cNvPr id="172" name="Google Shape;172;p28"/>
          <p:cNvPicPr preferRelativeResize="0"/>
          <p:nvPr/>
        </p:nvPicPr>
        <p:blipFill>
          <a:blip r:embed="rId4">
            <a:alphaModFix/>
          </a:blip>
          <a:stretch>
            <a:fillRect/>
          </a:stretch>
        </p:blipFill>
        <p:spPr>
          <a:xfrm>
            <a:off x="1633848" y="2469423"/>
            <a:ext cx="2397150" cy="100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NumPy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NumPy</a:t>
            </a:r>
            <a:endParaRPr/>
          </a:p>
        </p:txBody>
      </p:sp>
      <p:sp>
        <p:nvSpPr>
          <p:cNvPr id="183" name="Google Shape;183;p30"/>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Python library</a:t>
            </a:r>
            <a:r>
              <a:rPr lang="en"/>
              <a:t> is a collection of files which contain useful data structures and functions you can reference while coding </a:t>
            </a:r>
            <a:endParaRPr/>
          </a:p>
          <a:p>
            <a:pPr indent="0" lvl="0" marL="0" rtl="0" algn="l">
              <a:spcBef>
                <a:spcPts val="1600"/>
              </a:spcBef>
              <a:spcAft>
                <a:spcPts val="0"/>
              </a:spcAft>
              <a:buNone/>
            </a:pPr>
            <a:r>
              <a:rPr b="1" lang="en"/>
              <a:t>NumPy</a:t>
            </a:r>
            <a:r>
              <a:rPr lang="en"/>
              <a:t> is a </a:t>
            </a:r>
            <a:r>
              <a:rPr lang="en"/>
              <a:t>Python library </a:t>
            </a:r>
            <a:endParaRPr/>
          </a:p>
          <a:p>
            <a:pPr indent="0" lvl="0" marL="0" rtl="0" algn="l">
              <a:spcBef>
                <a:spcPts val="1600"/>
              </a:spcBef>
              <a:spcAft>
                <a:spcPts val="0"/>
              </a:spcAft>
              <a:buNone/>
            </a:pPr>
            <a:r>
              <a:rPr lang="en"/>
              <a:t>The data structures and functions in NumPy allow us to do linear algebra in our Python scripts.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87" name="Shape 187"/>
        <p:cNvGrpSpPr/>
        <p:nvPr/>
      </p:nvGrpSpPr>
      <p:grpSpPr>
        <a:xfrm>
          <a:off x="0" y="0"/>
          <a:ext cx="0" cy="0"/>
          <a:chOff x="0" y="0"/>
          <a:chExt cx="0" cy="0"/>
        </a:xfrm>
      </p:grpSpPr>
      <p:sp>
        <p:nvSpPr>
          <p:cNvPr id="188" name="Google Shape;188;p31"/>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Numpy</a:t>
            </a:r>
            <a:endParaRPr/>
          </a:p>
        </p:txBody>
      </p:sp>
      <p:sp>
        <p:nvSpPr>
          <p:cNvPr id="189" name="Google Shape;189;p31"/>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Open terminal &gt; conda activate &gt; conda install numpy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0" name="Google Shape;80;p14"/>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sz="1800"/>
              <a:t>Announcements</a:t>
            </a:r>
            <a:endParaRPr sz="1800"/>
          </a:p>
          <a:p>
            <a:pPr indent="-342900" lvl="0" marL="457200" rtl="0" algn="l">
              <a:spcBef>
                <a:spcPts val="0"/>
              </a:spcBef>
              <a:spcAft>
                <a:spcPts val="0"/>
              </a:spcAft>
              <a:buSzPts val="1800"/>
              <a:buAutoNum type="arabicParenR"/>
            </a:pPr>
            <a:r>
              <a:rPr lang="en" sz="1800"/>
              <a:t>AI News of the Week</a:t>
            </a:r>
            <a:endParaRPr sz="1800"/>
          </a:p>
          <a:p>
            <a:pPr indent="-342900" lvl="0" marL="457200" rtl="0" algn="l">
              <a:spcBef>
                <a:spcPts val="0"/>
              </a:spcBef>
              <a:spcAft>
                <a:spcPts val="0"/>
              </a:spcAft>
              <a:buSzPts val="1800"/>
              <a:buAutoNum type="arabicParenR"/>
            </a:pPr>
            <a:r>
              <a:rPr lang="en" sz="1800"/>
              <a:t>Review</a:t>
            </a:r>
            <a:endParaRPr sz="1800"/>
          </a:p>
          <a:p>
            <a:pPr indent="-342900" lvl="0" marL="457200" rtl="0" algn="l">
              <a:spcBef>
                <a:spcPts val="0"/>
              </a:spcBef>
              <a:spcAft>
                <a:spcPts val="0"/>
              </a:spcAft>
              <a:buSzPts val="1800"/>
              <a:buAutoNum type="arabicParenR"/>
            </a:pPr>
            <a:r>
              <a:rPr lang="en" sz="1800"/>
              <a:t>Intro to Linear Algebra</a:t>
            </a:r>
            <a:endParaRPr sz="1800"/>
          </a:p>
          <a:p>
            <a:pPr indent="-342900" lvl="0" marL="457200" rtl="0" algn="l">
              <a:spcBef>
                <a:spcPts val="0"/>
              </a:spcBef>
              <a:spcAft>
                <a:spcPts val="0"/>
              </a:spcAft>
              <a:buSzPts val="1800"/>
              <a:buAutoNum type="arabicParenR"/>
            </a:pPr>
            <a:r>
              <a:rPr lang="en" sz="1800"/>
              <a:t>Introducing NumPy</a:t>
            </a:r>
            <a:endParaRPr sz="1800"/>
          </a:p>
          <a:p>
            <a:pPr indent="-342900" lvl="0" marL="457200" rtl="0" algn="l">
              <a:spcBef>
                <a:spcPts val="0"/>
              </a:spcBef>
              <a:spcAft>
                <a:spcPts val="0"/>
              </a:spcAft>
              <a:buSzPts val="1800"/>
              <a:buAutoNum type="arabicParenR"/>
            </a:pPr>
            <a:r>
              <a:rPr lang="en" sz="1800"/>
              <a:t>Work and ask questions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3" name="Shape 193"/>
        <p:cNvGrpSpPr/>
        <p:nvPr/>
      </p:nvGrpSpPr>
      <p:grpSpPr>
        <a:xfrm>
          <a:off x="0" y="0"/>
          <a:ext cx="0" cy="0"/>
          <a:chOff x="0" y="0"/>
          <a:chExt cx="0" cy="0"/>
        </a:xfrm>
      </p:grpSpPr>
      <p:sp>
        <p:nvSpPr>
          <p:cNvPr id="194" name="Google Shape;194;p32"/>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Jupyter notebook</a:t>
            </a:r>
            <a:endParaRPr/>
          </a:p>
        </p:txBody>
      </p:sp>
      <p:sp>
        <p:nvSpPr>
          <p:cNvPr id="195" name="Google Shape;195;p32"/>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Navigator: </a:t>
            </a:r>
            <a:r>
              <a:rPr lang="en"/>
              <a:t>Anaconda Navigator &gt; Jupyter &gt; “New” &gt; Python 3</a:t>
            </a:r>
            <a:endParaRPr/>
          </a:p>
          <a:p>
            <a:pPr indent="-342900" lvl="0" marL="457200" rtl="0" algn="l">
              <a:spcBef>
                <a:spcPts val="0"/>
              </a:spcBef>
              <a:spcAft>
                <a:spcPts val="0"/>
              </a:spcAft>
              <a:buSzPts val="1800"/>
              <a:buChar char="●"/>
            </a:pPr>
            <a:r>
              <a:rPr b="1" lang="en"/>
              <a:t>Terminal: </a:t>
            </a:r>
            <a:r>
              <a:rPr lang="en">
                <a:latin typeface="Courier New"/>
                <a:ea typeface="Courier New"/>
                <a:cs typeface="Courier New"/>
                <a:sym typeface="Courier New"/>
              </a:rPr>
              <a:t>conda activate</a:t>
            </a:r>
            <a:r>
              <a:rPr lang="en"/>
              <a:t> &gt; </a:t>
            </a:r>
            <a:r>
              <a:rPr lang="en">
                <a:latin typeface="Courier New"/>
                <a:ea typeface="Courier New"/>
                <a:cs typeface="Courier New"/>
                <a:sym typeface="Courier New"/>
              </a:rPr>
              <a:t>jupyter notebook</a:t>
            </a:r>
            <a:r>
              <a:rPr lang="en"/>
              <a:t> &gt; “New” &gt; Python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9" name="Shape 199"/>
        <p:cNvGrpSpPr/>
        <p:nvPr/>
      </p:nvGrpSpPr>
      <p:grpSpPr>
        <a:xfrm>
          <a:off x="0" y="0"/>
          <a:ext cx="0" cy="0"/>
          <a:chOff x="0" y="0"/>
          <a:chExt cx="0" cy="0"/>
        </a:xfrm>
      </p:grpSpPr>
      <p:sp>
        <p:nvSpPr>
          <p:cNvPr id="200" name="Google Shape;200;p33"/>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Jupyter Notebook</a:t>
            </a:r>
            <a:endParaRPr/>
          </a:p>
        </p:txBody>
      </p:sp>
      <p:sp>
        <p:nvSpPr>
          <p:cNvPr id="201" name="Google Shape;201;p33"/>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From Window</a:t>
            </a:r>
            <a:r>
              <a:rPr b="1" lang="en"/>
              <a:t>: </a:t>
            </a:r>
            <a:r>
              <a:rPr lang="en"/>
              <a:t>Click “Quit”</a:t>
            </a:r>
            <a:endParaRPr/>
          </a:p>
          <a:p>
            <a:pPr indent="-342900" lvl="0" marL="457200" rtl="0" algn="l">
              <a:spcBef>
                <a:spcPts val="0"/>
              </a:spcBef>
              <a:spcAft>
                <a:spcPts val="0"/>
              </a:spcAft>
              <a:buSzPts val="1800"/>
              <a:buChar char="●"/>
            </a:pPr>
            <a:r>
              <a:rPr b="1" lang="en"/>
              <a:t>Terminal: </a:t>
            </a:r>
            <a:r>
              <a:rPr lang="en"/>
              <a:t>Ctrl-C &gt; </a:t>
            </a:r>
            <a:r>
              <a:rPr lang="en">
                <a:latin typeface="Courier New"/>
                <a:ea typeface="Courier New"/>
                <a:cs typeface="Courier New"/>
                <a:sym typeface="Courier New"/>
              </a:rPr>
              <a:t>y</a:t>
            </a:r>
            <a:r>
              <a:rPr lang="en"/>
              <a:t> &gt; </a:t>
            </a:r>
            <a:r>
              <a:rPr lang="en">
                <a:latin typeface="Courier New"/>
                <a:ea typeface="Courier New"/>
                <a:cs typeface="Courier New"/>
                <a:sym typeface="Courier New"/>
              </a:rPr>
              <a:t>conda deactivate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Closing all Jupyter Notebook servers:</a:t>
            </a:r>
            <a:endParaRPr b="1"/>
          </a:p>
          <a:p>
            <a:pPr indent="0" lvl="0" marL="0" rtl="0" algn="l">
              <a:spcBef>
                <a:spcPts val="0"/>
              </a:spcBef>
              <a:spcAft>
                <a:spcPts val="0"/>
              </a:spcAft>
              <a:buNone/>
            </a:pPr>
            <a:r>
              <a:rPr lang="en"/>
              <a:t>Open terminal &gt; </a:t>
            </a:r>
            <a:r>
              <a:rPr lang="en">
                <a:latin typeface="Courier New"/>
                <a:ea typeface="Courier New"/>
                <a:cs typeface="Courier New"/>
                <a:sym typeface="Courier New"/>
              </a:rPr>
              <a:t>conda activate</a:t>
            </a:r>
            <a:r>
              <a:rPr lang="en"/>
              <a:t> &gt;</a:t>
            </a:r>
            <a:r>
              <a:rPr lang="en">
                <a:latin typeface="Courier New"/>
                <a:ea typeface="Courier New"/>
                <a:cs typeface="Courier New"/>
                <a:sym typeface="Courier New"/>
              </a:rPr>
              <a:t> jupyter notebook list</a:t>
            </a:r>
            <a:r>
              <a:rPr lang="en"/>
              <a:t> </a:t>
            </a:r>
            <a:endParaRPr/>
          </a:p>
          <a:p>
            <a:pPr indent="457200" lvl="0" marL="0" rtl="0" algn="l">
              <a:spcBef>
                <a:spcPts val="0"/>
              </a:spcBef>
              <a:spcAft>
                <a:spcPts val="0"/>
              </a:spcAft>
              <a:buNone/>
            </a:pPr>
            <a:r>
              <a:rPr lang="en"/>
              <a:t>&gt; </a:t>
            </a:r>
            <a:r>
              <a:rPr lang="en">
                <a:latin typeface="Courier New"/>
                <a:ea typeface="Courier New"/>
                <a:cs typeface="Courier New"/>
                <a:sym typeface="Courier New"/>
              </a:rPr>
              <a:t>jupyter notebook stop &lt;port number&gt;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2" name="Google Shape;202;p33"/>
          <p:cNvPicPr preferRelativeResize="0"/>
          <p:nvPr/>
        </p:nvPicPr>
        <p:blipFill>
          <a:blip r:embed="rId3">
            <a:alphaModFix/>
          </a:blip>
          <a:stretch>
            <a:fillRect/>
          </a:stretch>
        </p:blipFill>
        <p:spPr>
          <a:xfrm>
            <a:off x="2052200" y="3522523"/>
            <a:ext cx="6702124" cy="1447800"/>
          </a:xfrm>
          <a:prstGeom prst="rect">
            <a:avLst/>
          </a:prstGeom>
          <a:noFill/>
          <a:ln>
            <a:noFill/>
          </a:ln>
        </p:spPr>
      </p:pic>
      <p:sp>
        <p:nvSpPr>
          <p:cNvPr id="203" name="Google Shape;203;p33"/>
          <p:cNvSpPr txBox="1"/>
          <p:nvPr/>
        </p:nvSpPr>
        <p:spPr>
          <a:xfrm>
            <a:off x="7438150" y="220807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latin typeface="Lato"/>
                <a:ea typeface="Lato"/>
                <a:cs typeface="Lato"/>
                <a:sym typeface="Lato"/>
              </a:rPr>
              <a:t>port number</a:t>
            </a:r>
            <a:endParaRPr b="1" sz="1500">
              <a:solidFill>
                <a:srgbClr val="FF0000"/>
              </a:solidFill>
              <a:latin typeface="Lato"/>
              <a:ea typeface="Lato"/>
              <a:cs typeface="Lato"/>
              <a:sym typeface="Lato"/>
            </a:endParaRPr>
          </a:p>
        </p:txBody>
      </p:sp>
      <p:cxnSp>
        <p:nvCxnSpPr>
          <p:cNvPr id="204" name="Google Shape;204;p33"/>
          <p:cNvCxnSpPr>
            <a:stCxn id="203" idx="1"/>
          </p:cNvCxnSpPr>
          <p:nvPr/>
        </p:nvCxnSpPr>
        <p:spPr>
          <a:xfrm flipH="1">
            <a:off x="3948550" y="2499075"/>
            <a:ext cx="3489600" cy="1527300"/>
          </a:xfrm>
          <a:prstGeom prst="straightConnector1">
            <a:avLst/>
          </a:prstGeom>
          <a:noFill/>
          <a:ln cap="flat" cmpd="sng" w="28575">
            <a:solidFill>
              <a:srgbClr val="FF0000"/>
            </a:solidFill>
            <a:prstDash val="solid"/>
            <a:round/>
            <a:headEnd len="med" w="med" type="none"/>
            <a:tailEnd len="med" w="med" type="triangle"/>
          </a:ln>
        </p:spPr>
      </p:cxnSp>
      <p:cxnSp>
        <p:nvCxnSpPr>
          <p:cNvPr id="205" name="Google Shape;205;p33"/>
          <p:cNvCxnSpPr>
            <a:stCxn id="203" idx="1"/>
          </p:cNvCxnSpPr>
          <p:nvPr/>
        </p:nvCxnSpPr>
        <p:spPr>
          <a:xfrm flipH="1">
            <a:off x="7394950" y="2499075"/>
            <a:ext cx="43200" cy="18651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and Ask 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14" name="Shape 214"/>
        <p:cNvGrpSpPr/>
        <p:nvPr/>
      </p:nvGrpSpPr>
      <p:grpSpPr>
        <a:xfrm>
          <a:off x="0" y="0"/>
          <a:ext cx="0" cy="0"/>
          <a:chOff x="0" y="0"/>
          <a:chExt cx="0" cy="0"/>
        </a:xfrm>
      </p:grpSpPr>
      <p:sp>
        <p:nvSpPr>
          <p:cNvPr id="215" name="Google Shape;215;p35"/>
          <p:cNvSpPr txBox="1"/>
          <p:nvPr>
            <p:ph type="title"/>
          </p:nvPr>
        </p:nvSpPr>
        <p:spPr>
          <a:xfrm>
            <a:off x="450275" y="575950"/>
            <a:ext cx="827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and Ask Questions</a:t>
            </a:r>
            <a:endParaRPr/>
          </a:p>
        </p:txBody>
      </p:sp>
      <p:sp>
        <p:nvSpPr>
          <p:cNvPr id="216" name="Google Shape;216;p35"/>
          <p:cNvSpPr txBox="1"/>
          <p:nvPr>
            <p:ph idx="1" type="body"/>
          </p:nvPr>
        </p:nvSpPr>
        <p:spPr>
          <a:xfrm>
            <a:off x="472176" y="1334000"/>
            <a:ext cx="82278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Questions about any topic, onboarding, or computer setup</a:t>
            </a:r>
            <a:endParaRPr/>
          </a:p>
          <a:p>
            <a:pPr indent="-342900" lvl="0" marL="457200" rtl="0" algn="l">
              <a:spcBef>
                <a:spcPts val="0"/>
              </a:spcBef>
              <a:spcAft>
                <a:spcPts val="0"/>
              </a:spcAft>
              <a:buSzPts val="1800"/>
              <a:buAutoNum type="arabicParenR"/>
            </a:pPr>
            <a:r>
              <a:rPr lang="en"/>
              <a:t>For next week:</a:t>
            </a:r>
            <a:endParaRPr/>
          </a:p>
          <a:p>
            <a:pPr indent="-317500" lvl="1" marL="914400" rtl="0" algn="l">
              <a:spcBef>
                <a:spcPts val="0"/>
              </a:spcBef>
              <a:spcAft>
                <a:spcPts val="0"/>
              </a:spcAft>
              <a:buSzPts val="1400"/>
              <a:buAutoNum type="alphaLcParenR"/>
            </a:pPr>
            <a:r>
              <a:rPr b="1" lang="en"/>
              <a:t>Beginner</a:t>
            </a:r>
            <a:r>
              <a:rPr lang="en"/>
              <a:t>: Week 2 of Python 3 Programming Specialization on Coursera. Use the practice feature of the interactive textbook</a:t>
            </a:r>
            <a:endParaRPr/>
          </a:p>
          <a:p>
            <a:pPr indent="-317500" lvl="1" marL="914400" rtl="0" algn="l">
              <a:spcBef>
                <a:spcPts val="1000"/>
              </a:spcBef>
              <a:spcAft>
                <a:spcPts val="0"/>
              </a:spcAft>
              <a:buSzPts val="1400"/>
              <a:buAutoNum type="alphaLcParenR"/>
            </a:pPr>
            <a:r>
              <a:rPr b="1" lang="en"/>
              <a:t>Intermediate</a:t>
            </a:r>
            <a:r>
              <a:rPr lang="en"/>
              <a:t>: Read chapters 4 and 5 in DSFS. Do examples in jupyter notebooks.</a:t>
            </a:r>
            <a:endParaRPr/>
          </a:p>
          <a:p>
            <a:pPr indent="-317500" lvl="1" marL="914400" rtl="0" algn="l">
              <a:spcBef>
                <a:spcPts val="1000"/>
              </a:spcBef>
              <a:spcAft>
                <a:spcPts val="0"/>
              </a:spcAft>
              <a:buSzPts val="1400"/>
              <a:buAutoNum type="alphaLcParenR"/>
            </a:pPr>
            <a:r>
              <a:rPr b="1" lang="en"/>
              <a:t>Advanced (already familiar with Python): </a:t>
            </a:r>
            <a:r>
              <a:rPr lang="en"/>
              <a:t>Do the first project in Hands On Machine Learning, do pandas and numpy Kaggle tutorials, do Kaggle introductory competition (any of the above)</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sp>
        <p:nvSpPr>
          <p:cNvPr id="221" name="Google Shape;221;p36"/>
          <p:cNvSpPr txBox="1"/>
          <p:nvPr>
            <p:ph type="title"/>
          </p:nvPr>
        </p:nvSpPr>
        <p:spPr>
          <a:xfrm>
            <a:off x="283100" y="2059273"/>
            <a:ext cx="6244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222" name="Google Shape;222;p36"/>
          <p:cNvPicPr preferRelativeResize="0"/>
          <p:nvPr/>
        </p:nvPicPr>
        <p:blipFill>
          <a:blip r:embed="rId3">
            <a:alphaModFix/>
          </a:blip>
          <a:stretch>
            <a:fillRect/>
          </a:stretch>
        </p:blipFill>
        <p:spPr>
          <a:xfrm>
            <a:off x="6527300" y="666750"/>
            <a:ext cx="1905000" cy="1905000"/>
          </a:xfrm>
          <a:prstGeom prst="rect">
            <a:avLst/>
          </a:prstGeom>
          <a:noFill/>
          <a:ln>
            <a:noFill/>
          </a:ln>
        </p:spPr>
      </p:pic>
      <p:pic>
        <p:nvPicPr>
          <p:cNvPr id="223" name="Google Shape;223;p36"/>
          <p:cNvPicPr preferRelativeResize="0"/>
          <p:nvPr/>
        </p:nvPicPr>
        <p:blipFill>
          <a:blip r:embed="rId4">
            <a:alphaModFix/>
          </a:blip>
          <a:stretch>
            <a:fillRect/>
          </a:stretch>
        </p:blipFill>
        <p:spPr>
          <a:xfrm>
            <a:off x="6527300" y="2717875"/>
            <a:ext cx="1905000" cy="1905000"/>
          </a:xfrm>
          <a:prstGeom prst="rect">
            <a:avLst/>
          </a:prstGeom>
          <a:noFill/>
          <a:ln>
            <a:noFill/>
          </a:ln>
        </p:spPr>
      </p:pic>
      <p:sp>
        <p:nvSpPr>
          <p:cNvPr id="224" name="Google Shape;224;p36"/>
          <p:cNvSpPr txBox="1"/>
          <p:nvPr>
            <p:ph type="title"/>
          </p:nvPr>
        </p:nvSpPr>
        <p:spPr>
          <a:xfrm>
            <a:off x="348925" y="3004313"/>
            <a:ext cx="4745700" cy="12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t>Michigan Hackers Machine Learning Team</a:t>
            </a:r>
            <a:endParaRPr b="0" sz="1200"/>
          </a:p>
          <a:p>
            <a:pPr indent="0" lvl="0" marL="0" rtl="0" algn="l">
              <a:spcBef>
                <a:spcPts val="0"/>
              </a:spcBef>
              <a:spcAft>
                <a:spcPts val="0"/>
              </a:spcAft>
              <a:buNone/>
            </a:pPr>
            <a:r>
              <a:rPr b="0" lang="en" sz="1200"/>
              <a:t>Contact Info:</a:t>
            </a:r>
            <a:endParaRPr b="0" sz="1200"/>
          </a:p>
          <a:p>
            <a:pPr indent="0" lvl="0" marL="0" rtl="0" algn="l">
              <a:spcBef>
                <a:spcPts val="0"/>
              </a:spcBef>
              <a:spcAft>
                <a:spcPts val="0"/>
              </a:spcAft>
              <a:buNone/>
            </a:pPr>
            <a:r>
              <a:rPr b="0" lang="en" sz="1200"/>
              <a:t>Rajas Gupta | rajasg@umich.edu</a:t>
            </a:r>
            <a:endParaRPr b="0" sz="1200"/>
          </a:p>
          <a:p>
            <a:pPr indent="0" lvl="0" marL="0" rtl="0" algn="l">
              <a:spcBef>
                <a:spcPts val="0"/>
              </a:spcBef>
              <a:spcAft>
                <a:spcPts val="0"/>
              </a:spcAft>
              <a:buNone/>
            </a:pPr>
            <a:r>
              <a:rPr b="0" lang="en" sz="1200"/>
              <a:t>Vijay Shamra | vsharm@umich.edu</a:t>
            </a:r>
            <a:endParaRPr b="0" sz="1200"/>
          </a:p>
        </p:txBody>
      </p:sp>
      <p:sp>
        <p:nvSpPr>
          <p:cNvPr id="225" name="Google Shape;225;p36"/>
          <p:cNvSpPr txBox="1"/>
          <p:nvPr>
            <p:ph type="title"/>
          </p:nvPr>
        </p:nvSpPr>
        <p:spPr>
          <a:xfrm>
            <a:off x="348925" y="4306650"/>
            <a:ext cx="1557900" cy="5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u="sng">
                <a:hlinkClick r:id="rId5"/>
              </a:rPr>
              <a:t>Provide Feedback</a:t>
            </a:r>
            <a:endParaRPr b="0" sz="1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Club </a:t>
            </a:r>
            <a:r>
              <a:rPr lang="en"/>
              <a:t>Announcements</a:t>
            </a:r>
            <a:endParaRPr/>
          </a:p>
        </p:txBody>
      </p:sp>
      <p:sp>
        <p:nvSpPr>
          <p:cNvPr id="86" name="Google Shape;86;p15"/>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Office Hours will be held from 4:30-6:30 pm every Sunday. </a:t>
            </a:r>
            <a:endParaRPr/>
          </a:p>
          <a:p>
            <a:pPr indent="0" lvl="0" marL="457200" rtl="0" algn="l">
              <a:spcBef>
                <a:spcPts val="0"/>
              </a:spcBef>
              <a:spcAft>
                <a:spcPts val="0"/>
              </a:spcAft>
              <a:buNone/>
            </a:pPr>
            <a:r>
              <a:rPr lang="en" sz="1400"/>
              <a:t>Zoom link can be found in </a:t>
            </a:r>
            <a:r>
              <a:rPr lang="en" sz="1400" u="sng">
                <a:solidFill>
                  <a:schemeClr val="hlink"/>
                </a:solidFill>
                <a:hlinkClick r:id="rId3"/>
              </a:rPr>
              <a:t>Meeting Schedule</a:t>
            </a:r>
            <a:endParaRPr sz="1400"/>
          </a:p>
          <a:p>
            <a:pPr indent="-342900" lvl="0" marL="457200" rtl="0" algn="l">
              <a:spcBef>
                <a:spcPts val="1000"/>
              </a:spcBef>
              <a:spcAft>
                <a:spcPts val="0"/>
              </a:spcAft>
              <a:buSzPts val="1800"/>
              <a:buChar char="●"/>
            </a:pPr>
            <a:r>
              <a:rPr lang="en"/>
              <a:t>Sign-up for O’reilly Media</a:t>
            </a:r>
            <a:endParaRPr/>
          </a:p>
          <a:p>
            <a:pPr indent="0" lvl="0" marL="457200" rtl="0" algn="l">
              <a:spcBef>
                <a:spcPts val="0"/>
              </a:spcBef>
              <a:spcAft>
                <a:spcPts val="0"/>
              </a:spcAft>
              <a:buNone/>
            </a:pPr>
            <a:r>
              <a:rPr lang="en" sz="1400"/>
              <a:t>O’reilly Media i</a:t>
            </a:r>
            <a:r>
              <a:rPr lang="en" sz="1400"/>
              <a:t>s free for umich students, so please log in to it to use Data Science from Scratch textbook and Hands-On Machine Learning.</a:t>
            </a:r>
            <a:endParaRPr sz="1400"/>
          </a:p>
          <a:p>
            <a:pPr indent="0" lvl="0" marL="457200" rtl="0" algn="l">
              <a:spcBef>
                <a:spcPts val="0"/>
              </a:spcBef>
              <a:spcAft>
                <a:spcPts val="0"/>
              </a:spcAft>
              <a:buNone/>
            </a:pPr>
            <a:r>
              <a:t/>
            </a:r>
            <a:endParaRPr sz="1400"/>
          </a:p>
          <a:p>
            <a:pPr indent="-342900" lvl="0" marL="457200" rtl="0" algn="l">
              <a:spcBef>
                <a:spcPts val="0"/>
              </a:spcBef>
              <a:spcAft>
                <a:spcPts val="0"/>
              </a:spcAft>
              <a:buSzPts val="1800"/>
              <a:buChar char="●"/>
            </a:pPr>
            <a:r>
              <a:rPr lang="en"/>
              <a:t>Become a core-member</a:t>
            </a:r>
            <a:endParaRPr/>
          </a:p>
          <a:p>
            <a:pPr indent="0" lvl="0" marL="457200" rtl="0" algn="l">
              <a:spcBef>
                <a:spcPts val="0"/>
              </a:spcBef>
              <a:spcAft>
                <a:spcPts val="0"/>
              </a:spcAft>
              <a:buNone/>
            </a:pPr>
            <a:r>
              <a:rPr lang="en" sz="1400"/>
              <a:t>If you have attended the last three meetings in a row, you can become a core member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a:t>
            </a:r>
            <a:r>
              <a:rPr lang="en"/>
              <a:t>Announcements</a:t>
            </a:r>
            <a:endParaRPr/>
          </a:p>
        </p:txBody>
      </p:sp>
      <p:sp>
        <p:nvSpPr>
          <p:cNvPr id="92" name="Google Shape;92;p16"/>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MDP</a:t>
            </a:r>
            <a:r>
              <a:rPr lang="en"/>
              <a:t> Applications are now open!</a:t>
            </a:r>
            <a:endParaRPr/>
          </a:p>
          <a:p>
            <a:pPr indent="0" lvl="0" marL="457200" rtl="0" algn="l">
              <a:spcBef>
                <a:spcPts val="0"/>
              </a:spcBef>
              <a:spcAft>
                <a:spcPts val="0"/>
              </a:spcAft>
              <a:buNone/>
            </a:pPr>
            <a:r>
              <a:rPr lang="en" sz="1400"/>
              <a:t>The </a:t>
            </a:r>
            <a:r>
              <a:rPr lang="en" sz="1400"/>
              <a:t>multidisciplinary design program is an opportunity for undergraduate students to participate faculty led research or industry sponsored teams to work on impactful projects and gain meaningful experience in academia or industry.</a:t>
            </a:r>
            <a:endParaRPr sz="1400"/>
          </a:p>
          <a:p>
            <a:pPr indent="-342900" lvl="0" marL="457200" rtl="0" algn="l">
              <a:spcBef>
                <a:spcPts val="1000"/>
              </a:spcBef>
              <a:spcAft>
                <a:spcPts val="0"/>
              </a:spcAft>
              <a:buSzPts val="1800"/>
              <a:buChar char="●"/>
            </a:pPr>
            <a:r>
              <a:rPr lang="en"/>
              <a:t>Data Science in Politics </a:t>
            </a:r>
            <a:r>
              <a:rPr lang="en" u="sng">
                <a:solidFill>
                  <a:schemeClr val="hlink"/>
                </a:solidFill>
                <a:hlinkClick r:id="rId4"/>
              </a:rPr>
              <a:t>Seminar</a:t>
            </a:r>
            <a:endParaRPr/>
          </a:p>
          <a:p>
            <a:pPr indent="0" lvl="0" marL="457200" rtl="0" algn="l">
              <a:spcBef>
                <a:spcPts val="0"/>
              </a:spcBef>
              <a:spcAft>
                <a:spcPts val="0"/>
              </a:spcAft>
              <a:buNone/>
            </a:pPr>
            <a:r>
              <a:rPr lang="en" sz="1400"/>
              <a:t>Meet David Shor, a </a:t>
            </a:r>
            <a:r>
              <a:rPr lang="en" sz="1400"/>
              <a:t>Super-Pac</a:t>
            </a:r>
            <a:r>
              <a:rPr lang="en" sz="1400"/>
              <a:t> Data </a:t>
            </a:r>
            <a:r>
              <a:rPr lang="en" sz="1400"/>
              <a:t>Scientist</a:t>
            </a:r>
            <a:r>
              <a:rPr lang="en" sz="1400"/>
              <a:t> and learn about how data science and machine learning is being used in this election from data analysis to cybersecurity. Hosted by MIDAS.</a:t>
            </a:r>
            <a:endParaRPr sz="1400"/>
          </a:p>
          <a:p>
            <a:pPr indent="-342900" lvl="0" marL="457200" rtl="0" algn="l">
              <a:spcBef>
                <a:spcPts val="1600"/>
              </a:spcBef>
              <a:spcAft>
                <a:spcPts val="0"/>
              </a:spcAft>
              <a:buSzPts val="1800"/>
              <a:buChar char="●"/>
            </a:pPr>
            <a:r>
              <a:rPr lang="en"/>
              <a:t>Friday Night </a:t>
            </a:r>
            <a:r>
              <a:rPr lang="en" u="sng">
                <a:solidFill>
                  <a:schemeClr val="hlink"/>
                </a:solidFill>
                <a:hlinkClick r:id="rId5"/>
              </a:rPr>
              <a:t>AI</a:t>
            </a:r>
            <a:endParaRPr/>
          </a:p>
          <a:p>
            <a:pPr indent="0" lvl="0" marL="457200" rtl="0" algn="l">
              <a:spcBef>
                <a:spcPts val="0"/>
              </a:spcBef>
              <a:spcAft>
                <a:spcPts val="1600"/>
              </a:spcAft>
              <a:buNone/>
            </a:pPr>
            <a:r>
              <a:rPr lang="en" sz="1400"/>
              <a:t>A series of seminars hosted by the Michigan AI Lab about a wide variety of topics. The next one is on October 2nd about Artificial Intelligence to Address Misinformation and Fake News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141120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News of the Week</a:t>
            </a:r>
            <a:endParaRPr/>
          </a:p>
        </p:txBody>
      </p:sp>
      <p:sp>
        <p:nvSpPr>
          <p:cNvPr id="98" name="Google Shape;98;p17"/>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OpenAI </a:t>
            </a:r>
            <a:r>
              <a:rPr lang="en"/>
              <a:t>licenses</a:t>
            </a:r>
            <a:r>
              <a:rPr lang="en"/>
              <a:t> their state-of-the-art natural language model GPT-3 to Microsoft for enterprise use.</a:t>
            </a:r>
            <a:endParaRPr/>
          </a:p>
          <a:p>
            <a:pPr indent="0" lvl="0" marL="0" rtl="0" algn="l">
              <a:spcBef>
                <a:spcPts val="1600"/>
              </a:spcBef>
              <a:spcAft>
                <a:spcPts val="0"/>
              </a:spcAft>
              <a:buNone/>
            </a:pPr>
            <a:r>
              <a:rPr lang="en" u="sng">
                <a:solidFill>
                  <a:schemeClr val="hlink"/>
                </a:solidFill>
                <a:hlinkClick r:id="rId3"/>
              </a:rPr>
              <a:t>Article on AI News</a:t>
            </a:r>
            <a:endParaRPr/>
          </a:p>
          <a:p>
            <a:pPr indent="0" lvl="0" marL="0" rtl="0" algn="l">
              <a:spcBef>
                <a:spcPts val="1600"/>
              </a:spcBef>
              <a:spcAft>
                <a:spcPts val="0"/>
              </a:spcAft>
              <a:buNone/>
            </a:pPr>
            <a:r>
              <a:rPr lang="en" u="sng">
                <a:solidFill>
                  <a:schemeClr val="hlink"/>
                </a:solidFill>
                <a:hlinkClick r:id="rId4"/>
              </a:rPr>
              <a:t>OpenAI Blog Post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Breakout into small groups and discuss the </a:t>
            </a:r>
            <a:r>
              <a:rPr lang="en"/>
              <a:t>effects</a:t>
            </a:r>
            <a:r>
              <a:rPr lang="en"/>
              <a:t> this may have.</a:t>
            </a:r>
            <a:endParaRPr/>
          </a:p>
        </p:txBody>
      </p:sp>
      <p:pic>
        <p:nvPicPr>
          <p:cNvPr id="99" name="Google Shape;99;p17"/>
          <p:cNvPicPr preferRelativeResize="0"/>
          <p:nvPr/>
        </p:nvPicPr>
        <p:blipFill>
          <a:blip r:embed="rId5">
            <a:alphaModFix/>
          </a:blip>
          <a:stretch>
            <a:fillRect/>
          </a:stretch>
        </p:blipFill>
        <p:spPr>
          <a:xfrm>
            <a:off x="3845875" y="1882850"/>
            <a:ext cx="4408728" cy="183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Questions</a:t>
            </a:r>
            <a:endParaRPr/>
          </a:p>
        </p:txBody>
      </p:sp>
      <p:sp>
        <p:nvSpPr>
          <p:cNvPr id="110" name="Google Shape;110;p19"/>
          <p:cNvSpPr txBox="1"/>
          <p:nvPr>
            <p:ph idx="1" type="body"/>
          </p:nvPr>
        </p:nvSpPr>
        <p:spPr>
          <a:xfrm>
            <a:off x="453800" y="1407725"/>
            <a:ext cx="8272200" cy="63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Q: </a:t>
            </a:r>
            <a:r>
              <a:rPr lang="en"/>
              <a:t>True or false: All artificial intelligence (AI) uses machine learning.</a:t>
            </a:r>
            <a:endParaRPr/>
          </a:p>
          <a:p>
            <a:pPr indent="0" lvl="0" marL="457200" rtl="0" algn="l">
              <a:spcBef>
                <a:spcPts val="1600"/>
              </a:spcBef>
              <a:spcAft>
                <a:spcPts val="0"/>
              </a:spcAft>
              <a:buNone/>
            </a:pPr>
            <a:r>
              <a:t/>
            </a:r>
            <a:endParaRPr b="1"/>
          </a:p>
          <a:p>
            <a:pPr indent="0" lvl="0" marL="457200" rtl="0" algn="l">
              <a:spcBef>
                <a:spcPts val="1600"/>
              </a:spcBef>
              <a:spcAft>
                <a:spcPts val="1600"/>
              </a:spcAft>
              <a:buNone/>
            </a:pPr>
            <a:r>
              <a:t/>
            </a:r>
            <a:endParaRPr b="1"/>
          </a:p>
        </p:txBody>
      </p:sp>
      <p:sp>
        <p:nvSpPr>
          <p:cNvPr id="111" name="Google Shape;111;p19"/>
          <p:cNvSpPr txBox="1"/>
          <p:nvPr>
            <p:ph idx="1" type="body"/>
          </p:nvPr>
        </p:nvSpPr>
        <p:spPr>
          <a:xfrm>
            <a:off x="453800" y="2956650"/>
            <a:ext cx="8272200" cy="63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A</a:t>
            </a:r>
            <a:r>
              <a:rPr b="1" lang="en"/>
              <a:t>: </a:t>
            </a:r>
            <a:r>
              <a:rPr lang="en"/>
              <a:t>False. Most AI does not use machine learning.</a:t>
            </a:r>
            <a:endParaRPr/>
          </a:p>
          <a:p>
            <a:pPr indent="0" lvl="0" marL="457200" rtl="0" algn="l">
              <a:spcBef>
                <a:spcPts val="1600"/>
              </a:spcBef>
              <a:spcAft>
                <a:spcPts val="160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5" name="Shape 115"/>
        <p:cNvGrpSpPr/>
        <p:nvPr/>
      </p:nvGrpSpPr>
      <p:grpSpPr>
        <a:xfrm>
          <a:off x="0" y="0"/>
          <a:ext cx="0" cy="0"/>
          <a:chOff x="0" y="0"/>
          <a:chExt cx="0" cy="0"/>
        </a:xfrm>
      </p:grpSpPr>
      <p:sp>
        <p:nvSpPr>
          <p:cNvPr id="116" name="Google Shape;116;p20"/>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Questions</a:t>
            </a:r>
            <a:endParaRPr/>
          </a:p>
        </p:txBody>
      </p:sp>
      <p:sp>
        <p:nvSpPr>
          <p:cNvPr id="117" name="Google Shape;117;p20"/>
          <p:cNvSpPr txBox="1"/>
          <p:nvPr>
            <p:ph idx="1" type="body"/>
          </p:nvPr>
        </p:nvSpPr>
        <p:spPr>
          <a:xfrm>
            <a:off x="453800" y="1407725"/>
            <a:ext cx="8272200" cy="63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Q: </a:t>
            </a:r>
            <a:r>
              <a:rPr lang="en"/>
              <a:t>How are the inputs to supervised and unsupervised learning algorithms different?</a:t>
            </a:r>
            <a:endParaRPr/>
          </a:p>
          <a:p>
            <a:pPr indent="0" lvl="0" marL="457200" rtl="0" algn="l">
              <a:spcBef>
                <a:spcPts val="1600"/>
              </a:spcBef>
              <a:spcAft>
                <a:spcPts val="0"/>
              </a:spcAft>
              <a:buNone/>
            </a:pPr>
            <a:r>
              <a:t/>
            </a:r>
            <a:endParaRPr b="1"/>
          </a:p>
          <a:p>
            <a:pPr indent="0" lvl="0" marL="457200" rtl="0" algn="l">
              <a:spcBef>
                <a:spcPts val="1600"/>
              </a:spcBef>
              <a:spcAft>
                <a:spcPts val="1600"/>
              </a:spcAft>
              <a:buNone/>
            </a:pPr>
            <a:r>
              <a:t/>
            </a:r>
            <a:endParaRPr b="1"/>
          </a:p>
        </p:txBody>
      </p:sp>
      <p:sp>
        <p:nvSpPr>
          <p:cNvPr id="118" name="Google Shape;118;p20"/>
          <p:cNvSpPr txBox="1"/>
          <p:nvPr>
            <p:ph idx="1" type="body"/>
          </p:nvPr>
        </p:nvSpPr>
        <p:spPr>
          <a:xfrm>
            <a:off x="453800" y="2956650"/>
            <a:ext cx="8272200" cy="63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A: </a:t>
            </a:r>
            <a:r>
              <a:rPr lang="en"/>
              <a:t>Supervised learning has labeled data as an input, unsupervised learning has unlabeled data as an input.</a:t>
            </a:r>
            <a:endParaRPr/>
          </a:p>
          <a:p>
            <a:pPr indent="0" lvl="0" marL="457200" rtl="0" algn="l">
              <a:spcBef>
                <a:spcPts val="1600"/>
              </a:spcBef>
              <a:spcAft>
                <a:spcPts val="160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Questions</a:t>
            </a:r>
            <a:endParaRPr/>
          </a:p>
        </p:txBody>
      </p:sp>
      <p:sp>
        <p:nvSpPr>
          <p:cNvPr id="124" name="Google Shape;124;p21"/>
          <p:cNvSpPr txBox="1"/>
          <p:nvPr>
            <p:ph idx="1" type="body"/>
          </p:nvPr>
        </p:nvSpPr>
        <p:spPr>
          <a:xfrm>
            <a:off x="453800" y="1407725"/>
            <a:ext cx="8272200" cy="63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Q: </a:t>
            </a:r>
            <a:r>
              <a:rPr lang="en"/>
              <a:t> Give an example of a possible input into a supervised learning algorithm.</a:t>
            </a:r>
            <a:endParaRPr/>
          </a:p>
          <a:p>
            <a:pPr indent="0" lvl="0" marL="457200" rtl="0" algn="l">
              <a:spcBef>
                <a:spcPts val="1600"/>
              </a:spcBef>
              <a:spcAft>
                <a:spcPts val="0"/>
              </a:spcAft>
              <a:buNone/>
            </a:pPr>
            <a:r>
              <a:t/>
            </a:r>
            <a:endParaRPr b="1"/>
          </a:p>
          <a:p>
            <a:pPr indent="0" lvl="0" marL="457200" rtl="0" algn="l">
              <a:spcBef>
                <a:spcPts val="1600"/>
              </a:spcBef>
              <a:spcAft>
                <a:spcPts val="1600"/>
              </a:spcAft>
              <a:buNone/>
            </a:pPr>
            <a:r>
              <a:t/>
            </a:r>
            <a:endParaRPr b="1"/>
          </a:p>
        </p:txBody>
      </p:sp>
      <p:sp>
        <p:nvSpPr>
          <p:cNvPr id="125" name="Google Shape;125;p21"/>
          <p:cNvSpPr txBox="1"/>
          <p:nvPr>
            <p:ph idx="1" type="body"/>
          </p:nvPr>
        </p:nvSpPr>
        <p:spPr>
          <a:xfrm>
            <a:off x="453800" y="2956650"/>
            <a:ext cx="8272200" cy="63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A: </a:t>
            </a:r>
            <a:r>
              <a:rPr lang="en"/>
              <a:t>One possibility could be an image with a cat in it labeled “cat”.</a:t>
            </a:r>
            <a:endParaRPr/>
          </a:p>
          <a:p>
            <a:pPr indent="0" lvl="0" marL="457200" rtl="0" algn="l">
              <a:spcBef>
                <a:spcPts val="1600"/>
              </a:spcBef>
              <a:spcAft>
                <a:spcPts val="0"/>
              </a:spcAft>
              <a:buNone/>
            </a:pPr>
            <a:r>
              <a:rPr lang="en"/>
              <a:t>      Another possibility could be birth weight labeled with adult height.</a:t>
            </a:r>
            <a:endParaRPr/>
          </a:p>
          <a:p>
            <a:pPr indent="0" lvl="0" marL="457200" rtl="0" algn="l">
              <a:spcBef>
                <a:spcPts val="1600"/>
              </a:spcBef>
              <a:spcAft>
                <a:spcPts val="0"/>
              </a:spcAft>
              <a:buNone/>
            </a:pPr>
            <a:r>
              <a:rPr b="1" lang="en"/>
              <a:t>Bonus: Decide if each of these examples would be used in a regression or classification problem, and explain why.</a:t>
            </a:r>
            <a:endParaRPr b="1"/>
          </a:p>
          <a:p>
            <a:pPr indent="0" lvl="0" marL="457200" rtl="0" algn="l">
              <a:spcBef>
                <a:spcPts val="1600"/>
              </a:spcBef>
              <a:spcAft>
                <a:spcPts val="160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