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af3140113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af3140113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abb9c5a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abb9c5a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abb9c5f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abb9c5f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abb9c5f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abb9c5f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abb9c5f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abb9c5f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abb9c5fc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abb9c5f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abb9c5fc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abb9c5fc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af314011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af314011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af3140113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af3140113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af3140113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af3140113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98798062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98798062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af3140113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af3140113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af314011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af314011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af3140113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af314011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8798062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8798062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af31401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af31401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af314011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af314011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abb9c5a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abb9c5a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af314011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af314011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hyperlink" Target="https://forms.gle/fp6ZVue6jE6JJQkA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umich.zoom.us/j/93140251426" TargetMode="External"/><Relationship Id="rId4" Type="http://schemas.openxmlformats.org/officeDocument/2006/relationships/hyperlink" Target="https://michiganhackers.org/te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dp.engin.umich.edu/about-mdp/" TargetMode="External"/><Relationship Id="rId4" Type="http://schemas.openxmlformats.org/officeDocument/2006/relationships/hyperlink" Target="https://midas.umich.edu/event/midas-seminar-series-presents-christopher-re-stanford-university/" TargetMode="External"/><Relationship Id="rId5" Type="http://schemas.openxmlformats.org/officeDocument/2006/relationships/hyperlink" Target="https://ai.engin.umich.edu/events/friday-night-ai/" TargetMode="External"/><Relationship Id="rId6" Type="http://schemas.openxmlformats.org/officeDocument/2006/relationships/hyperlink" Target="https://ai.engin.umich.edu/events/friday-night-ai/october-2-202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umpy.org/doc/stable/index.html" TargetMode="External"/><Relationship Id="rId4" Type="http://schemas.openxmlformats.org/officeDocument/2006/relationships/hyperlink" Target="https://numpy.org/doc/stable/reference/routines.linalg.html" TargetMode="External"/><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0275" y="9085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Linear Regression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Michigan Hackers Machine Learning Team</a:t>
            </a:r>
            <a:endParaRPr sz="2400"/>
          </a:p>
        </p:txBody>
      </p:sp>
      <p:pic>
        <p:nvPicPr>
          <p:cNvPr id="74" name="Google Shape;74;p13"/>
          <p:cNvPicPr preferRelativeResize="0"/>
          <p:nvPr/>
        </p:nvPicPr>
        <p:blipFill>
          <a:blip r:embed="rId3">
            <a:alphaModFix/>
          </a:blip>
          <a:stretch>
            <a:fillRect/>
          </a:stretch>
        </p:blipFill>
        <p:spPr>
          <a:xfrm>
            <a:off x="201625" y="29068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29" name="Google Shape;129;p22"/>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Goal of Linear Regression</a:t>
            </a:r>
            <a:r>
              <a:rPr lang="en" sz="1600"/>
              <a:t>: Given labeled training data, learn a linear function which predicts the continuous labels of test data as accurately as possible.</a:t>
            </a:r>
            <a:endParaRPr sz="1600"/>
          </a:p>
          <a:p>
            <a:pPr indent="0" lvl="0" marL="0" rtl="0" algn="l">
              <a:spcBef>
                <a:spcPts val="1600"/>
              </a:spcBef>
              <a:spcAft>
                <a:spcPts val="0"/>
              </a:spcAft>
              <a:buNone/>
            </a:pPr>
            <a:r>
              <a:rPr b="1" lang="en" sz="1600"/>
              <a:t>In other words</a:t>
            </a:r>
            <a:r>
              <a:rPr lang="en" sz="1600"/>
              <a:t>: Given a labeled set of data, find the </a:t>
            </a:r>
            <a:r>
              <a:rPr lang="en" sz="1600" u="sng"/>
              <a:t>line of best fit</a:t>
            </a:r>
            <a:r>
              <a:rPr lang="en" sz="1600"/>
              <a:t>.</a:t>
            </a:r>
            <a:endParaRPr sz="1600"/>
          </a:p>
          <a:p>
            <a:pPr indent="0" lvl="0" marL="0" rtl="0" algn="l">
              <a:spcBef>
                <a:spcPts val="1600"/>
              </a:spcBef>
              <a:spcAft>
                <a:spcPts val="0"/>
              </a:spcAft>
              <a:buNone/>
            </a:pPr>
            <a:r>
              <a:t/>
            </a:r>
            <a:endParaRPr sz="1600"/>
          </a:p>
          <a:p>
            <a:pPr indent="0" lvl="0" marL="0" rtl="0" algn="l">
              <a:spcBef>
                <a:spcPts val="1600"/>
              </a:spcBef>
              <a:spcAft>
                <a:spcPts val="1600"/>
              </a:spcAft>
              <a:buClr>
                <a:schemeClr val="dk2"/>
              </a:buClr>
              <a:buSzPts val="1100"/>
              <a:buFont typeface="Arial"/>
              <a:buNone/>
            </a:pPr>
            <a:r>
              <a:t/>
            </a:r>
            <a:endParaRPr sz="1600"/>
          </a:p>
        </p:txBody>
      </p:sp>
      <p:pic>
        <p:nvPicPr>
          <p:cNvPr id="130" name="Google Shape;130;p22"/>
          <p:cNvPicPr preferRelativeResize="0"/>
          <p:nvPr/>
        </p:nvPicPr>
        <p:blipFill>
          <a:blip r:embed="rId3">
            <a:alphaModFix/>
          </a:blip>
          <a:stretch>
            <a:fillRect/>
          </a:stretch>
        </p:blipFill>
        <p:spPr>
          <a:xfrm>
            <a:off x="2353400" y="2468925"/>
            <a:ext cx="3765425" cy="2417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Error</a:t>
            </a:r>
            <a:endParaRPr/>
          </a:p>
        </p:txBody>
      </p:sp>
      <p:pic>
        <p:nvPicPr>
          <p:cNvPr id="136" name="Google Shape;136;p23"/>
          <p:cNvPicPr preferRelativeResize="0"/>
          <p:nvPr/>
        </p:nvPicPr>
        <p:blipFill>
          <a:blip r:embed="rId3">
            <a:alphaModFix/>
          </a:blip>
          <a:stretch>
            <a:fillRect/>
          </a:stretch>
        </p:blipFill>
        <p:spPr>
          <a:xfrm>
            <a:off x="4571999" y="1555175"/>
            <a:ext cx="4348101" cy="2687142"/>
          </a:xfrm>
          <a:prstGeom prst="rect">
            <a:avLst/>
          </a:prstGeom>
          <a:noFill/>
          <a:ln>
            <a:noFill/>
          </a:ln>
        </p:spPr>
      </p:pic>
      <p:pic>
        <p:nvPicPr>
          <p:cNvPr id="137" name="Google Shape;137;p23"/>
          <p:cNvPicPr preferRelativeResize="0"/>
          <p:nvPr/>
        </p:nvPicPr>
        <p:blipFill>
          <a:blip r:embed="rId4">
            <a:alphaModFix/>
          </a:blip>
          <a:stretch>
            <a:fillRect/>
          </a:stretch>
        </p:blipFill>
        <p:spPr>
          <a:xfrm>
            <a:off x="181300" y="1988125"/>
            <a:ext cx="3966400" cy="127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Squared Error (MSE)</a:t>
            </a:r>
            <a:endParaRPr/>
          </a:p>
        </p:txBody>
      </p:sp>
      <p:sp>
        <p:nvSpPr>
          <p:cNvPr id="143" name="Google Shape;143;p24"/>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Idea</a:t>
            </a:r>
            <a:r>
              <a:rPr lang="en" sz="1600"/>
              <a:t>: Punish large error even more. Make all errors positive so that you can minimize.</a:t>
            </a:r>
            <a:endParaRPr sz="1600"/>
          </a:p>
          <a:p>
            <a:pPr indent="0" lvl="0" marL="0" rtl="0" algn="l">
              <a:spcBef>
                <a:spcPts val="1600"/>
              </a:spcBef>
              <a:spcAft>
                <a:spcPts val="0"/>
              </a:spcAft>
              <a:buNone/>
            </a:pPr>
            <a:r>
              <a:t/>
            </a:r>
            <a:endParaRPr sz="1600"/>
          </a:p>
          <a:p>
            <a:pPr indent="0" lvl="0" marL="0" rtl="0" algn="l">
              <a:spcBef>
                <a:spcPts val="1600"/>
              </a:spcBef>
              <a:spcAft>
                <a:spcPts val="1600"/>
              </a:spcAft>
              <a:buClr>
                <a:schemeClr val="dk2"/>
              </a:buClr>
              <a:buSzPts val="1100"/>
              <a:buFont typeface="Arial"/>
              <a:buNone/>
            </a:pPr>
            <a:r>
              <a:t/>
            </a:r>
            <a:endParaRPr sz="1600"/>
          </a:p>
        </p:txBody>
      </p:sp>
      <p:pic>
        <p:nvPicPr>
          <p:cNvPr id="144" name="Google Shape;144;p24"/>
          <p:cNvPicPr preferRelativeResize="0"/>
          <p:nvPr/>
        </p:nvPicPr>
        <p:blipFill>
          <a:blip r:embed="rId3">
            <a:alphaModFix/>
          </a:blip>
          <a:stretch>
            <a:fillRect/>
          </a:stretch>
        </p:blipFill>
        <p:spPr>
          <a:xfrm>
            <a:off x="2857500" y="1863450"/>
            <a:ext cx="3429000" cy="167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8" name="Shape 148"/>
        <p:cNvGrpSpPr/>
        <p:nvPr/>
      </p:nvGrpSpPr>
      <p:grpSpPr>
        <a:xfrm>
          <a:off x="0" y="0"/>
          <a:ext cx="0" cy="0"/>
          <a:chOff x="0" y="0"/>
          <a:chExt cx="0" cy="0"/>
        </a:xfrm>
      </p:grpSpPr>
      <p:sp>
        <p:nvSpPr>
          <p:cNvPr id="149" name="Google Shape;149;p25"/>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with MSE </a:t>
            </a:r>
            <a:endParaRPr/>
          </a:p>
        </p:txBody>
      </p:sp>
      <p:sp>
        <p:nvSpPr>
          <p:cNvPr id="150" name="Google Shape;150;p25"/>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Goal of Linear Regression </a:t>
            </a:r>
            <a:r>
              <a:rPr b="1" lang="en" sz="1600">
                <a:solidFill>
                  <a:srgbClr val="1155CC"/>
                </a:solidFill>
              </a:rPr>
              <a:t>with MSE</a:t>
            </a:r>
            <a:r>
              <a:rPr lang="en" sz="1600"/>
              <a:t>: Given labeled training data, learn a linear function </a:t>
            </a:r>
            <a:r>
              <a:rPr b="1" lang="en" sz="1600">
                <a:solidFill>
                  <a:srgbClr val="1155CC"/>
                </a:solidFill>
              </a:rPr>
              <a:t>with the lowest MSE</a:t>
            </a:r>
            <a:r>
              <a:rPr lang="en" sz="1600"/>
              <a:t>.</a:t>
            </a:r>
            <a:endParaRPr sz="1600"/>
          </a:p>
          <a:p>
            <a:pPr indent="0" lvl="0" marL="0" rtl="0" algn="l">
              <a:spcBef>
                <a:spcPts val="1600"/>
              </a:spcBef>
              <a:spcAft>
                <a:spcPts val="0"/>
              </a:spcAft>
              <a:buClr>
                <a:schemeClr val="dk2"/>
              </a:buClr>
              <a:buSzPts val="1100"/>
              <a:buFont typeface="Arial"/>
              <a:buNone/>
            </a:pPr>
            <a:r>
              <a:rPr lang="en" sz="1600"/>
              <a:t>Consider a function which takes a line and a set of training data as input and outputs the MSE of the line with respect to the training data. Call this the </a:t>
            </a:r>
            <a:r>
              <a:rPr lang="en" sz="1600" u="sng"/>
              <a:t>loss function</a:t>
            </a:r>
            <a:r>
              <a:rPr lang="en" sz="1600"/>
              <a:t>.</a:t>
            </a:r>
            <a:endParaRPr sz="1600"/>
          </a:p>
          <a:p>
            <a:pPr indent="0" lvl="0" marL="0" rtl="0" algn="l">
              <a:spcBef>
                <a:spcPts val="1600"/>
              </a:spcBef>
              <a:spcAft>
                <a:spcPts val="0"/>
              </a:spcAft>
              <a:buNone/>
            </a:pPr>
            <a:r>
              <a:rPr b="1" lang="en" sz="1600"/>
              <a:t>Reworked Goal</a:t>
            </a:r>
            <a:r>
              <a:rPr lang="en" sz="1600"/>
              <a:t>: We want to find the line which minimizes the loss function. </a:t>
            </a:r>
            <a:endParaRPr sz="1600"/>
          </a:p>
          <a:p>
            <a:pPr indent="0" lvl="0" marL="0" rtl="0" algn="l">
              <a:spcBef>
                <a:spcPts val="1600"/>
              </a:spcBef>
              <a:spcAft>
                <a:spcPts val="0"/>
              </a:spcAft>
              <a:buNone/>
            </a:pPr>
            <a:r>
              <a:rPr lang="en" sz="1600"/>
              <a:t>This is an </a:t>
            </a:r>
            <a:r>
              <a:rPr lang="en" sz="1600" u="sng"/>
              <a:t>optimization problem</a:t>
            </a:r>
            <a:r>
              <a:rPr lang="en" sz="1600"/>
              <a: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Clr>
                <a:schemeClr val="dk2"/>
              </a:buClr>
              <a:buSzPts val="1100"/>
              <a:buFont typeface="Arial"/>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
                                        <p:tgtEl>
                                          <p:spTgt spid="15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4" name="Shape 154"/>
        <p:cNvGrpSpPr/>
        <p:nvPr/>
      </p:nvGrpSpPr>
      <p:grpSpPr>
        <a:xfrm>
          <a:off x="0" y="0"/>
          <a:ext cx="0" cy="0"/>
          <a:chOff x="0" y="0"/>
          <a:chExt cx="0" cy="0"/>
        </a:xfrm>
      </p:grpSpPr>
      <p:sp>
        <p:nvSpPr>
          <p:cNvPr id="155" name="Google Shape;155;p26"/>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(GD)</a:t>
            </a:r>
            <a:endParaRPr/>
          </a:p>
        </p:txBody>
      </p:sp>
      <p:sp>
        <p:nvSpPr>
          <p:cNvPr id="156" name="Google Shape;156;p26"/>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Gradient descent </a:t>
            </a:r>
            <a:r>
              <a:rPr lang="en" sz="1600"/>
              <a:t>is a method for solving optimization problems.</a:t>
            </a:r>
            <a:endParaRPr sz="1600"/>
          </a:p>
          <a:p>
            <a:pPr indent="0" lvl="0" marL="0" rtl="0" algn="l">
              <a:spcBef>
                <a:spcPts val="1600"/>
              </a:spcBef>
              <a:spcAft>
                <a:spcPts val="0"/>
              </a:spcAft>
              <a:buNone/>
            </a:pPr>
            <a:r>
              <a:rPr lang="en" sz="1600"/>
              <a:t>Taking the </a:t>
            </a:r>
            <a:r>
              <a:rPr lang="en" sz="1600"/>
              <a:t>gradient</a:t>
            </a:r>
            <a:r>
              <a:rPr b="1" lang="en" sz="1600"/>
              <a:t> </a:t>
            </a:r>
            <a:r>
              <a:rPr lang="en" sz="1600"/>
              <a:t>of a function at a point gives you the slope at that point. </a:t>
            </a:r>
            <a:endParaRPr sz="1600"/>
          </a:p>
          <a:p>
            <a:pPr indent="0" lvl="0" marL="0" rtl="0" algn="l">
              <a:spcBef>
                <a:spcPts val="1600"/>
              </a:spcBef>
              <a:spcAft>
                <a:spcPts val="0"/>
              </a:spcAft>
              <a:buNone/>
            </a:pPr>
            <a:r>
              <a:rPr lang="en" sz="1600"/>
              <a:t>Gradient is just like first derivative but can be applied in any dimension.</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Clr>
                <a:schemeClr val="dk2"/>
              </a:buClr>
              <a:buSzPts val="1100"/>
              <a:buFont typeface="Arial"/>
              <a:buNone/>
            </a:pPr>
            <a:r>
              <a:t/>
            </a:r>
            <a:endParaRPr sz="1600"/>
          </a:p>
        </p:txBody>
      </p:sp>
      <p:pic>
        <p:nvPicPr>
          <p:cNvPr id="157" name="Google Shape;157;p26"/>
          <p:cNvPicPr preferRelativeResize="0"/>
          <p:nvPr/>
        </p:nvPicPr>
        <p:blipFill>
          <a:blip r:embed="rId3">
            <a:alphaModFix/>
          </a:blip>
          <a:stretch>
            <a:fillRect/>
          </a:stretch>
        </p:blipFill>
        <p:spPr>
          <a:xfrm>
            <a:off x="1740450" y="2571750"/>
            <a:ext cx="4242976" cy="211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
                                        <p:tgtEl>
                                          <p:spTgt spid="1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1"/>
                                        <p:tgtEl>
                                          <p:spTgt spid="15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(GD)</a:t>
            </a:r>
            <a:endParaRPr/>
          </a:p>
        </p:txBody>
      </p:sp>
      <p:sp>
        <p:nvSpPr>
          <p:cNvPr id="163" name="Google Shape;163;p27"/>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Idea</a:t>
            </a:r>
            <a:r>
              <a:rPr lang="en" sz="1600"/>
              <a:t>: Start with a random point on a graph. Iteratively move in the opposite direction of the gradient of that point. Stop when your point doesn’t move much.</a:t>
            </a:r>
            <a:endParaRPr sz="1600"/>
          </a:p>
          <a:p>
            <a:pPr indent="0" lvl="0" marL="0" rtl="0" algn="l">
              <a:spcBef>
                <a:spcPts val="1600"/>
              </a:spcBef>
              <a:spcAft>
                <a:spcPts val="0"/>
              </a:spcAft>
              <a:buNone/>
            </a:pPr>
            <a:r>
              <a:rPr b="1" lang="en" sz="1600"/>
              <a:t>Step size</a:t>
            </a:r>
            <a:r>
              <a:rPr lang="en" sz="1600"/>
              <a:t> is a parameter which determines how far your point moves at each iteration. This is also called the </a:t>
            </a:r>
            <a:r>
              <a:rPr b="1" lang="en" sz="1600"/>
              <a:t>learning rate</a:t>
            </a:r>
            <a:r>
              <a:rPr lang="en" sz="1600"/>
              <a: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Clr>
                <a:schemeClr val="dk2"/>
              </a:buClr>
              <a:buSzPts val="1100"/>
              <a:buFont typeface="Arial"/>
              <a:buNone/>
            </a:pPr>
            <a:r>
              <a:t/>
            </a:r>
            <a:endParaRPr sz="1600"/>
          </a:p>
        </p:txBody>
      </p:sp>
      <p:pic>
        <p:nvPicPr>
          <p:cNvPr id="164" name="Google Shape;164;p27"/>
          <p:cNvPicPr preferRelativeResize="0"/>
          <p:nvPr/>
        </p:nvPicPr>
        <p:blipFill>
          <a:blip r:embed="rId3">
            <a:alphaModFix/>
          </a:blip>
          <a:stretch>
            <a:fillRect/>
          </a:stretch>
        </p:blipFill>
        <p:spPr>
          <a:xfrm>
            <a:off x="1740450" y="2571750"/>
            <a:ext cx="4242976" cy="211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453800" y="575950"/>
            <a:ext cx="7365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with MSE using GD </a:t>
            </a:r>
            <a:endParaRPr/>
          </a:p>
        </p:txBody>
      </p:sp>
      <p:sp>
        <p:nvSpPr>
          <p:cNvPr id="170" name="Google Shape;170;p28"/>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Given a labeled set of data, find a line of best fit by minimizing mean squared error (MSE) using gradient descent (GD).</a:t>
            </a:r>
            <a:endParaRPr b="1" sz="2000"/>
          </a:p>
          <a:p>
            <a:pPr indent="0" lvl="0" marL="0" rtl="0" algn="l">
              <a:spcBef>
                <a:spcPts val="1600"/>
              </a:spcBef>
              <a:spcAft>
                <a:spcPts val="0"/>
              </a:spcAft>
              <a:buNone/>
            </a:pPr>
            <a:r>
              <a:t/>
            </a:r>
            <a:endParaRPr sz="1600"/>
          </a:p>
          <a:p>
            <a:pPr indent="0" lvl="0" marL="0" rtl="0" algn="l">
              <a:spcBef>
                <a:spcPts val="1600"/>
              </a:spcBef>
              <a:spcAft>
                <a:spcPts val="1600"/>
              </a:spcAft>
              <a:buClr>
                <a:schemeClr val="dk2"/>
              </a:buClr>
              <a:buSzPts val="1100"/>
              <a:buFont typeface="Arial"/>
              <a:buNone/>
            </a:pPr>
            <a:r>
              <a:t/>
            </a:r>
            <a:endParaRPr sz="1600"/>
          </a:p>
        </p:txBody>
      </p:sp>
      <p:pic>
        <p:nvPicPr>
          <p:cNvPr id="171" name="Google Shape;171;p28"/>
          <p:cNvPicPr preferRelativeResize="0"/>
          <p:nvPr/>
        </p:nvPicPr>
        <p:blipFill>
          <a:blip r:embed="rId3">
            <a:alphaModFix/>
          </a:blip>
          <a:stretch>
            <a:fillRect/>
          </a:stretch>
        </p:blipFill>
        <p:spPr>
          <a:xfrm>
            <a:off x="2467850" y="2192038"/>
            <a:ext cx="3810000" cy="273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Simple Linear Regression in Python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and Ask 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85" name="Shape 185"/>
        <p:cNvGrpSpPr/>
        <p:nvPr/>
      </p:nvGrpSpPr>
      <p:grpSpPr>
        <a:xfrm>
          <a:off x="0" y="0"/>
          <a:ext cx="0" cy="0"/>
          <a:chOff x="0" y="0"/>
          <a:chExt cx="0" cy="0"/>
        </a:xfrm>
      </p:grpSpPr>
      <p:sp>
        <p:nvSpPr>
          <p:cNvPr id="186" name="Google Shape;186;p31"/>
          <p:cNvSpPr txBox="1"/>
          <p:nvPr>
            <p:ph type="title"/>
          </p:nvPr>
        </p:nvSpPr>
        <p:spPr>
          <a:xfrm>
            <a:off x="450275" y="575950"/>
            <a:ext cx="827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and Ask Questions</a:t>
            </a:r>
            <a:endParaRPr/>
          </a:p>
        </p:txBody>
      </p:sp>
      <p:sp>
        <p:nvSpPr>
          <p:cNvPr id="187" name="Google Shape;187;p31"/>
          <p:cNvSpPr txBox="1"/>
          <p:nvPr>
            <p:ph idx="1" type="body"/>
          </p:nvPr>
        </p:nvSpPr>
        <p:spPr>
          <a:xfrm>
            <a:off x="472176" y="1334000"/>
            <a:ext cx="82278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Questions about any topic, onboarding, or computer setup</a:t>
            </a:r>
            <a:endParaRPr/>
          </a:p>
          <a:p>
            <a:pPr indent="-342900" lvl="0" marL="457200" rtl="0" algn="l">
              <a:spcBef>
                <a:spcPts val="0"/>
              </a:spcBef>
              <a:spcAft>
                <a:spcPts val="0"/>
              </a:spcAft>
              <a:buSzPts val="1800"/>
              <a:buAutoNum type="arabicParenR"/>
            </a:pPr>
            <a:r>
              <a:rPr lang="en"/>
              <a:t>For next week:</a:t>
            </a:r>
            <a:endParaRPr/>
          </a:p>
          <a:p>
            <a:pPr indent="-317500" lvl="1" marL="914400" rtl="0" algn="l">
              <a:spcBef>
                <a:spcPts val="0"/>
              </a:spcBef>
              <a:spcAft>
                <a:spcPts val="0"/>
              </a:spcAft>
              <a:buSzPts val="1400"/>
              <a:buAutoNum type="alphaLcParenR"/>
            </a:pPr>
            <a:r>
              <a:rPr b="1" lang="en"/>
              <a:t>Beginner</a:t>
            </a:r>
            <a:r>
              <a:rPr lang="en"/>
              <a:t>: Week 3 of Python 3 Programming Specialization on Coursera. Use the practice feature of the interactive textbook</a:t>
            </a:r>
            <a:endParaRPr/>
          </a:p>
          <a:p>
            <a:pPr indent="-317500" lvl="1" marL="914400" rtl="0" algn="l">
              <a:spcBef>
                <a:spcPts val="1000"/>
              </a:spcBef>
              <a:spcAft>
                <a:spcPts val="0"/>
              </a:spcAft>
              <a:buSzPts val="1400"/>
              <a:buAutoNum type="alphaLcParenR"/>
            </a:pPr>
            <a:r>
              <a:rPr b="1" lang="en"/>
              <a:t>Intermediate</a:t>
            </a:r>
            <a:r>
              <a:rPr lang="en"/>
              <a:t>: Read chapters 4 and 5 in DSFS. Do examples in jupyter notebooks.</a:t>
            </a:r>
            <a:endParaRPr/>
          </a:p>
          <a:p>
            <a:pPr indent="-317500" lvl="1" marL="914400" rtl="0" algn="l">
              <a:spcBef>
                <a:spcPts val="1000"/>
              </a:spcBef>
              <a:spcAft>
                <a:spcPts val="0"/>
              </a:spcAft>
              <a:buSzPts val="1400"/>
              <a:buAutoNum type="alphaLcParenR"/>
            </a:pPr>
            <a:r>
              <a:rPr b="1" lang="en"/>
              <a:t>Advanced (already familiar with Python): </a:t>
            </a:r>
            <a:r>
              <a:rPr lang="en"/>
              <a:t>Do the first project in Hands On Machine Learning, do pandas and numpy Kaggle tutorials, do Kaggle introductory competition (any of the above)</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0" name="Google Shape;80;p14"/>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sz="1800"/>
              <a:t>Icebreaker</a:t>
            </a:r>
            <a:endParaRPr sz="1800"/>
          </a:p>
          <a:p>
            <a:pPr indent="-342900" lvl="0" marL="457200" rtl="0" algn="l">
              <a:spcBef>
                <a:spcPts val="0"/>
              </a:spcBef>
              <a:spcAft>
                <a:spcPts val="0"/>
              </a:spcAft>
              <a:buSzPts val="1800"/>
              <a:buAutoNum type="arabicParenR"/>
            </a:pPr>
            <a:r>
              <a:rPr lang="en" sz="1800"/>
              <a:t>Announcements</a:t>
            </a:r>
            <a:endParaRPr sz="1800"/>
          </a:p>
          <a:p>
            <a:pPr indent="-342900" lvl="0" marL="457200" rtl="0" algn="l">
              <a:spcBef>
                <a:spcPts val="0"/>
              </a:spcBef>
              <a:spcAft>
                <a:spcPts val="0"/>
              </a:spcAft>
              <a:buSzPts val="1800"/>
              <a:buAutoNum type="arabicParenR"/>
            </a:pPr>
            <a:r>
              <a:rPr lang="en" sz="1800"/>
              <a:t>Review</a:t>
            </a:r>
            <a:endParaRPr sz="1800"/>
          </a:p>
          <a:p>
            <a:pPr indent="-342900" lvl="0" marL="457200" rtl="0" algn="l">
              <a:spcBef>
                <a:spcPts val="0"/>
              </a:spcBef>
              <a:spcAft>
                <a:spcPts val="0"/>
              </a:spcAft>
              <a:buSzPts val="1800"/>
              <a:buAutoNum type="arabicParenR"/>
            </a:pPr>
            <a:r>
              <a:rPr lang="en" sz="1800"/>
              <a:t>Linear Regression</a:t>
            </a:r>
            <a:endParaRPr sz="1800"/>
          </a:p>
          <a:p>
            <a:pPr indent="-342900" lvl="0" marL="457200" rtl="0" algn="l">
              <a:spcBef>
                <a:spcPts val="0"/>
              </a:spcBef>
              <a:spcAft>
                <a:spcPts val="0"/>
              </a:spcAft>
              <a:buSzPts val="1800"/>
              <a:buAutoNum type="arabicParenR"/>
            </a:pPr>
            <a:r>
              <a:rPr lang="en" sz="1800"/>
              <a:t>Implement Linear Regression in Python</a:t>
            </a:r>
            <a:endParaRPr sz="1800"/>
          </a:p>
          <a:p>
            <a:pPr indent="-342900" lvl="0" marL="457200" rtl="0" algn="l">
              <a:spcBef>
                <a:spcPts val="0"/>
              </a:spcBef>
              <a:spcAft>
                <a:spcPts val="0"/>
              </a:spcAft>
              <a:buSzPts val="1800"/>
              <a:buAutoNum type="arabicParenR"/>
            </a:pPr>
            <a:r>
              <a:rPr lang="en" sz="1800"/>
              <a:t>Work and ask questions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sp>
        <p:nvSpPr>
          <p:cNvPr id="192" name="Google Shape;192;p32"/>
          <p:cNvSpPr txBox="1"/>
          <p:nvPr>
            <p:ph type="title"/>
          </p:nvPr>
        </p:nvSpPr>
        <p:spPr>
          <a:xfrm>
            <a:off x="283100" y="2059273"/>
            <a:ext cx="6244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193" name="Google Shape;193;p32"/>
          <p:cNvPicPr preferRelativeResize="0"/>
          <p:nvPr/>
        </p:nvPicPr>
        <p:blipFill>
          <a:blip r:embed="rId3">
            <a:alphaModFix/>
          </a:blip>
          <a:stretch>
            <a:fillRect/>
          </a:stretch>
        </p:blipFill>
        <p:spPr>
          <a:xfrm>
            <a:off x="6527300" y="666750"/>
            <a:ext cx="1905000" cy="1905000"/>
          </a:xfrm>
          <a:prstGeom prst="rect">
            <a:avLst/>
          </a:prstGeom>
          <a:noFill/>
          <a:ln>
            <a:noFill/>
          </a:ln>
        </p:spPr>
      </p:pic>
      <p:pic>
        <p:nvPicPr>
          <p:cNvPr id="194" name="Google Shape;194;p32"/>
          <p:cNvPicPr preferRelativeResize="0"/>
          <p:nvPr/>
        </p:nvPicPr>
        <p:blipFill>
          <a:blip r:embed="rId4">
            <a:alphaModFix/>
          </a:blip>
          <a:stretch>
            <a:fillRect/>
          </a:stretch>
        </p:blipFill>
        <p:spPr>
          <a:xfrm>
            <a:off x="6527300" y="2717875"/>
            <a:ext cx="1905000" cy="1905000"/>
          </a:xfrm>
          <a:prstGeom prst="rect">
            <a:avLst/>
          </a:prstGeom>
          <a:noFill/>
          <a:ln>
            <a:noFill/>
          </a:ln>
        </p:spPr>
      </p:pic>
      <p:sp>
        <p:nvSpPr>
          <p:cNvPr id="195" name="Google Shape;195;p32"/>
          <p:cNvSpPr txBox="1"/>
          <p:nvPr>
            <p:ph type="title"/>
          </p:nvPr>
        </p:nvSpPr>
        <p:spPr>
          <a:xfrm>
            <a:off x="348925" y="3004313"/>
            <a:ext cx="4745700" cy="12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t>Michigan Hackers Machine Learning Team</a:t>
            </a:r>
            <a:endParaRPr b="0" sz="1200"/>
          </a:p>
          <a:p>
            <a:pPr indent="0" lvl="0" marL="0" rtl="0" algn="l">
              <a:spcBef>
                <a:spcPts val="0"/>
              </a:spcBef>
              <a:spcAft>
                <a:spcPts val="0"/>
              </a:spcAft>
              <a:buNone/>
            </a:pPr>
            <a:r>
              <a:rPr b="0" lang="en" sz="1200"/>
              <a:t>Contact Info:</a:t>
            </a:r>
            <a:endParaRPr b="0" sz="1200"/>
          </a:p>
          <a:p>
            <a:pPr indent="0" lvl="0" marL="0" rtl="0" algn="l">
              <a:spcBef>
                <a:spcPts val="0"/>
              </a:spcBef>
              <a:spcAft>
                <a:spcPts val="0"/>
              </a:spcAft>
              <a:buNone/>
            </a:pPr>
            <a:r>
              <a:rPr b="0" lang="en" sz="1200"/>
              <a:t>Rajas Gupta | rajasg@umich.edu</a:t>
            </a:r>
            <a:endParaRPr b="0" sz="1200"/>
          </a:p>
          <a:p>
            <a:pPr indent="0" lvl="0" marL="0" rtl="0" algn="l">
              <a:spcBef>
                <a:spcPts val="0"/>
              </a:spcBef>
              <a:spcAft>
                <a:spcPts val="0"/>
              </a:spcAft>
              <a:buNone/>
            </a:pPr>
            <a:r>
              <a:rPr b="0" lang="en" sz="1200"/>
              <a:t>Vijay Shamra | vsharm@umich.edu</a:t>
            </a:r>
            <a:endParaRPr b="0" sz="1200"/>
          </a:p>
        </p:txBody>
      </p:sp>
      <p:sp>
        <p:nvSpPr>
          <p:cNvPr id="196" name="Google Shape;196;p32"/>
          <p:cNvSpPr txBox="1"/>
          <p:nvPr>
            <p:ph type="title"/>
          </p:nvPr>
        </p:nvSpPr>
        <p:spPr>
          <a:xfrm>
            <a:off x="348925" y="4306650"/>
            <a:ext cx="1557900" cy="5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u="sng">
                <a:hlinkClick r:id="rId5"/>
              </a:rPr>
              <a:t>Provide Feedback</a:t>
            </a:r>
            <a:endParaRPr b="0" sz="1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141120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Ice Breaker</a:t>
            </a:r>
            <a:endParaRPr/>
          </a:p>
        </p:txBody>
      </p:sp>
      <p:sp>
        <p:nvSpPr>
          <p:cNvPr id="86" name="Google Shape;86;p15"/>
          <p:cNvSpPr txBox="1"/>
          <p:nvPr>
            <p:ph idx="1" type="body"/>
          </p:nvPr>
        </p:nvSpPr>
        <p:spPr>
          <a:xfrm>
            <a:off x="435900" y="1211350"/>
            <a:ext cx="8272200" cy="7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Breakout into smaller groups and discuss an AI you’ve seen in a movie or TV show and how realistic it is.</a:t>
            </a:r>
            <a:endParaRPr/>
          </a:p>
        </p:txBody>
      </p:sp>
      <p:pic>
        <p:nvPicPr>
          <p:cNvPr id="87" name="Google Shape;87;p15"/>
          <p:cNvPicPr preferRelativeResize="0"/>
          <p:nvPr/>
        </p:nvPicPr>
        <p:blipFill>
          <a:blip r:embed="rId3">
            <a:alphaModFix/>
          </a:blip>
          <a:stretch>
            <a:fillRect/>
          </a:stretch>
        </p:blipFill>
        <p:spPr>
          <a:xfrm>
            <a:off x="3347524" y="2022425"/>
            <a:ext cx="4191075" cy="2357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1" name="Shape 91"/>
        <p:cNvGrpSpPr/>
        <p:nvPr/>
      </p:nvGrpSpPr>
      <p:grpSpPr>
        <a:xfrm>
          <a:off x="0" y="0"/>
          <a:ext cx="0" cy="0"/>
          <a:chOff x="0" y="0"/>
          <a:chExt cx="0" cy="0"/>
        </a:xfrm>
      </p:grpSpPr>
      <p:sp>
        <p:nvSpPr>
          <p:cNvPr id="92" name="Google Shape;92;p16"/>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Club </a:t>
            </a:r>
            <a:r>
              <a:rPr lang="en"/>
              <a:t>Announcements</a:t>
            </a:r>
            <a:endParaRPr/>
          </a:p>
        </p:txBody>
      </p:sp>
      <p:sp>
        <p:nvSpPr>
          <p:cNvPr id="93" name="Google Shape;93;p16"/>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Office Hours</a:t>
            </a:r>
            <a:r>
              <a:rPr lang="en"/>
              <a:t> will be held from 4:30-6:30 pm every Sunday over Zoom. </a:t>
            </a:r>
            <a:endParaRPr/>
          </a:p>
          <a:p>
            <a:pPr indent="0" lvl="0" marL="457200" rtl="0" algn="l">
              <a:spcBef>
                <a:spcPts val="0"/>
              </a:spcBef>
              <a:spcAft>
                <a:spcPts val="0"/>
              </a:spcAft>
              <a:buNone/>
            </a:pPr>
            <a:r>
              <a:rPr lang="en" sz="1400"/>
              <a:t>Come to office hours if you have any questions about the club or need help with machine learning concepts and/or python programming.</a:t>
            </a:r>
            <a:endParaRPr sz="1400"/>
          </a:p>
          <a:p>
            <a:pPr indent="0" lvl="0" marL="457200" rtl="0" algn="l">
              <a:spcBef>
                <a:spcPts val="0"/>
              </a:spcBef>
              <a:spcAft>
                <a:spcPts val="0"/>
              </a:spcAft>
              <a:buNone/>
            </a:pPr>
            <a:r>
              <a:t/>
            </a:r>
            <a:endParaRPr sz="1400"/>
          </a:p>
          <a:p>
            <a:pPr indent="-342900" lvl="0" marL="457200" rtl="0" algn="l">
              <a:spcBef>
                <a:spcPts val="0"/>
              </a:spcBef>
              <a:spcAft>
                <a:spcPts val="0"/>
              </a:spcAft>
              <a:buSzPts val="1800"/>
              <a:buChar char="●"/>
            </a:pPr>
            <a:r>
              <a:rPr lang="en"/>
              <a:t>Textbook pdfs are available in the “Resources” folder in Google Drive</a:t>
            </a:r>
            <a:endParaRPr/>
          </a:p>
          <a:p>
            <a:pPr indent="0" lvl="0" marL="0" rtl="0" algn="l">
              <a:spcBef>
                <a:spcPts val="0"/>
              </a:spcBef>
              <a:spcAft>
                <a:spcPts val="0"/>
              </a:spcAft>
              <a:buNone/>
            </a:pPr>
            <a:r>
              <a:t/>
            </a:r>
            <a:endParaRPr sz="1400"/>
          </a:p>
          <a:p>
            <a:pPr indent="0" lvl="0" marL="457200" rtl="0" algn="l">
              <a:spcBef>
                <a:spcPts val="0"/>
              </a:spcBef>
              <a:spcAft>
                <a:spcPts val="0"/>
              </a:spcAft>
              <a:buNone/>
            </a:pPr>
            <a:r>
              <a:t/>
            </a:r>
            <a:endParaRPr sz="1400"/>
          </a:p>
          <a:p>
            <a:pPr indent="-342900" lvl="0" marL="457200" rtl="0" algn="l">
              <a:spcBef>
                <a:spcPts val="0"/>
              </a:spcBef>
              <a:spcAft>
                <a:spcPts val="0"/>
              </a:spcAft>
              <a:buSzPts val="1800"/>
              <a:buChar char="●"/>
            </a:pPr>
            <a:r>
              <a:rPr lang="en"/>
              <a:t>Become a </a:t>
            </a:r>
            <a:r>
              <a:rPr lang="en" u="sng">
                <a:solidFill>
                  <a:schemeClr val="hlink"/>
                </a:solidFill>
                <a:hlinkClick r:id="rId4"/>
              </a:rPr>
              <a:t>core-member</a:t>
            </a:r>
            <a:endParaRPr/>
          </a:p>
          <a:p>
            <a:pPr indent="0" lvl="0" marL="457200" rtl="0" algn="l">
              <a:spcBef>
                <a:spcPts val="0"/>
              </a:spcBef>
              <a:spcAft>
                <a:spcPts val="0"/>
              </a:spcAft>
              <a:buNone/>
            </a:pPr>
            <a:r>
              <a:rPr lang="en" sz="1400"/>
              <a:t>If you have attended the last three meetings in a row, you will get an email from Michigan Hackers about how to become a core member</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a:t>
            </a:r>
            <a:r>
              <a:rPr lang="en"/>
              <a:t>Announcements</a:t>
            </a:r>
            <a:endParaRPr/>
          </a:p>
        </p:txBody>
      </p:sp>
      <p:sp>
        <p:nvSpPr>
          <p:cNvPr id="99" name="Google Shape;99;p17"/>
          <p:cNvSpPr txBox="1"/>
          <p:nvPr>
            <p:ph idx="1" type="body"/>
          </p:nvPr>
        </p:nvSpPr>
        <p:spPr>
          <a:xfrm>
            <a:off x="435900" y="1211350"/>
            <a:ext cx="8272200" cy="31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MDP</a:t>
            </a:r>
            <a:r>
              <a:rPr lang="en"/>
              <a:t> Applications are now open!</a:t>
            </a:r>
            <a:endParaRPr/>
          </a:p>
          <a:p>
            <a:pPr indent="0" lvl="0" marL="457200" rtl="0" algn="l">
              <a:spcBef>
                <a:spcPts val="0"/>
              </a:spcBef>
              <a:spcAft>
                <a:spcPts val="0"/>
              </a:spcAft>
              <a:buNone/>
            </a:pPr>
            <a:r>
              <a:rPr lang="en" sz="1400"/>
              <a:t>The </a:t>
            </a:r>
            <a:r>
              <a:rPr lang="en" sz="1400"/>
              <a:t>multidisciplinary design program is an opportunity for undergraduate students to participate faculty led research or industry sponsored teams to work on impactful projects and gain meaningful experience in academia or industry. Deadline to apply is </a:t>
            </a:r>
            <a:r>
              <a:rPr b="1" lang="en" sz="1400"/>
              <a:t>October 18th</a:t>
            </a:r>
            <a:r>
              <a:rPr lang="en" sz="1400"/>
              <a:t>.</a:t>
            </a:r>
            <a:endParaRPr sz="1400"/>
          </a:p>
          <a:p>
            <a:pPr indent="-342900" lvl="0" marL="457200" rtl="0" algn="l">
              <a:spcBef>
                <a:spcPts val="1000"/>
              </a:spcBef>
              <a:spcAft>
                <a:spcPts val="0"/>
              </a:spcAft>
              <a:buSzPts val="1800"/>
              <a:buChar char="●"/>
            </a:pPr>
            <a:r>
              <a:rPr lang="en" u="sng">
                <a:solidFill>
                  <a:schemeClr val="hlink"/>
                </a:solidFill>
                <a:hlinkClick r:id="rId4"/>
              </a:rPr>
              <a:t>MIDAS</a:t>
            </a:r>
            <a:r>
              <a:rPr lang="en"/>
              <a:t> Seminar</a:t>
            </a:r>
            <a:endParaRPr/>
          </a:p>
          <a:p>
            <a:pPr indent="0" lvl="0" marL="457200" rtl="0" algn="l">
              <a:spcBef>
                <a:spcPts val="0"/>
              </a:spcBef>
              <a:spcAft>
                <a:spcPts val="0"/>
              </a:spcAft>
              <a:buNone/>
            </a:pPr>
            <a:r>
              <a:rPr lang="en" sz="1400"/>
              <a:t>Meet David Shor, a </a:t>
            </a:r>
            <a:r>
              <a:rPr lang="en" sz="1400"/>
              <a:t>Super-Pac</a:t>
            </a:r>
            <a:r>
              <a:rPr lang="en" sz="1400"/>
              <a:t> Data </a:t>
            </a:r>
            <a:r>
              <a:rPr lang="en" sz="1400"/>
              <a:t>Scientist</a:t>
            </a:r>
            <a:r>
              <a:rPr lang="en" sz="1400"/>
              <a:t> and learn about how data science and machine learning is being used in this election from data analysis to cybersecurity. Hosted by MIDAS.</a:t>
            </a:r>
            <a:endParaRPr sz="1400"/>
          </a:p>
          <a:p>
            <a:pPr indent="-342900" lvl="0" marL="457200" rtl="0" algn="l">
              <a:spcBef>
                <a:spcPts val="1600"/>
              </a:spcBef>
              <a:spcAft>
                <a:spcPts val="0"/>
              </a:spcAft>
              <a:buSzPts val="1800"/>
              <a:buChar char="●"/>
            </a:pPr>
            <a:r>
              <a:rPr lang="en"/>
              <a:t>Friday Night </a:t>
            </a:r>
            <a:r>
              <a:rPr lang="en" u="sng">
                <a:solidFill>
                  <a:schemeClr val="hlink"/>
                </a:solidFill>
                <a:hlinkClick r:id="rId5"/>
              </a:rPr>
              <a:t>AI</a:t>
            </a:r>
            <a:endParaRPr/>
          </a:p>
          <a:p>
            <a:pPr indent="0" lvl="0" marL="457200" rtl="0" algn="l">
              <a:spcBef>
                <a:spcPts val="0"/>
              </a:spcBef>
              <a:spcAft>
                <a:spcPts val="1600"/>
              </a:spcAft>
              <a:buNone/>
            </a:pPr>
            <a:r>
              <a:rPr lang="en" sz="1400"/>
              <a:t>A series of seminars hosted by the Michigan AI Lab about a wide variety of topics. The next one is on </a:t>
            </a:r>
            <a:r>
              <a:rPr b="1" lang="en" sz="1400"/>
              <a:t>October 2nd</a:t>
            </a:r>
            <a:r>
              <a:rPr lang="en" sz="1400"/>
              <a:t> about </a:t>
            </a:r>
            <a:r>
              <a:rPr lang="en" sz="1400" u="sng">
                <a:solidFill>
                  <a:schemeClr val="hlink"/>
                </a:solidFill>
                <a:hlinkClick r:id="rId6"/>
              </a:rPr>
              <a:t>Artificial Intelligence to Address Misinformation and Fake News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 Review</a:t>
            </a:r>
            <a:endParaRPr/>
          </a:p>
        </p:txBody>
      </p:sp>
      <p:sp>
        <p:nvSpPr>
          <p:cNvPr id="110" name="Google Shape;110;p19"/>
          <p:cNvSpPr txBox="1"/>
          <p:nvPr/>
        </p:nvSpPr>
        <p:spPr>
          <a:xfrm>
            <a:off x="594450" y="1211350"/>
            <a:ext cx="7955100" cy="3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A </a:t>
            </a:r>
            <a:r>
              <a:rPr b="1" lang="en">
                <a:solidFill>
                  <a:schemeClr val="dk2"/>
                </a:solidFill>
                <a:latin typeface="Lato"/>
                <a:ea typeface="Lato"/>
                <a:cs typeface="Lato"/>
                <a:sym typeface="Lato"/>
              </a:rPr>
              <a:t>vector</a:t>
            </a:r>
            <a:r>
              <a:rPr lang="en">
                <a:solidFill>
                  <a:schemeClr val="dk2"/>
                </a:solidFill>
                <a:latin typeface="Lato"/>
                <a:ea typeface="Lato"/>
                <a:cs typeface="Lato"/>
                <a:sym typeface="Lato"/>
              </a:rPr>
              <a:t> is a mathematical quantity that has both direction and magnitude. It is commonly represented as a directed line segment whose length represents the vector’s magnitude and orientation represents its direction. </a:t>
            </a:r>
            <a:r>
              <a:rPr i="1" lang="en">
                <a:solidFill>
                  <a:schemeClr val="dk2"/>
                </a:solidFill>
                <a:latin typeface="Lato"/>
                <a:ea typeface="Lato"/>
                <a:cs typeface="Lato"/>
                <a:sym typeface="Lato"/>
              </a:rPr>
              <a:t>Ex: </a:t>
            </a:r>
            <a:r>
              <a:rPr b="1" i="1" lang="en">
                <a:solidFill>
                  <a:schemeClr val="dk2"/>
                </a:solidFill>
                <a:latin typeface="Lato"/>
                <a:ea typeface="Lato"/>
                <a:cs typeface="Lato"/>
                <a:sym typeface="Lato"/>
              </a:rPr>
              <a:t>a</a:t>
            </a:r>
            <a:r>
              <a:rPr i="1" lang="en">
                <a:solidFill>
                  <a:schemeClr val="dk2"/>
                </a:solidFill>
                <a:latin typeface="Lato"/>
                <a:ea typeface="Lato"/>
                <a:cs typeface="Lato"/>
                <a:sym typeface="Lato"/>
              </a:rPr>
              <a:t> = [2, 1]</a:t>
            </a:r>
            <a:endParaRPr i="1">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b="1" lang="en">
                <a:solidFill>
                  <a:schemeClr val="dk2"/>
                </a:solidFill>
                <a:latin typeface="Lato"/>
                <a:ea typeface="Lato"/>
                <a:cs typeface="Lato"/>
                <a:sym typeface="Lato"/>
              </a:rPr>
              <a:t>Points</a:t>
            </a:r>
            <a:r>
              <a:rPr lang="en">
                <a:solidFill>
                  <a:schemeClr val="dk2"/>
                </a:solidFill>
                <a:latin typeface="Lato"/>
                <a:ea typeface="Lato"/>
                <a:cs typeface="Lato"/>
                <a:sym typeface="Lato"/>
              </a:rPr>
              <a:t> are 0 dimensional in a Euclidean space. Points can be represented as vectors to give them dimensions. Storing points as vectors allows us to perform operations and calculations on the data.</a:t>
            </a:r>
            <a:endParaRPr>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b="1" lang="en">
                <a:solidFill>
                  <a:schemeClr val="dk2"/>
                </a:solidFill>
                <a:latin typeface="Lato"/>
                <a:ea typeface="Lato"/>
                <a:cs typeface="Lato"/>
                <a:sym typeface="Lato"/>
              </a:rPr>
              <a:t>Important Operations</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Additions/Subtraction		Projection</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Scalar Multiplication		Angle Between Two Vectors</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Dot Product			Distance Between Two Vectors</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Magnitude of a Vector</a:t>
            </a:r>
            <a:endParaRPr>
              <a:solidFill>
                <a:schemeClr val="dk2"/>
              </a:solidFill>
              <a:latin typeface="Lato"/>
              <a:ea typeface="Lato"/>
              <a:cs typeface="Lato"/>
              <a:sym typeface="Lato"/>
            </a:endParaRPr>
          </a:p>
        </p:txBody>
      </p:sp>
      <p:pic>
        <p:nvPicPr>
          <p:cNvPr id="111" name="Google Shape;111;p19"/>
          <p:cNvPicPr preferRelativeResize="0"/>
          <p:nvPr/>
        </p:nvPicPr>
        <p:blipFill>
          <a:blip r:embed="rId3">
            <a:alphaModFix/>
          </a:blip>
          <a:stretch>
            <a:fillRect/>
          </a:stretch>
        </p:blipFill>
        <p:spPr>
          <a:xfrm>
            <a:off x="5776870" y="2921825"/>
            <a:ext cx="2967675" cy="166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5" name="Shape 115"/>
        <p:cNvGrpSpPr/>
        <p:nvPr/>
      </p:nvGrpSpPr>
      <p:grpSpPr>
        <a:xfrm>
          <a:off x="0" y="0"/>
          <a:ext cx="0" cy="0"/>
          <a:chOff x="0" y="0"/>
          <a:chExt cx="0" cy="0"/>
        </a:xfrm>
      </p:grpSpPr>
      <p:sp>
        <p:nvSpPr>
          <p:cNvPr id="116" name="Google Shape;116;p20"/>
          <p:cNvSpPr txBox="1"/>
          <p:nvPr>
            <p:ph type="title"/>
          </p:nvPr>
        </p:nvSpPr>
        <p:spPr>
          <a:xfrm>
            <a:off x="4538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NumPy</a:t>
            </a:r>
            <a:r>
              <a:rPr lang="en"/>
              <a:t> Review</a:t>
            </a:r>
            <a:endParaRPr/>
          </a:p>
        </p:txBody>
      </p:sp>
      <p:sp>
        <p:nvSpPr>
          <p:cNvPr id="117" name="Google Shape;117;p20"/>
          <p:cNvSpPr txBox="1"/>
          <p:nvPr/>
        </p:nvSpPr>
        <p:spPr>
          <a:xfrm>
            <a:off x="594450" y="1211350"/>
            <a:ext cx="7955100" cy="3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Lato"/>
                <a:ea typeface="Lato"/>
                <a:cs typeface="Lato"/>
                <a:sym typeface="Lato"/>
              </a:rPr>
              <a:t>NumPy</a:t>
            </a:r>
            <a:r>
              <a:rPr lang="en">
                <a:solidFill>
                  <a:schemeClr val="dk2"/>
                </a:solidFill>
                <a:latin typeface="Lato"/>
                <a:ea typeface="Lato"/>
                <a:cs typeface="Lato"/>
                <a:sym typeface="Lato"/>
              </a:rPr>
              <a:t> (Numerical Python) is a library that adds support for multi-dimensional arrays along with </a:t>
            </a:r>
            <a:r>
              <a:rPr lang="en">
                <a:solidFill>
                  <a:schemeClr val="dk2"/>
                </a:solidFill>
                <a:latin typeface="Lato"/>
                <a:ea typeface="Lato"/>
                <a:cs typeface="Lato"/>
                <a:sym typeface="Lato"/>
              </a:rPr>
              <a:t>mathematical</a:t>
            </a:r>
            <a:r>
              <a:rPr lang="en">
                <a:solidFill>
                  <a:schemeClr val="dk2"/>
                </a:solidFill>
                <a:latin typeface="Lato"/>
                <a:ea typeface="Lato"/>
                <a:cs typeface="Lato"/>
                <a:sym typeface="Lato"/>
              </a:rPr>
              <a:t> operations.</a:t>
            </a:r>
            <a:endParaRPr i="1">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2"/>
                </a:solidFill>
                <a:latin typeface="Lato"/>
                <a:ea typeface="Lato"/>
                <a:cs typeface="Lato"/>
                <a:sym typeface="Lato"/>
              </a:rPr>
              <a:t>To use numpy in python, write </a:t>
            </a:r>
            <a:r>
              <a:rPr b="1" lang="en">
                <a:latin typeface="Courier New"/>
                <a:ea typeface="Courier New"/>
                <a:cs typeface="Courier New"/>
                <a:sym typeface="Courier New"/>
              </a:rPr>
              <a:t>import numpy as np</a:t>
            </a:r>
            <a:r>
              <a:rPr lang="en"/>
              <a:t> in the beginning of the script/notebook. All NumPy functions with descriptions can be found in the </a:t>
            </a:r>
            <a:r>
              <a:rPr lang="en" u="sng">
                <a:solidFill>
                  <a:schemeClr val="hlink"/>
                </a:solidFill>
                <a:hlinkClick r:id="rId3"/>
              </a:rPr>
              <a:t>manual</a:t>
            </a:r>
            <a:r>
              <a:rPr lang="en"/>
              <a:t>.</a:t>
            </a:r>
            <a:endParaRPr/>
          </a:p>
          <a:p>
            <a:pPr indent="0" lvl="0" marL="0" rtl="0" algn="l">
              <a:lnSpc>
                <a:spcPct val="115000"/>
              </a:lnSpc>
              <a:spcBef>
                <a:spcPts val="1600"/>
              </a:spcBef>
              <a:spcAft>
                <a:spcPts val="0"/>
              </a:spcAft>
              <a:buNone/>
            </a:pPr>
            <a:r>
              <a:rPr lang="en">
                <a:solidFill>
                  <a:schemeClr val="dk2"/>
                </a:solidFill>
                <a:latin typeface="Lato"/>
                <a:ea typeface="Lato"/>
                <a:cs typeface="Lato"/>
                <a:sym typeface="Lato"/>
              </a:rPr>
              <a:t>Important NumPy functions:</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n</a:t>
            </a:r>
            <a:r>
              <a:rPr lang="en">
                <a:solidFill>
                  <a:schemeClr val="dk2"/>
                </a:solidFill>
                <a:latin typeface="Lato"/>
                <a:ea typeface="Lato"/>
                <a:cs typeface="Lato"/>
                <a:sym typeface="Lato"/>
              </a:rPr>
              <a:t>p.array(array_like)</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np.dot(vec1, vec2)</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np.sum(arr)</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np.linalg.norm(vec)</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u="sng">
                <a:solidFill>
                  <a:schemeClr val="hlink"/>
                </a:solidFill>
                <a:latin typeface="Lato"/>
                <a:ea typeface="Lato"/>
                <a:cs typeface="Lato"/>
                <a:sym typeface="Lato"/>
                <a:hlinkClick r:id="rId4"/>
              </a:rPr>
              <a:t>Np.linalg</a:t>
            </a:r>
            <a:r>
              <a:rPr lang="en">
                <a:solidFill>
                  <a:schemeClr val="dk2"/>
                </a:solidFill>
                <a:latin typeface="Lato"/>
                <a:ea typeface="Lato"/>
                <a:cs typeface="Lato"/>
                <a:sym typeface="Lato"/>
              </a:rPr>
              <a:t> sublibrary</a:t>
            </a:r>
            <a:endParaRPr>
              <a:solidFill>
                <a:schemeClr val="dk2"/>
              </a:solidFill>
              <a:latin typeface="Lato"/>
              <a:ea typeface="Lato"/>
              <a:cs typeface="Lato"/>
              <a:sym typeface="Lato"/>
            </a:endParaRPr>
          </a:p>
        </p:txBody>
      </p:sp>
      <p:pic>
        <p:nvPicPr>
          <p:cNvPr id="118" name="Google Shape;118;p20"/>
          <p:cNvPicPr preferRelativeResize="0"/>
          <p:nvPr/>
        </p:nvPicPr>
        <p:blipFill>
          <a:blip r:embed="rId5">
            <a:alphaModFix/>
          </a:blip>
          <a:stretch>
            <a:fillRect/>
          </a:stretch>
        </p:blipFill>
        <p:spPr>
          <a:xfrm>
            <a:off x="4663695" y="2792725"/>
            <a:ext cx="4219250" cy="168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t>
            </a:r>
            <a:endParaRPr/>
          </a:p>
          <a:p>
            <a:pPr indent="0" lvl="0" marL="0" rtl="0" algn="ctr">
              <a:spcBef>
                <a:spcPts val="0"/>
              </a:spcBef>
              <a:spcAft>
                <a:spcPts val="0"/>
              </a:spcAft>
              <a:buNone/>
            </a:pPr>
            <a:r>
              <a:rPr lang="en"/>
              <a:t>Linear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