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42169d7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42169d7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42169d75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42169d75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42169d7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42169d7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42169d7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042169d7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42169d7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42169d7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42169d7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42169d7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42169d7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042169d7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42169d7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042169d7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42169d7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042169d7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42169d7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42169d7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042169d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042169d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42169d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42169d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042169d7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042169d7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42169d7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42169d7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42169d7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042169d7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42169d7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42169d7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042169d7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042169d7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42169d75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042169d75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42169d75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42169d75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42169d75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42169d7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42169d75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42169d7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42169d7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42169d7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42169d7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42169d7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42169d7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42169d7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42169d7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42169d7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42169d7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42169d7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forms.gle/fp6ZVue6jE6JJQkA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ai-in-plain-english/data-science-vs-artificial-intelligence-vs-machine-learning-vs-deep-learning-50d3718d51e5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9085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Review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Michigan Hackers Machine Learning Team</a:t>
            </a:r>
            <a:endParaRPr sz="24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5" y="2906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453800" y="575950"/>
            <a:ext cx="7365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MSE using GD 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35900" y="1211350"/>
            <a:ext cx="82722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Given a labeled set of data, find a line of best fit by minimizing mean squared error (MSE) using gradient descent (GD).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50" y="2192038"/>
            <a:ext cx="3810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410350" y="12113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0" y="1478825"/>
            <a:ext cx="8256500" cy="26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5"/>
          <p:cNvSpPr/>
          <p:nvPr/>
        </p:nvSpPr>
        <p:spPr>
          <a:xfrm>
            <a:off x="1030425" y="2961400"/>
            <a:ext cx="190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>
            <a:off x="1030425" y="3143375"/>
            <a:ext cx="190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Equation of a 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Equation of a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10350" y="1211350"/>
            <a:ext cx="8311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Recall the standard form of a line: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Consider the following vectors: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Consider this equation: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25" y="1304050"/>
            <a:ext cx="1532587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075" y="1739975"/>
            <a:ext cx="2879976" cy="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625" y="2285650"/>
            <a:ext cx="1142700" cy="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0625" y="2779169"/>
            <a:ext cx="2455700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0625" y="3350975"/>
            <a:ext cx="210629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0625" y="3922775"/>
            <a:ext cx="1753500" cy="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 rotWithShape="1">
          <a:blip r:embed="rId9">
            <a:alphaModFix/>
          </a:blip>
          <a:srcRect b="0" l="81603" r="0" t="0"/>
          <a:stretch/>
        </p:blipFill>
        <p:spPr>
          <a:xfrm>
            <a:off x="4673497" y="4536150"/>
            <a:ext cx="300100" cy="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 rotWithShape="1">
          <a:blip r:embed="rId9">
            <a:alphaModFix/>
          </a:blip>
          <a:srcRect b="0" l="38655" r="39380" t="0"/>
          <a:stretch/>
        </p:blipFill>
        <p:spPr>
          <a:xfrm>
            <a:off x="3011600" y="4717275"/>
            <a:ext cx="342325" cy="4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 rotWithShape="1">
          <a:blip r:embed="rId9">
            <a:alphaModFix/>
          </a:blip>
          <a:srcRect b="0" l="18897" r="64101" t="0"/>
          <a:stretch/>
        </p:blipFill>
        <p:spPr>
          <a:xfrm>
            <a:off x="3979725" y="4621213"/>
            <a:ext cx="300098" cy="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 rotWithShape="1">
          <a:blip r:embed="rId9">
            <a:alphaModFix/>
          </a:blip>
          <a:srcRect b="0" l="0" r="82012" t="0"/>
          <a:stretch/>
        </p:blipFill>
        <p:spPr>
          <a:xfrm>
            <a:off x="1920600" y="4728598"/>
            <a:ext cx="264617" cy="3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7"/>
          <p:cNvCxnSpPr>
            <a:stCxn id="208" idx="3"/>
          </p:cNvCxnSpPr>
          <p:nvPr/>
        </p:nvCxnSpPr>
        <p:spPr>
          <a:xfrm flipH="1" rot="10800000">
            <a:off x="2185217" y="4268948"/>
            <a:ext cx="8973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7"/>
          <p:cNvCxnSpPr>
            <a:stCxn id="206" idx="0"/>
          </p:cNvCxnSpPr>
          <p:nvPr/>
        </p:nvCxnSpPr>
        <p:spPr>
          <a:xfrm flipH="1" rot="10800000">
            <a:off x="3182763" y="4294875"/>
            <a:ext cx="4455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7"/>
          <p:cNvCxnSpPr>
            <a:stCxn id="207" idx="0"/>
          </p:cNvCxnSpPr>
          <p:nvPr/>
        </p:nvCxnSpPr>
        <p:spPr>
          <a:xfrm rot="10800000">
            <a:off x="4069774" y="4312213"/>
            <a:ext cx="600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7"/>
          <p:cNvCxnSpPr>
            <a:stCxn id="205" idx="0"/>
          </p:cNvCxnSpPr>
          <p:nvPr/>
        </p:nvCxnSpPr>
        <p:spPr>
          <a:xfrm rot="10800000">
            <a:off x="4679847" y="4346850"/>
            <a:ext cx="1437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Vector Equation of a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10350" y="12113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Thus,                            is the equation of a line.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Notice that finding the line of best fit is equivalent to finding the value of         which minimizes error. 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87028" t="0"/>
          <a:stretch/>
        </p:blipFill>
        <p:spPr>
          <a:xfrm>
            <a:off x="7860725" y="2252200"/>
            <a:ext cx="270150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900" y="1760925"/>
            <a:ext cx="1142700" cy="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211350"/>
            <a:ext cx="2291500" cy="5972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Mean Squared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63" y="1680425"/>
            <a:ext cx="6955475" cy="2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sp>
        <p:nvSpPr>
          <p:cNvPr id="240" name="Google Shape;240;p4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Half Mean Squared Error</a:t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25" y="0"/>
            <a:ext cx="38477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 Python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7" y="1416851"/>
            <a:ext cx="7987425" cy="27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Setting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Icebreaker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Review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Vector Equation of a 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Cost Function and Gradient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Gradient Descent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Implement GD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Work and Ask Questions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5" y="1627675"/>
            <a:ext cx="8410549" cy="2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Helper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Gradient Descent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5" y="1620792"/>
            <a:ext cx="8733650" cy="24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88" y="1436400"/>
            <a:ext cx="7996824" cy="2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6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Main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390650"/>
            <a:ext cx="8553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Plot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on your own!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450275" y="575950"/>
            <a:ext cx="827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and Ask Questions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472176" y="1334000"/>
            <a:ext cx="822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Questions about any topic, onboarding, or computer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Please try to finish implementing gradient descent for linear regression in Python by next week. Upload your </a:t>
            </a:r>
            <a:r>
              <a:rPr lang="en"/>
              <a:t>jupyter</a:t>
            </a:r>
            <a:r>
              <a:rPr lang="en"/>
              <a:t> notebook to the google drive.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283100" y="2059273"/>
            <a:ext cx="6244200" cy="9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300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300" y="2717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>
            <p:ph type="title"/>
          </p:nvPr>
        </p:nvSpPr>
        <p:spPr>
          <a:xfrm>
            <a:off x="348925" y="3004313"/>
            <a:ext cx="47457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Michigan Hackers Machine Learning Team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Contact Info: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Rajas Gupta | rajasg@umich.edu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Vijay Shamra | vsharm@umich.edu</a:t>
            </a:r>
            <a:endParaRPr b="0" sz="1200"/>
          </a:p>
        </p:txBody>
      </p:sp>
      <p:sp>
        <p:nvSpPr>
          <p:cNvPr id="301" name="Google Shape;301;p50"/>
          <p:cNvSpPr txBox="1"/>
          <p:nvPr>
            <p:ph type="title"/>
          </p:nvPr>
        </p:nvSpPr>
        <p:spPr>
          <a:xfrm>
            <a:off x="348925" y="4306650"/>
            <a:ext cx="15579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sng">
                <a:hlinkClick r:id="rId5"/>
              </a:rPr>
              <a:t>Provide Feedback</a:t>
            </a:r>
            <a:endParaRPr b="0" sz="12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4112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435900" y="1211350"/>
            <a:ext cx="82722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Breakout into smaller groups and discuss the </a:t>
            </a:r>
            <a:r>
              <a:rPr lang="en"/>
              <a:t>difference</a:t>
            </a:r>
            <a:r>
              <a:rPr lang="en"/>
              <a:t> between machine learning, artificial intelligence, and data science.</a:t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999" y="2078075"/>
            <a:ext cx="2172250" cy="24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89" y="569113"/>
            <a:ext cx="4921425" cy="40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4538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(MSE)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435900" y="1211350"/>
            <a:ext cx="82722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Idea</a:t>
            </a:r>
            <a:r>
              <a:rPr lang="en" sz="1600"/>
              <a:t>: Punish large error even more. Make all errors positive so that you can minimize.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863450"/>
            <a:ext cx="3429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4538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MSE 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435900" y="1211350"/>
            <a:ext cx="82722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 of Linear Regression </a:t>
            </a:r>
            <a:r>
              <a:rPr b="1" lang="en" sz="1600">
                <a:solidFill>
                  <a:srgbClr val="1155CC"/>
                </a:solidFill>
              </a:rPr>
              <a:t>with MSE</a:t>
            </a:r>
            <a:r>
              <a:rPr lang="en" sz="1600"/>
              <a:t>: Given labeled training data, learn a linear function </a:t>
            </a:r>
            <a:r>
              <a:rPr b="1" lang="en" sz="1600">
                <a:solidFill>
                  <a:srgbClr val="1155CC"/>
                </a:solidFill>
              </a:rPr>
              <a:t>with the lowest MSE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is an </a:t>
            </a:r>
            <a:r>
              <a:rPr lang="en" sz="1600" u="sng"/>
              <a:t>optimization problem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4538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(GD)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435900" y="1211350"/>
            <a:ext cx="82722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Gradient descent </a:t>
            </a:r>
            <a:r>
              <a:rPr lang="en" sz="1600"/>
              <a:t>is a method for solving optimization problems.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Taking the gradient</a:t>
            </a:r>
            <a:r>
              <a:rPr b="1" lang="en" sz="1600"/>
              <a:t> </a:t>
            </a:r>
            <a:r>
              <a:rPr lang="en" sz="1600"/>
              <a:t>of a function at a point gives you the slope at that point.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Gradient is just like first derivative but can be applied in any dimension.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50" y="2571750"/>
            <a:ext cx="4242976" cy="2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4538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(GD)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435900" y="1211350"/>
            <a:ext cx="82722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Idea</a:t>
            </a:r>
            <a:r>
              <a:rPr lang="en" sz="1600"/>
              <a:t>: Start with a random point on a graph. Iteratively move in the opposite direction of the gradient of that point. Stop when your point doesn’t move much.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Step size</a:t>
            </a:r>
            <a:r>
              <a:rPr lang="en" sz="1600"/>
              <a:t> is a parameter which determines how far your point moves at each iteration. This is also called the </a:t>
            </a:r>
            <a:r>
              <a:rPr b="1" lang="en" sz="1600"/>
              <a:t>learning rate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50" y="2571750"/>
            <a:ext cx="4242976" cy="2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