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Raleway"/>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bold.fntdata"/><Relationship Id="rId30" Type="http://schemas.openxmlformats.org/officeDocument/2006/relationships/font" Target="fonts/Raleway-regular.fntdata"/><Relationship Id="rId11" Type="http://schemas.openxmlformats.org/officeDocument/2006/relationships/slide" Target="slides/slide5.xml"/><Relationship Id="rId33" Type="http://schemas.openxmlformats.org/officeDocument/2006/relationships/font" Target="fonts/Raleway-boldItalic.fntdata"/><Relationship Id="rId10" Type="http://schemas.openxmlformats.org/officeDocument/2006/relationships/slide" Target="slides/slide4.xml"/><Relationship Id="rId32" Type="http://schemas.openxmlformats.org/officeDocument/2006/relationships/font" Target="fonts/Raleway-italic.fntdata"/><Relationship Id="rId13" Type="http://schemas.openxmlformats.org/officeDocument/2006/relationships/slide" Target="slides/slide7.xml"/><Relationship Id="rId35" Type="http://schemas.openxmlformats.org/officeDocument/2006/relationships/font" Target="fonts/Lato-bold.fntdata"/><Relationship Id="rId12" Type="http://schemas.openxmlformats.org/officeDocument/2006/relationships/slide" Target="slides/slide6.xml"/><Relationship Id="rId34" Type="http://schemas.openxmlformats.org/officeDocument/2006/relationships/font" Target="fonts/Lato-regular.fntdata"/><Relationship Id="rId15" Type="http://schemas.openxmlformats.org/officeDocument/2006/relationships/slide" Target="slides/slide9.xml"/><Relationship Id="rId37" Type="http://schemas.openxmlformats.org/officeDocument/2006/relationships/font" Target="fonts/Lato-boldItalic.fntdata"/><Relationship Id="rId14" Type="http://schemas.openxmlformats.org/officeDocument/2006/relationships/slide" Target="slides/slide8.xml"/><Relationship Id="rId36" Type="http://schemas.openxmlformats.org/officeDocument/2006/relationships/font" Target="fonts/Lat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a042169d75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a042169d75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9d24e288e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9d24e288e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a4a614304d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a4a614304d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a4a614304d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a4a614304d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a4a614304d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a4a614304d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a4a614304d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a4a614304d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a4a614304d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a4a614304d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a4a614304d_1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a4a614304d_1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a4a614304d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a4a614304d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a4a614304d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a4a614304d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a4a614304d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a4a614304d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a042169d75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a042169d75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a4a614304d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a4a614304d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a4a614304d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a4a614304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a042169d75_1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a042169d75_1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a042169d75_1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a042169d75_1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a494bb3c0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a494bb3c0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a042169d75_1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a042169d75_1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a4a61430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a4a61430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a4a614304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a4a614304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a494bb3c0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a494bb3c0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a494bb3c0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a494bb3c0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9d24e288e3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9d24e288e3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54" name="Shape 54"/>
        <p:cNvGrpSpPr/>
        <p:nvPr/>
      </p:nvGrpSpPr>
      <p:grpSpPr>
        <a:xfrm>
          <a:off x="0" y="0"/>
          <a:ext cx="0" cy="0"/>
          <a:chOff x="0" y="0"/>
          <a:chExt cx="0" cy="0"/>
        </a:xfrm>
      </p:grpSpPr>
      <p:cxnSp>
        <p:nvCxnSpPr>
          <p:cNvPr id="55" name="Google Shape;55;p14"/>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56" name="Google Shape;56;p14"/>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57" name="Google Shape;57;p14"/>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58" name="Google Shape;58;p14"/>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9" name="Google Shape;59;p14"/>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60" name="Google Shape;60;p1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61" name="Shape 61"/>
        <p:cNvGrpSpPr/>
        <p:nvPr/>
      </p:nvGrpSpPr>
      <p:grpSpPr>
        <a:xfrm>
          <a:off x="0" y="0"/>
          <a:ext cx="0" cy="0"/>
          <a:chOff x="0" y="0"/>
          <a:chExt cx="0" cy="0"/>
        </a:xfrm>
      </p:grpSpPr>
      <p:cxnSp>
        <p:nvCxnSpPr>
          <p:cNvPr id="62" name="Google Shape;62;p15"/>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63" name="Google Shape;63;p15"/>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64" name="Google Shape;64;p15"/>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65" name="Google Shape;65;p1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6" name="Shape 66"/>
        <p:cNvGrpSpPr/>
        <p:nvPr/>
      </p:nvGrpSpPr>
      <p:grpSpPr>
        <a:xfrm>
          <a:off x="0" y="0"/>
          <a:ext cx="0" cy="0"/>
          <a:chOff x="0" y="0"/>
          <a:chExt cx="0" cy="0"/>
        </a:xfrm>
      </p:grpSpPr>
      <p:cxnSp>
        <p:nvCxnSpPr>
          <p:cNvPr id="67" name="Google Shape;67;p16"/>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68" name="Google Shape;68;p16"/>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69" name="Google Shape;69;p16"/>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70" name="Google Shape;70;p1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1" name="Google Shape;71;p16"/>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72" name="Google Shape;72;p1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3" name="Shape 73"/>
        <p:cNvGrpSpPr/>
        <p:nvPr/>
      </p:nvGrpSpPr>
      <p:grpSpPr>
        <a:xfrm>
          <a:off x="0" y="0"/>
          <a:ext cx="0" cy="0"/>
          <a:chOff x="0" y="0"/>
          <a:chExt cx="0" cy="0"/>
        </a:xfrm>
      </p:grpSpPr>
      <p:cxnSp>
        <p:nvCxnSpPr>
          <p:cNvPr id="74" name="Google Shape;74;p17"/>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75" name="Google Shape;75;p17"/>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76" name="Google Shape;76;p1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77" name="Google Shape;77;p1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8" name="Google Shape;78;p17"/>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9" name="Google Shape;79;p17"/>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0" name="Google Shape;80;p1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1" name="Shape 81"/>
        <p:cNvGrpSpPr/>
        <p:nvPr/>
      </p:nvGrpSpPr>
      <p:grpSpPr>
        <a:xfrm>
          <a:off x="0" y="0"/>
          <a:ext cx="0" cy="0"/>
          <a:chOff x="0" y="0"/>
          <a:chExt cx="0" cy="0"/>
        </a:xfrm>
      </p:grpSpPr>
      <p:sp>
        <p:nvSpPr>
          <p:cNvPr id="82" name="Google Shape;82;p18"/>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3" name="Google Shape;83;p1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4" name="Shape 84"/>
        <p:cNvGrpSpPr/>
        <p:nvPr/>
      </p:nvGrpSpPr>
      <p:grpSpPr>
        <a:xfrm>
          <a:off x="0" y="0"/>
          <a:ext cx="0" cy="0"/>
          <a:chOff x="0" y="0"/>
          <a:chExt cx="0" cy="0"/>
        </a:xfrm>
      </p:grpSpPr>
      <p:cxnSp>
        <p:nvCxnSpPr>
          <p:cNvPr id="85" name="Google Shape;85;p19"/>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86" name="Google Shape;86;p19"/>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7" name="Google Shape;87;p19"/>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8" name="Google Shape;88;p1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89" name="Shape 89"/>
        <p:cNvGrpSpPr/>
        <p:nvPr/>
      </p:nvGrpSpPr>
      <p:grpSpPr>
        <a:xfrm>
          <a:off x="0" y="0"/>
          <a:ext cx="0" cy="0"/>
          <a:chOff x="0" y="0"/>
          <a:chExt cx="0" cy="0"/>
        </a:xfrm>
      </p:grpSpPr>
      <p:cxnSp>
        <p:nvCxnSpPr>
          <p:cNvPr id="90" name="Google Shape;90;p20"/>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91" name="Google Shape;91;p20"/>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92" name="Google Shape;92;p2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3" name="Shape 93"/>
        <p:cNvGrpSpPr/>
        <p:nvPr/>
      </p:nvGrpSpPr>
      <p:grpSpPr>
        <a:xfrm>
          <a:off x="0" y="0"/>
          <a:ext cx="0" cy="0"/>
          <a:chOff x="0" y="0"/>
          <a:chExt cx="0" cy="0"/>
        </a:xfrm>
      </p:grpSpPr>
      <p:sp>
        <p:nvSpPr>
          <p:cNvPr id="94" name="Google Shape;94;p21"/>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5" name="Google Shape;95;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96" name="Google Shape;96;p21"/>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97" name="Google Shape;97;p21"/>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8" name="Google Shape;98;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99" name="Google Shape;99;p2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0" name="Shape 100"/>
        <p:cNvGrpSpPr/>
        <p:nvPr/>
      </p:nvGrpSpPr>
      <p:grpSpPr>
        <a:xfrm>
          <a:off x="0" y="0"/>
          <a:ext cx="0" cy="0"/>
          <a:chOff x="0" y="0"/>
          <a:chExt cx="0" cy="0"/>
        </a:xfrm>
      </p:grpSpPr>
      <p:cxnSp>
        <p:nvCxnSpPr>
          <p:cNvPr id="101" name="Google Shape;101;p22"/>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102" name="Google Shape;102;p22"/>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103" name="Google Shape;103;p22"/>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104" name="Google Shape;104;p2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cxnSp>
        <p:nvCxnSpPr>
          <p:cNvPr id="106" name="Google Shape;106;p23"/>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107" name="Google Shape;107;p23"/>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108" name="Google Shape;108;p23"/>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109" name="Google Shape;109;p23"/>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10" name="Google Shape;110;p2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1" name="Shape 111"/>
        <p:cNvGrpSpPr/>
        <p:nvPr/>
      </p:nvGrpSpPr>
      <p:grpSpPr>
        <a:xfrm>
          <a:off x="0" y="0"/>
          <a:ext cx="0" cy="0"/>
          <a:chOff x="0" y="0"/>
          <a:chExt cx="0" cy="0"/>
        </a:xfrm>
      </p:grpSpPr>
      <p:sp>
        <p:nvSpPr>
          <p:cNvPr id="112" name="Google Shape;112;p2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52" name="Google Shape;52;p13"/>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53" name="Google Shape;53;p13"/>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17.png"/><Relationship Id="rId5"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19.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hyperlink" Target="https://github.com/michiganhackers/machine-learning/blob/master/Notebook/LogReg/logisticRegression.ipynb" TargetMode="Externa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 Id="rId3" Type="http://schemas.openxmlformats.org/officeDocument/2006/relationships/image" Target="../media/image1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hyperlink" Target="https://docs.google.com/document/d/1trN1F_f4XP674JMTTjUn6rHS_wAQNs6_00RF2bS8NHE/edit" TargetMode="Externa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 Id="rId3" Type="http://schemas.openxmlformats.org/officeDocument/2006/relationships/image" Target="../media/image21.png"/><Relationship Id="rId4" Type="http://schemas.openxmlformats.org/officeDocument/2006/relationships/hyperlink" Target="https://drive.google.com/drive/folders/1pUtmzGqpgTaV4s3WtsPMCKaZuNrgGXXu"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hyperlink" Target="https://drive.google.com/drive/folders/1pUtmzGqpgTaV4s3WtsPMCKaZuNrgGXXu" TargetMode="External"/><Relationship Id="rId4" Type="http://schemas.openxmlformats.org/officeDocument/2006/relationships/hyperlink" Target="https://drive.google.com/drive/folders/1LlDOVHkklKIk1RVRJa2lbAY9SUKlKEhN?usp=sharing" TargetMode="External"/><Relationship Id="rId5" Type="http://schemas.openxmlformats.org/officeDocument/2006/relationships/hyperlink" Target="https://drive.google.com/drive/folders/1LlDOVHkklKIk1RVRJa2lbAY9SUKlKEhN?usp=sharing" TargetMode="External"/><Relationship Id="rId6" Type="http://schemas.openxmlformats.org/officeDocument/2006/relationships/hyperlink" Target="https://drive.google.com/drive/folders/1LlDOVHkklKIk1RVRJa2lbAY9SUKlKEhN?usp=sharing"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3.xml"/><Relationship Id="rId3" Type="http://schemas.openxmlformats.org/officeDocument/2006/relationships/image" Target="../media/image20.png"/><Relationship Id="rId4" Type="http://schemas.openxmlformats.org/officeDocument/2006/relationships/image" Target="../media/image16.png"/><Relationship Id="rId5" Type="http://schemas.openxmlformats.org/officeDocument/2006/relationships/hyperlink" Target="https://forms.gle/fp6ZVue6jE6JJQkA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hyperlink" Target="https://github.com/michiganhackers/machine-learning/blob/master/Notebook/LogReg/logisticRegression.ipynb" TargetMode="Externa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5"/>
          <p:cNvSpPr txBox="1"/>
          <p:nvPr>
            <p:ph type="ctrTitle"/>
          </p:nvPr>
        </p:nvSpPr>
        <p:spPr>
          <a:xfrm>
            <a:off x="2390275" y="908500"/>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Regularization</a:t>
            </a:r>
            <a:endParaRPr/>
          </a:p>
        </p:txBody>
      </p:sp>
      <p:sp>
        <p:nvSpPr>
          <p:cNvPr id="118" name="Google Shape;118;p25"/>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Michigan Hackers Machine Learning Team</a:t>
            </a:r>
            <a:endParaRPr sz="2400"/>
          </a:p>
        </p:txBody>
      </p:sp>
      <p:pic>
        <p:nvPicPr>
          <p:cNvPr id="119" name="Google Shape;119;p25"/>
          <p:cNvPicPr preferRelativeResize="0"/>
          <p:nvPr/>
        </p:nvPicPr>
        <p:blipFill>
          <a:blip r:embed="rId3">
            <a:alphaModFix/>
          </a:blip>
          <a:stretch>
            <a:fillRect/>
          </a:stretch>
        </p:blipFill>
        <p:spPr>
          <a:xfrm>
            <a:off x="201625" y="2906800"/>
            <a:ext cx="1905000" cy="1905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90" name="Shape 190"/>
        <p:cNvGrpSpPr/>
        <p:nvPr/>
      </p:nvGrpSpPr>
      <p:grpSpPr>
        <a:xfrm>
          <a:off x="0" y="0"/>
          <a:ext cx="0" cy="0"/>
          <a:chOff x="0" y="0"/>
          <a:chExt cx="0" cy="0"/>
        </a:xfrm>
      </p:grpSpPr>
      <p:sp>
        <p:nvSpPr>
          <p:cNvPr id="191" name="Google Shape;191;p34"/>
          <p:cNvSpPr txBox="1"/>
          <p:nvPr>
            <p:ph type="title"/>
          </p:nvPr>
        </p:nvSpPr>
        <p:spPr>
          <a:xfrm>
            <a:off x="45380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Overfitting vs Underfitting</a:t>
            </a:r>
            <a:endParaRPr/>
          </a:p>
        </p:txBody>
      </p:sp>
      <p:pic>
        <p:nvPicPr>
          <p:cNvPr id="192" name="Google Shape;192;p34"/>
          <p:cNvPicPr preferRelativeResize="0"/>
          <p:nvPr/>
        </p:nvPicPr>
        <p:blipFill>
          <a:blip r:embed="rId3">
            <a:alphaModFix/>
          </a:blip>
          <a:stretch>
            <a:fillRect/>
          </a:stretch>
        </p:blipFill>
        <p:spPr>
          <a:xfrm>
            <a:off x="1128750" y="2628350"/>
            <a:ext cx="6810375" cy="2057400"/>
          </a:xfrm>
          <a:prstGeom prst="rect">
            <a:avLst/>
          </a:prstGeom>
          <a:noFill/>
          <a:ln>
            <a:noFill/>
          </a:ln>
        </p:spPr>
      </p:pic>
      <p:sp>
        <p:nvSpPr>
          <p:cNvPr id="193" name="Google Shape;193;p34"/>
          <p:cNvSpPr txBox="1"/>
          <p:nvPr/>
        </p:nvSpPr>
        <p:spPr>
          <a:xfrm>
            <a:off x="453800" y="1211350"/>
            <a:ext cx="8269500" cy="1576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b="1" lang="en">
                <a:latin typeface="Lato"/>
                <a:ea typeface="Lato"/>
                <a:cs typeface="Lato"/>
                <a:sym typeface="Lato"/>
              </a:rPr>
              <a:t>Model Complexity:</a:t>
            </a:r>
            <a:r>
              <a:rPr lang="en">
                <a:latin typeface="Lato"/>
                <a:ea typeface="Lato"/>
                <a:cs typeface="Lato"/>
                <a:sym typeface="Lato"/>
              </a:rPr>
              <a:t> the number of terms/features included in a given predictive model. Whether the chosen model is linear, polynomial, nonlinear, and so on.</a:t>
            </a:r>
            <a:endParaRPr>
              <a:latin typeface="Lato"/>
              <a:ea typeface="Lato"/>
              <a:cs typeface="Lato"/>
              <a:sym typeface="Lato"/>
            </a:endParaRPr>
          </a:p>
          <a:p>
            <a:pPr indent="-317500" lvl="0" marL="457200" rtl="0" algn="l">
              <a:spcBef>
                <a:spcPts val="0"/>
              </a:spcBef>
              <a:spcAft>
                <a:spcPts val="0"/>
              </a:spcAft>
              <a:buSzPts val="1400"/>
              <a:buFont typeface="Lato"/>
              <a:buChar char="●"/>
            </a:pPr>
            <a:r>
              <a:rPr b="1" lang="en">
                <a:latin typeface="Lato"/>
                <a:ea typeface="Lato"/>
                <a:cs typeface="Lato"/>
                <a:sym typeface="Lato"/>
              </a:rPr>
              <a:t>Noise: </a:t>
            </a:r>
            <a:r>
              <a:rPr lang="en">
                <a:latin typeface="Lato"/>
                <a:ea typeface="Lato"/>
                <a:cs typeface="Lato"/>
                <a:sym typeface="Lato"/>
              </a:rPr>
              <a:t>the data points that don’t really represent the true properties of your data, but random chance.</a:t>
            </a:r>
            <a:endParaRPr>
              <a:latin typeface="Lato"/>
              <a:ea typeface="Lato"/>
              <a:cs typeface="Lato"/>
              <a:sym typeface="Lato"/>
            </a:endParaRPr>
          </a:p>
          <a:p>
            <a:pPr indent="-317500" lvl="0" marL="457200" rtl="0" algn="l">
              <a:spcBef>
                <a:spcPts val="0"/>
              </a:spcBef>
              <a:spcAft>
                <a:spcPts val="0"/>
              </a:spcAft>
              <a:buSzPts val="1400"/>
              <a:buFont typeface="Lato"/>
              <a:buChar char="●"/>
            </a:pPr>
            <a:r>
              <a:rPr b="1" lang="en">
                <a:latin typeface="Lato"/>
                <a:ea typeface="Lato"/>
                <a:cs typeface="Lato"/>
                <a:sym typeface="Lato"/>
              </a:rPr>
              <a:t>Overfitting: </a:t>
            </a:r>
            <a:r>
              <a:rPr lang="en">
                <a:latin typeface="Lato"/>
                <a:ea typeface="Lato"/>
                <a:cs typeface="Lato"/>
                <a:sym typeface="Lato"/>
              </a:rPr>
              <a:t>a model is too closely fit to the training data set; too complex. </a:t>
            </a:r>
            <a:endParaRPr>
              <a:latin typeface="Lato"/>
              <a:ea typeface="Lato"/>
              <a:cs typeface="Lato"/>
              <a:sym typeface="Lato"/>
            </a:endParaRPr>
          </a:p>
          <a:p>
            <a:pPr indent="-317500" lvl="0" marL="457200" rtl="0" algn="l">
              <a:spcBef>
                <a:spcPts val="0"/>
              </a:spcBef>
              <a:spcAft>
                <a:spcPts val="0"/>
              </a:spcAft>
              <a:buSzPts val="1400"/>
              <a:buFont typeface="Lato"/>
              <a:buChar char="●"/>
            </a:pPr>
            <a:r>
              <a:rPr b="1" lang="en">
                <a:latin typeface="Lato"/>
                <a:ea typeface="Lato"/>
                <a:cs typeface="Lato"/>
                <a:sym typeface="Lato"/>
              </a:rPr>
              <a:t>Underfitting: </a:t>
            </a:r>
            <a:r>
              <a:rPr lang="en">
                <a:solidFill>
                  <a:schemeClr val="dk2"/>
                </a:solidFill>
                <a:latin typeface="Lato"/>
                <a:ea typeface="Lato"/>
                <a:cs typeface="Lato"/>
                <a:sym typeface="Lato"/>
              </a:rPr>
              <a:t>a model is too loosely fit to the training data set; too simple. </a:t>
            </a:r>
            <a:endParaRPr b="1">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97" name="Shape 197"/>
        <p:cNvGrpSpPr/>
        <p:nvPr/>
      </p:nvGrpSpPr>
      <p:grpSpPr>
        <a:xfrm>
          <a:off x="0" y="0"/>
          <a:ext cx="0" cy="0"/>
          <a:chOff x="0" y="0"/>
          <a:chExt cx="0" cy="0"/>
        </a:xfrm>
      </p:grpSpPr>
      <p:sp>
        <p:nvSpPr>
          <p:cNvPr id="198" name="Google Shape;198;p35"/>
          <p:cNvSpPr txBox="1"/>
          <p:nvPr>
            <p:ph type="title"/>
          </p:nvPr>
        </p:nvSpPr>
        <p:spPr>
          <a:xfrm>
            <a:off x="45380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Bias/Variance Trade-Off</a:t>
            </a:r>
            <a:endParaRPr/>
          </a:p>
        </p:txBody>
      </p:sp>
      <p:sp>
        <p:nvSpPr>
          <p:cNvPr id="199" name="Google Shape;199;p35"/>
          <p:cNvSpPr txBox="1"/>
          <p:nvPr/>
        </p:nvSpPr>
        <p:spPr>
          <a:xfrm>
            <a:off x="453800" y="1211350"/>
            <a:ext cx="8269500" cy="338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Bias</a:t>
            </a:r>
            <a:r>
              <a:rPr lang="en">
                <a:latin typeface="Lato"/>
                <a:ea typeface="Lato"/>
                <a:cs typeface="Lato"/>
                <a:sym typeface="Lato"/>
              </a:rPr>
              <a:t> is the difference between the average prediction of our model and the correct value which we are trying to predict. Model with high bias pays very little attention to the training data and oversimplifies the model. It always leads to high error on training and test data.</a:t>
            </a:r>
            <a:endParaRPr>
              <a:latin typeface="Lato"/>
              <a:ea typeface="Lato"/>
              <a:cs typeface="Lato"/>
              <a:sym typeface="Lato"/>
            </a:endParaRPr>
          </a:p>
          <a:p>
            <a:pPr indent="0" lvl="0" marL="0" rtl="0" algn="l">
              <a:spcBef>
                <a:spcPts val="500"/>
              </a:spcBef>
              <a:spcAft>
                <a:spcPts val="0"/>
              </a:spcAft>
              <a:buNone/>
            </a:pPr>
            <a:r>
              <a:rPr b="1" lang="en">
                <a:latin typeface="Lato"/>
                <a:ea typeface="Lato"/>
                <a:cs typeface="Lato"/>
                <a:sym typeface="Lato"/>
              </a:rPr>
              <a:t>Example: </a:t>
            </a:r>
            <a:r>
              <a:rPr lang="en">
                <a:latin typeface="Lato"/>
                <a:ea typeface="Lato"/>
                <a:cs typeface="Lato"/>
                <a:sym typeface="Lato"/>
              </a:rPr>
              <a:t>A linear model will have higher bias than an extremely flexible model</a:t>
            </a:r>
            <a:endParaRPr>
              <a:latin typeface="Lato"/>
              <a:ea typeface="Lato"/>
              <a:cs typeface="Lato"/>
              <a:sym typeface="Lato"/>
            </a:endParaRPr>
          </a:p>
          <a:p>
            <a:pPr indent="0" lvl="0" marL="0" rtl="0" algn="l">
              <a:spcBef>
                <a:spcPts val="500"/>
              </a:spcBef>
              <a:spcAft>
                <a:spcPts val="0"/>
              </a:spcAft>
              <a:buNone/>
            </a:pPr>
            <a:r>
              <a:t/>
            </a:r>
            <a:endParaRPr b="1">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Variance</a:t>
            </a:r>
            <a:r>
              <a:rPr lang="en">
                <a:latin typeface="Lato"/>
                <a:ea typeface="Lato"/>
                <a:cs typeface="Lato"/>
                <a:sym typeface="Lato"/>
              </a:rPr>
              <a:t> is the variability of model prediction for a given data point or a value which tells us spread of our data. Model with high variance pays a lot of attention to training data and does not generalize on the data which it hasn’t seen before. As a result, such models perform very well on training data but has high error rates on test data.</a:t>
            </a:r>
            <a:endParaRPr>
              <a:latin typeface="Lato"/>
              <a:ea typeface="Lato"/>
              <a:cs typeface="Lato"/>
              <a:sym typeface="Lato"/>
            </a:endParaRPr>
          </a:p>
          <a:p>
            <a:pPr indent="0" lvl="0" marL="0" rtl="0" algn="l">
              <a:spcBef>
                <a:spcPts val="500"/>
              </a:spcBef>
              <a:spcAft>
                <a:spcPts val="0"/>
              </a:spcAft>
              <a:buNone/>
            </a:pPr>
            <a:r>
              <a:rPr b="1" lang="en">
                <a:latin typeface="Lato"/>
                <a:ea typeface="Lato"/>
                <a:cs typeface="Lato"/>
                <a:sym typeface="Lato"/>
              </a:rPr>
              <a:t>Example: </a:t>
            </a:r>
            <a:r>
              <a:rPr lang="en">
                <a:latin typeface="Lato"/>
                <a:ea typeface="Lato"/>
                <a:cs typeface="Lato"/>
                <a:sym typeface="Lato"/>
              </a:rPr>
              <a:t>A linear model will have less variance than an extremely flexible model</a:t>
            </a:r>
            <a:endParaRPr>
              <a:latin typeface="Lato"/>
              <a:ea typeface="Lato"/>
              <a:cs typeface="Lato"/>
              <a:sym typeface="Lato"/>
            </a:endParaRPr>
          </a:p>
          <a:p>
            <a:pPr indent="0" lvl="0" marL="0" rtl="0" algn="l">
              <a:spcBef>
                <a:spcPts val="500"/>
              </a:spcBef>
              <a:spcAft>
                <a:spcPts val="0"/>
              </a:spcAft>
              <a:buNone/>
            </a:pPr>
            <a:r>
              <a:t/>
            </a:r>
            <a:endParaRPr b="1">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A </a:t>
            </a:r>
            <a:r>
              <a:rPr b="1" lang="en">
                <a:latin typeface="Lato"/>
                <a:ea typeface="Lato"/>
                <a:cs typeface="Lato"/>
                <a:sym typeface="Lato"/>
              </a:rPr>
              <a:t>general rule</a:t>
            </a:r>
            <a:r>
              <a:rPr lang="en">
                <a:latin typeface="Lato"/>
                <a:ea typeface="Lato"/>
                <a:cs typeface="Lato"/>
                <a:sym typeface="Lato"/>
              </a:rPr>
              <a:t> is that, as a statistical method tries to match data points more closely or when a more flexible method is used, the bias reduces, but variance increases.</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203" name="Shape 203"/>
        <p:cNvGrpSpPr/>
        <p:nvPr/>
      </p:nvGrpSpPr>
      <p:grpSpPr>
        <a:xfrm>
          <a:off x="0" y="0"/>
          <a:ext cx="0" cy="0"/>
          <a:chOff x="0" y="0"/>
          <a:chExt cx="0" cy="0"/>
        </a:xfrm>
      </p:grpSpPr>
      <p:sp>
        <p:nvSpPr>
          <p:cNvPr id="204" name="Google Shape;204;p36"/>
          <p:cNvSpPr txBox="1"/>
          <p:nvPr>
            <p:ph type="title"/>
          </p:nvPr>
        </p:nvSpPr>
        <p:spPr>
          <a:xfrm>
            <a:off x="453800" y="575950"/>
            <a:ext cx="74064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Bias/Variance Trade-Off Visual</a:t>
            </a:r>
            <a:endParaRPr/>
          </a:p>
        </p:txBody>
      </p:sp>
      <p:pic>
        <p:nvPicPr>
          <p:cNvPr id="205" name="Google Shape;205;p36"/>
          <p:cNvPicPr preferRelativeResize="0"/>
          <p:nvPr/>
        </p:nvPicPr>
        <p:blipFill>
          <a:blip r:embed="rId3">
            <a:alphaModFix/>
          </a:blip>
          <a:stretch>
            <a:fillRect/>
          </a:stretch>
        </p:blipFill>
        <p:spPr>
          <a:xfrm>
            <a:off x="2277200" y="1457400"/>
            <a:ext cx="4589600" cy="2882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209" name="Shape 209"/>
        <p:cNvGrpSpPr/>
        <p:nvPr/>
      </p:nvGrpSpPr>
      <p:grpSpPr>
        <a:xfrm>
          <a:off x="0" y="0"/>
          <a:ext cx="0" cy="0"/>
          <a:chOff x="0" y="0"/>
          <a:chExt cx="0" cy="0"/>
        </a:xfrm>
      </p:grpSpPr>
      <p:sp>
        <p:nvSpPr>
          <p:cNvPr id="210" name="Google Shape;210;p37"/>
          <p:cNvSpPr txBox="1"/>
          <p:nvPr>
            <p:ph type="title"/>
          </p:nvPr>
        </p:nvSpPr>
        <p:spPr>
          <a:xfrm>
            <a:off x="45380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Regularization</a:t>
            </a:r>
            <a:endParaRPr/>
          </a:p>
        </p:txBody>
      </p:sp>
      <p:sp>
        <p:nvSpPr>
          <p:cNvPr id="211" name="Google Shape;211;p37"/>
          <p:cNvSpPr txBox="1"/>
          <p:nvPr/>
        </p:nvSpPr>
        <p:spPr>
          <a:xfrm>
            <a:off x="453800" y="1211350"/>
            <a:ext cx="8269500" cy="338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Lato"/>
                <a:ea typeface="Lato"/>
                <a:cs typeface="Lato"/>
                <a:sym typeface="Lato"/>
              </a:rPr>
              <a:t>Regularization </a:t>
            </a:r>
            <a:r>
              <a:rPr lang="en" sz="1600">
                <a:latin typeface="Lato"/>
                <a:ea typeface="Lato"/>
                <a:cs typeface="Lato"/>
                <a:sym typeface="Lato"/>
              </a:rPr>
              <a:t>is a technique used for tuning the function by adding an additional penalty term in the cost function. The additional term controls the excessively fluctuating function such that the coefficients don't take extreme values, so as to avoid the risk of overfitting.</a:t>
            </a:r>
            <a:endParaRPr sz="1600">
              <a:latin typeface="Lato"/>
              <a:ea typeface="Lato"/>
              <a:cs typeface="Lato"/>
              <a:sym typeface="Lato"/>
            </a:endParaRPr>
          </a:p>
          <a:p>
            <a:pPr indent="0" lvl="0" marL="0" rtl="0" algn="l">
              <a:spcBef>
                <a:spcPts val="0"/>
              </a:spcBef>
              <a:spcAft>
                <a:spcPts val="0"/>
              </a:spcAft>
              <a:buNone/>
            </a:pPr>
            <a:r>
              <a:t/>
            </a:r>
            <a:endParaRPr sz="1600">
              <a:latin typeface="Lato"/>
              <a:ea typeface="Lato"/>
              <a:cs typeface="Lato"/>
              <a:sym typeface="Lato"/>
            </a:endParaRPr>
          </a:p>
          <a:p>
            <a:pPr indent="0" lvl="0" marL="0" rtl="0" algn="l">
              <a:spcBef>
                <a:spcPts val="0"/>
              </a:spcBef>
              <a:spcAft>
                <a:spcPts val="0"/>
              </a:spcAft>
              <a:buNone/>
            </a:pPr>
            <a:r>
              <a:rPr lang="en" sz="1600">
                <a:latin typeface="Lato"/>
                <a:ea typeface="Lato"/>
                <a:cs typeface="Lato"/>
                <a:sym typeface="Lato"/>
              </a:rPr>
              <a:t>A common cost function is </a:t>
            </a:r>
            <a:r>
              <a:rPr b="1" lang="en" sz="1600">
                <a:latin typeface="Lato"/>
                <a:ea typeface="Lato"/>
                <a:cs typeface="Lato"/>
                <a:sym typeface="Lato"/>
              </a:rPr>
              <a:t>Residual Sum of Squares</a:t>
            </a:r>
            <a:r>
              <a:rPr lang="en" sz="1600">
                <a:latin typeface="Lato"/>
                <a:ea typeface="Lato"/>
                <a:cs typeface="Lato"/>
                <a:sym typeface="Lato"/>
              </a:rPr>
              <a:t>:</a:t>
            </a:r>
            <a:endParaRPr sz="1600">
              <a:latin typeface="Lato"/>
              <a:ea typeface="Lato"/>
              <a:cs typeface="Lato"/>
              <a:sym typeface="Lato"/>
            </a:endParaRPr>
          </a:p>
          <a:p>
            <a:pPr indent="0" lvl="0" marL="0" rtl="0" algn="l">
              <a:spcBef>
                <a:spcPts val="0"/>
              </a:spcBef>
              <a:spcAft>
                <a:spcPts val="0"/>
              </a:spcAft>
              <a:buNone/>
            </a:pPr>
            <a:r>
              <a:t/>
            </a:r>
            <a:endParaRPr sz="1600">
              <a:latin typeface="Lato"/>
              <a:ea typeface="Lato"/>
              <a:cs typeface="Lato"/>
              <a:sym typeface="Lato"/>
            </a:endParaRPr>
          </a:p>
          <a:p>
            <a:pPr indent="0" lvl="0" marL="0" rtl="0" algn="l">
              <a:spcBef>
                <a:spcPts val="0"/>
              </a:spcBef>
              <a:spcAft>
                <a:spcPts val="0"/>
              </a:spcAft>
              <a:buNone/>
            </a:pPr>
            <a:r>
              <a:t/>
            </a:r>
            <a:endParaRPr sz="1600">
              <a:latin typeface="Lato"/>
              <a:ea typeface="Lato"/>
              <a:cs typeface="Lato"/>
              <a:sym typeface="Lato"/>
            </a:endParaRPr>
          </a:p>
          <a:p>
            <a:pPr indent="0" lvl="0" marL="0" rtl="0" algn="l">
              <a:spcBef>
                <a:spcPts val="0"/>
              </a:spcBef>
              <a:spcAft>
                <a:spcPts val="0"/>
              </a:spcAft>
              <a:buNone/>
            </a:pPr>
            <a:r>
              <a:t/>
            </a:r>
            <a:endParaRPr sz="1600">
              <a:latin typeface="Lato"/>
              <a:ea typeface="Lato"/>
              <a:cs typeface="Lato"/>
              <a:sym typeface="Lato"/>
            </a:endParaRPr>
          </a:p>
          <a:p>
            <a:pPr indent="0" lvl="0" marL="0" rtl="0" algn="l">
              <a:spcBef>
                <a:spcPts val="0"/>
              </a:spcBef>
              <a:spcAft>
                <a:spcPts val="0"/>
              </a:spcAft>
              <a:buNone/>
            </a:pPr>
            <a:r>
              <a:t/>
            </a:r>
            <a:endParaRPr sz="1600">
              <a:latin typeface="Lato"/>
              <a:ea typeface="Lato"/>
              <a:cs typeface="Lato"/>
              <a:sym typeface="Lato"/>
            </a:endParaRPr>
          </a:p>
          <a:p>
            <a:pPr indent="0" lvl="0" marL="0" rtl="0" algn="l">
              <a:spcBef>
                <a:spcPts val="0"/>
              </a:spcBef>
              <a:spcAft>
                <a:spcPts val="0"/>
              </a:spcAft>
              <a:buNone/>
            </a:pPr>
            <a:r>
              <a:t/>
            </a:r>
            <a:endParaRPr sz="1600">
              <a:latin typeface="Lato"/>
              <a:ea typeface="Lato"/>
              <a:cs typeface="Lato"/>
              <a:sym typeface="Lato"/>
            </a:endParaRPr>
          </a:p>
          <a:p>
            <a:pPr indent="0" lvl="0" marL="0" rtl="0" algn="l">
              <a:spcBef>
                <a:spcPts val="0"/>
              </a:spcBef>
              <a:spcAft>
                <a:spcPts val="0"/>
              </a:spcAft>
              <a:buNone/>
            </a:pPr>
            <a:r>
              <a:rPr lang="en" sz="1600">
                <a:latin typeface="Lato"/>
                <a:ea typeface="Lato"/>
                <a:cs typeface="Lato"/>
                <a:sym typeface="Lato"/>
              </a:rPr>
              <a:t>If there is noise in the training data, then the estimated coefficients won’t generalize well to the test data. This is where regularization comes in and shrinks these learned estimates towards zero.</a:t>
            </a:r>
            <a:endParaRPr sz="1600">
              <a:latin typeface="Lato"/>
              <a:ea typeface="Lato"/>
              <a:cs typeface="Lato"/>
              <a:sym typeface="Lato"/>
            </a:endParaRPr>
          </a:p>
          <a:p>
            <a:pPr indent="0" lvl="0" marL="0" rtl="0" algn="l">
              <a:spcBef>
                <a:spcPts val="0"/>
              </a:spcBef>
              <a:spcAft>
                <a:spcPts val="0"/>
              </a:spcAft>
              <a:buNone/>
            </a:pPr>
            <a:r>
              <a:t/>
            </a:r>
            <a:endParaRPr sz="1600">
              <a:latin typeface="Lato"/>
              <a:ea typeface="Lato"/>
              <a:cs typeface="Lato"/>
              <a:sym typeface="Lato"/>
            </a:endParaRPr>
          </a:p>
        </p:txBody>
      </p:sp>
      <p:pic>
        <p:nvPicPr>
          <p:cNvPr id="212" name="Google Shape;212;p37"/>
          <p:cNvPicPr preferRelativeResize="0"/>
          <p:nvPr/>
        </p:nvPicPr>
        <p:blipFill rotWithShape="1">
          <a:blip r:embed="rId3">
            <a:alphaModFix/>
          </a:blip>
          <a:srcRect b="0" l="25584" r="0" t="0"/>
          <a:stretch/>
        </p:blipFill>
        <p:spPr>
          <a:xfrm>
            <a:off x="665050" y="2663725"/>
            <a:ext cx="3217925" cy="904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216" name="Shape 216"/>
        <p:cNvGrpSpPr/>
        <p:nvPr/>
      </p:nvGrpSpPr>
      <p:grpSpPr>
        <a:xfrm>
          <a:off x="0" y="0"/>
          <a:ext cx="0" cy="0"/>
          <a:chOff x="0" y="0"/>
          <a:chExt cx="0" cy="0"/>
        </a:xfrm>
      </p:grpSpPr>
      <p:sp>
        <p:nvSpPr>
          <p:cNvPr id="217" name="Google Shape;217;p38"/>
          <p:cNvSpPr txBox="1"/>
          <p:nvPr>
            <p:ph type="title"/>
          </p:nvPr>
        </p:nvSpPr>
        <p:spPr>
          <a:xfrm>
            <a:off x="45380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Ridge Regression</a:t>
            </a:r>
            <a:endParaRPr/>
          </a:p>
        </p:txBody>
      </p:sp>
      <p:pic>
        <p:nvPicPr>
          <p:cNvPr id="218" name="Google Shape;218;p38"/>
          <p:cNvPicPr preferRelativeResize="0"/>
          <p:nvPr/>
        </p:nvPicPr>
        <p:blipFill rotWithShape="1">
          <a:blip r:embed="rId3">
            <a:alphaModFix/>
          </a:blip>
          <a:srcRect b="0" l="12018" r="0" t="0"/>
          <a:stretch/>
        </p:blipFill>
        <p:spPr>
          <a:xfrm>
            <a:off x="2320600" y="1211350"/>
            <a:ext cx="4634400" cy="885825"/>
          </a:xfrm>
          <a:prstGeom prst="rect">
            <a:avLst/>
          </a:prstGeom>
          <a:noFill/>
          <a:ln>
            <a:noFill/>
          </a:ln>
        </p:spPr>
      </p:pic>
      <p:sp>
        <p:nvSpPr>
          <p:cNvPr id="219" name="Google Shape;219;p38"/>
          <p:cNvSpPr txBox="1"/>
          <p:nvPr/>
        </p:nvSpPr>
        <p:spPr>
          <a:xfrm>
            <a:off x="433650" y="2140200"/>
            <a:ext cx="8276700" cy="252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Lato"/>
                <a:ea typeface="Lato"/>
                <a:cs typeface="Lato"/>
                <a:sym typeface="Lato"/>
              </a:rPr>
              <a:t>The </a:t>
            </a:r>
            <a:r>
              <a:rPr b="1" lang="en" sz="1600">
                <a:latin typeface="Lato"/>
                <a:ea typeface="Lato"/>
                <a:cs typeface="Lato"/>
                <a:sym typeface="Lato"/>
              </a:rPr>
              <a:t>penalty function</a:t>
            </a:r>
            <a:r>
              <a:rPr lang="en" sz="1600">
                <a:latin typeface="Lato"/>
                <a:ea typeface="Lato"/>
                <a:cs typeface="Lato"/>
                <a:sym typeface="Lato"/>
              </a:rPr>
              <a:t> in Ridge Regression is the sum of the squared values of </a:t>
            </a:r>
            <a:r>
              <a:rPr lang="en" sz="1600">
                <a:latin typeface="Lato"/>
                <a:ea typeface="Lato"/>
                <a:cs typeface="Lato"/>
                <a:sym typeface="Lato"/>
              </a:rPr>
              <a:t>coefficients</a:t>
            </a:r>
            <a:r>
              <a:rPr lang="en" sz="1600">
                <a:latin typeface="Lato"/>
                <a:ea typeface="Lato"/>
                <a:cs typeface="Lato"/>
                <a:sym typeface="Lato"/>
              </a:rPr>
              <a:t> of the </a:t>
            </a:r>
            <a:r>
              <a:rPr lang="en" sz="1600">
                <a:latin typeface="Lato"/>
                <a:ea typeface="Lato"/>
                <a:cs typeface="Lato"/>
                <a:sym typeface="Lato"/>
              </a:rPr>
              <a:t>predictive</a:t>
            </a:r>
            <a:r>
              <a:rPr lang="en" sz="1600">
                <a:latin typeface="Lato"/>
                <a:ea typeface="Lato"/>
                <a:cs typeface="Lato"/>
                <a:sym typeface="Lato"/>
              </a:rPr>
              <a:t> model.</a:t>
            </a:r>
            <a:endParaRPr sz="1600">
              <a:latin typeface="Lato"/>
              <a:ea typeface="Lato"/>
              <a:cs typeface="Lato"/>
              <a:sym typeface="Lato"/>
            </a:endParaRPr>
          </a:p>
          <a:p>
            <a:pPr indent="0" lvl="0" marL="0" rtl="0" algn="l">
              <a:spcBef>
                <a:spcPts val="1000"/>
              </a:spcBef>
              <a:spcAft>
                <a:spcPts val="0"/>
              </a:spcAft>
              <a:buNone/>
            </a:pPr>
            <a:r>
              <a:rPr b="1" lang="en" sz="1600">
                <a:latin typeface="Lato"/>
                <a:ea typeface="Lato"/>
                <a:cs typeface="Lato"/>
                <a:sym typeface="Lato"/>
              </a:rPr>
              <a:t>Lamba, λ</a:t>
            </a:r>
            <a:r>
              <a:rPr lang="en" sz="1600">
                <a:latin typeface="Lato"/>
                <a:ea typeface="Lato"/>
                <a:cs typeface="Lato"/>
                <a:sym typeface="Lato"/>
              </a:rPr>
              <a:t> is the tuning parameter that decides how much we want to penalize the flexibility of our model. </a:t>
            </a:r>
            <a:endParaRPr sz="1600">
              <a:latin typeface="Lato"/>
              <a:ea typeface="Lato"/>
              <a:cs typeface="Lato"/>
              <a:sym typeface="Lato"/>
            </a:endParaRPr>
          </a:p>
          <a:p>
            <a:pPr indent="0" lvl="0" marL="0" rtl="0" algn="l">
              <a:spcBef>
                <a:spcPts val="1000"/>
              </a:spcBef>
              <a:spcAft>
                <a:spcPts val="0"/>
              </a:spcAft>
              <a:buNone/>
            </a:pPr>
            <a:r>
              <a:rPr lang="en" sz="1600">
                <a:latin typeface="Lato"/>
                <a:ea typeface="Lato"/>
                <a:cs typeface="Lato"/>
                <a:sym typeface="Lato"/>
              </a:rPr>
              <a:t>When</a:t>
            </a:r>
            <a:r>
              <a:rPr b="1" lang="en" sz="1600">
                <a:latin typeface="Lato"/>
                <a:ea typeface="Lato"/>
                <a:cs typeface="Lato"/>
                <a:sym typeface="Lato"/>
              </a:rPr>
              <a:t> λ = 0</a:t>
            </a:r>
            <a:r>
              <a:rPr lang="en" sz="1600">
                <a:latin typeface="Lato"/>
                <a:ea typeface="Lato"/>
                <a:cs typeface="Lato"/>
                <a:sym typeface="Lato"/>
              </a:rPr>
              <a:t>, the penalty term has no eﬀect, and the estimates produced by ridge regression will be equal to least squares. However, as </a:t>
            </a:r>
            <a:r>
              <a:rPr b="1" lang="en" sz="1600">
                <a:latin typeface="Lato"/>
                <a:ea typeface="Lato"/>
                <a:cs typeface="Lato"/>
                <a:sym typeface="Lato"/>
              </a:rPr>
              <a:t>λ→∞</a:t>
            </a:r>
            <a:r>
              <a:rPr lang="en" sz="1600">
                <a:latin typeface="Lato"/>
                <a:ea typeface="Lato"/>
                <a:cs typeface="Lato"/>
                <a:sym typeface="Lato"/>
              </a:rPr>
              <a:t>, the impact of the shrinkage penalty grows, and the ridge regression coeﬃcient estimates will approach zero. </a:t>
            </a:r>
            <a:endParaRPr sz="1600">
              <a:latin typeface="Lato"/>
              <a:ea typeface="Lato"/>
              <a:cs typeface="Lato"/>
              <a:sym typeface="Lato"/>
            </a:endParaRPr>
          </a:p>
          <a:p>
            <a:pPr indent="0" lvl="0" marL="0" rtl="0" algn="l">
              <a:spcBef>
                <a:spcPts val="1000"/>
              </a:spcBef>
              <a:spcAft>
                <a:spcPts val="0"/>
              </a:spcAft>
              <a:buNone/>
            </a:pPr>
            <a:r>
              <a:rPr lang="en" sz="1600">
                <a:latin typeface="Lato"/>
                <a:ea typeface="Lato"/>
                <a:cs typeface="Lato"/>
                <a:sym typeface="Lato"/>
              </a:rPr>
              <a:t>The coefficient estimates produced by this method are also known as the </a:t>
            </a:r>
            <a:r>
              <a:rPr b="1" lang="en" sz="1600">
                <a:latin typeface="Lato"/>
                <a:ea typeface="Lato"/>
                <a:cs typeface="Lato"/>
                <a:sym typeface="Lato"/>
              </a:rPr>
              <a:t>L2 norm</a:t>
            </a:r>
            <a:r>
              <a:rPr lang="en" sz="1600">
                <a:latin typeface="Lato"/>
                <a:ea typeface="Lato"/>
                <a:cs typeface="Lato"/>
                <a:sym typeface="Lato"/>
              </a:rPr>
              <a:t>.</a:t>
            </a:r>
            <a:endParaRPr sz="1600">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223" name="Shape 223"/>
        <p:cNvGrpSpPr/>
        <p:nvPr/>
      </p:nvGrpSpPr>
      <p:grpSpPr>
        <a:xfrm>
          <a:off x="0" y="0"/>
          <a:ext cx="0" cy="0"/>
          <a:chOff x="0" y="0"/>
          <a:chExt cx="0" cy="0"/>
        </a:xfrm>
      </p:grpSpPr>
      <p:sp>
        <p:nvSpPr>
          <p:cNvPr id="224" name="Google Shape;224;p39"/>
          <p:cNvSpPr txBox="1"/>
          <p:nvPr>
            <p:ph type="title"/>
          </p:nvPr>
        </p:nvSpPr>
        <p:spPr>
          <a:xfrm>
            <a:off x="45380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Lasso Regression</a:t>
            </a:r>
            <a:endParaRPr/>
          </a:p>
        </p:txBody>
      </p:sp>
      <p:pic>
        <p:nvPicPr>
          <p:cNvPr id="225" name="Google Shape;225;p39"/>
          <p:cNvPicPr preferRelativeResize="0"/>
          <p:nvPr/>
        </p:nvPicPr>
        <p:blipFill>
          <a:blip r:embed="rId3">
            <a:alphaModFix/>
          </a:blip>
          <a:stretch>
            <a:fillRect/>
          </a:stretch>
        </p:blipFill>
        <p:spPr>
          <a:xfrm>
            <a:off x="1966913" y="1271775"/>
            <a:ext cx="5210175" cy="838200"/>
          </a:xfrm>
          <a:prstGeom prst="rect">
            <a:avLst/>
          </a:prstGeom>
          <a:noFill/>
          <a:ln>
            <a:noFill/>
          </a:ln>
        </p:spPr>
      </p:pic>
      <p:sp>
        <p:nvSpPr>
          <p:cNvPr id="226" name="Google Shape;226;p39"/>
          <p:cNvSpPr txBox="1"/>
          <p:nvPr/>
        </p:nvSpPr>
        <p:spPr>
          <a:xfrm>
            <a:off x="453800" y="2239250"/>
            <a:ext cx="8276700" cy="236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Lato"/>
                <a:ea typeface="Lato"/>
                <a:cs typeface="Lato"/>
                <a:sym typeface="Lato"/>
              </a:rPr>
              <a:t>The </a:t>
            </a:r>
            <a:r>
              <a:rPr b="1" lang="en" sz="1600">
                <a:latin typeface="Lato"/>
                <a:ea typeface="Lato"/>
                <a:cs typeface="Lato"/>
                <a:sym typeface="Lato"/>
              </a:rPr>
              <a:t>penalty function</a:t>
            </a:r>
            <a:r>
              <a:rPr lang="en" sz="1600">
                <a:latin typeface="Lato"/>
                <a:ea typeface="Lato"/>
                <a:cs typeface="Lato"/>
                <a:sym typeface="Lato"/>
              </a:rPr>
              <a:t> in Lasso Regression is the sum of the </a:t>
            </a:r>
            <a:r>
              <a:rPr lang="en" sz="1600">
                <a:latin typeface="Lato"/>
                <a:ea typeface="Lato"/>
                <a:cs typeface="Lato"/>
                <a:sym typeface="Lato"/>
              </a:rPr>
              <a:t>absolute</a:t>
            </a:r>
            <a:r>
              <a:rPr lang="en" sz="1600">
                <a:latin typeface="Lato"/>
                <a:ea typeface="Lato"/>
                <a:cs typeface="Lato"/>
                <a:sym typeface="Lato"/>
              </a:rPr>
              <a:t> values of coefficients of the predictive model.</a:t>
            </a:r>
            <a:endParaRPr sz="1600">
              <a:latin typeface="Lato"/>
              <a:ea typeface="Lato"/>
              <a:cs typeface="Lato"/>
              <a:sym typeface="Lato"/>
            </a:endParaRPr>
          </a:p>
          <a:p>
            <a:pPr indent="0" lvl="0" marL="0" rtl="0" algn="l">
              <a:spcBef>
                <a:spcPts val="1000"/>
              </a:spcBef>
              <a:spcAft>
                <a:spcPts val="0"/>
              </a:spcAft>
              <a:buNone/>
            </a:pPr>
            <a:r>
              <a:rPr lang="en" sz="1600">
                <a:latin typeface="Lato"/>
                <a:ea typeface="Lato"/>
                <a:cs typeface="Lato"/>
                <a:sym typeface="Lato"/>
              </a:rPr>
              <a:t>Lasso</a:t>
            </a:r>
            <a:r>
              <a:rPr lang="en" sz="1600">
                <a:latin typeface="Lato"/>
                <a:ea typeface="Lato"/>
                <a:cs typeface="Lato"/>
                <a:sym typeface="Lato"/>
              </a:rPr>
              <a:t> differs from ridge regression only in penalizing the high coefficients.</a:t>
            </a:r>
            <a:endParaRPr sz="1600">
              <a:latin typeface="Lato"/>
              <a:ea typeface="Lato"/>
              <a:cs typeface="Lato"/>
              <a:sym typeface="Lato"/>
            </a:endParaRPr>
          </a:p>
          <a:p>
            <a:pPr indent="0" lvl="0" marL="0" rtl="0" algn="l">
              <a:spcBef>
                <a:spcPts val="0"/>
              </a:spcBef>
              <a:spcAft>
                <a:spcPts val="0"/>
              </a:spcAft>
              <a:buNone/>
            </a:pPr>
            <a:r>
              <a:t/>
            </a:r>
            <a:endParaRPr sz="1600">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n" sz="1600">
                <a:solidFill>
                  <a:schemeClr val="dk2"/>
                </a:solidFill>
                <a:latin typeface="Lato"/>
                <a:ea typeface="Lato"/>
                <a:cs typeface="Lato"/>
                <a:sym typeface="Lato"/>
              </a:rPr>
              <a:t>The coefficient estimates produced by this method are also known as the </a:t>
            </a:r>
            <a:r>
              <a:rPr b="1" lang="en" sz="1600">
                <a:solidFill>
                  <a:schemeClr val="dk2"/>
                </a:solidFill>
                <a:latin typeface="Lato"/>
                <a:ea typeface="Lato"/>
                <a:cs typeface="Lato"/>
                <a:sym typeface="Lato"/>
              </a:rPr>
              <a:t>L1 norm</a:t>
            </a:r>
            <a:r>
              <a:rPr lang="en" sz="1600">
                <a:solidFill>
                  <a:schemeClr val="dk2"/>
                </a:solidFill>
                <a:latin typeface="Lato"/>
                <a:ea typeface="Lato"/>
                <a:cs typeface="Lato"/>
                <a:sym typeface="Lato"/>
              </a:rPr>
              <a:t>.</a:t>
            </a:r>
            <a:endParaRPr sz="1600">
              <a:latin typeface="Lato"/>
              <a:ea typeface="Lato"/>
              <a:cs typeface="Lato"/>
              <a:sym typeface="Lato"/>
            </a:endParaRPr>
          </a:p>
          <a:p>
            <a:pPr indent="0" lvl="0" marL="0" rtl="0" algn="l">
              <a:spcBef>
                <a:spcPts val="0"/>
              </a:spcBef>
              <a:spcAft>
                <a:spcPts val="0"/>
              </a:spcAft>
              <a:buNone/>
            </a:pPr>
            <a:r>
              <a:t/>
            </a:r>
            <a:endParaRPr sz="1600">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0"/>
          <p:cNvSpPr txBox="1"/>
          <p:nvPr>
            <p:ph type="title"/>
          </p:nvPr>
        </p:nvSpPr>
        <p:spPr>
          <a:xfrm>
            <a:off x="114750" y="1863425"/>
            <a:ext cx="89145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400"/>
              <a:t>Regularized Logistic Regression</a:t>
            </a:r>
            <a:endParaRPr sz="4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235" name="Shape 235"/>
        <p:cNvGrpSpPr/>
        <p:nvPr/>
      </p:nvGrpSpPr>
      <p:grpSpPr>
        <a:xfrm>
          <a:off x="0" y="0"/>
          <a:ext cx="0" cy="0"/>
          <a:chOff x="0" y="0"/>
          <a:chExt cx="0" cy="0"/>
        </a:xfrm>
      </p:grpSpPr>
      <p:sp>
        <p:nvSpPr>
          <p:cNvPr id="236" name="Google Shape;236;p41"/>
          <p:cNvSpPr txBox="1"/>
          <p:nvPr>
            <p:ph type="title"/>
          </p:nvPr>
        </p:nvSpPr>
        <p:spPr>
          <a:xfrm>
            <a:off x="453800" y="575950"/>
            <a:ext cx="74844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Regularized </a:t>
            </a:r>
            <a:r>
              <a:rPr lang="en"/>
              <a:t>Cost Function for LogReg</a:t>
            </a:r>
            <a:endParaRPr/>
          </a:p>
        </p:txBody>
      </p:sp>
      <p:pic>
        <p:nvPicPr>
          <p:cNvPr id="237" name="Google Shape;237;p41"/>
          <p:cNvPicPr preferRelativeResize="0"/>
          <p:nvPr/>
        </p:nvPicPr>
        <p:blipFill>
          <a:blip r:embed="rId3">
            <a:alphaModFix/>
          </a:blip>
          <a:stretch>
            <a:fillRect/>
          </a:stretch>
        </p:blipFill>
        <p:spPr>
          <a:xfrm>
            <a:off x="3649288" y="3651450"/>
            <a:ext cx="4781550" cy="685800"/>
          </a:xfrm>
          <a:prstGeom prst="rect">
            <a:avLst/>
          </a:prstGeom>
          <a:noFill/>
          <a:ln>
            <a:noFill/>
          </a:ln>
        </p:spPr>
      </p:pic>
      <p:pic>
        <p:nvPicPr>
          <p:cNvPr id="238" name="Google Shape;238;p41"/>
          <p:cNvPicPr preferRelativeResize="0"/>
          <p:nvPr/>
        </p:nvPicPr>
        <p:blipFill>
          <a:blip r:embed="rId4">
            <a:alphaModFix/>
          </a:blip>
          <a:stretch>
            <a:fillRect/>
          </a:stretch>
        </p:blipFill>
        <p:spPr>
          <a:xfrm>
            <a:off x="3395625" y="1418825"/>
            <a:ext cx="5035219" cy="635400"/>
          </a:xfrm>
          <a:prstGeom prst="rect">
            <a:avLst/>
          </a:prstGeom>
          <a:noFill/>
          <a:ln>
            <a:noFill/>
          </a:ln>
        </p:spPr>
      </p:pic>
      <p:pic>
        <p:nvPicPr>
          <p:cNvPr id="239" name="Google Shape;239;p41"/>
          <p:cNvPicPr preferRelativeResize="0"/>
          <p:nvPr/>
        </p:nvPicPr>
        <p:blipFill>
          <a:blip r:embed="rId5">
            <a:alphaModFix/>
          </a:blip>
          <a:stretch>
            <a:fillRect/>
          </a:stretch>
        </p:blipFill>
        <p:spPr>
          <a:xfrm>
            <a:off x="4093750" y="2410275"/>
            <a:ext cx="4337100" cy="885125"/>
          </a:xfrm>
          <a:prstGeom prst="rect">
            <a:avLst/>
          </a:prstGeom>
          <a:noFill/>
          <a:ln>
            <a:noFill/>
          </a:ln>
        </p:spPr>
      </p:pic>
      <p:sp>
        <p:nvSpPr>
          <p:cNvPr id="240" name="Google Shape;240;p41"/>
          <p:cNvSpPr txBox="1"/>
          <p:nvPr/>
        </p:nvSpPr>
        <p:spPr>
          <a:xfrm>
            <a:off x="1216900" y="1563125"/>
            <a:ext cx="13161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Error function</a:t>
            </a:r>
            <a:endParaRPr>
              <a:latin typeface="Lato"/>
              <a:ea typeface="Lato"/>
              <a:cs typeface="Lato"/>
              <a:sym typeface="Lato"/>
            </a:endParaRPr>
          </a:p>
        </p:txBody>
      </p:sp>
      <p:sp>
        <p:nvSpPr>
          <p:cNvPr id="241" name="Google Shape;241;p41"/>
          <p:cNvSpPr txBox="1"/>
          <p:nvPr/>
        </p:nvSpPr>
        <p:spPr>
          <a:xfrm>
            <a:off x="1216900" y="2679438"/>
            <a:ext cx="20688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Simple Cost Function</a:t>
            </a:r>
            <a:endParaRPr>
              <a:latin typeface="Lato"/>
              <a:ea typeface="Lato"/>
              <a:cs typeface="Lato"/>
              <a:sym typeface="Lato"/>
            </a:endParaRPr>
          </a:p>
        </p:txBody>
      </p:sp>
      <p:sp>
        <p:nvSpPr>
          <p:cNvPr id="242" name="Google Shape;242;p41"/>
          <p:cNvSpPr txBox="1"/>
          <p:nvPr/>
        </p:nvSpPr>
        <p:spPr>
          <a:xfrm>
            <a:off x="1216900" y="3651438"/>
            <a:ext cx="20688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Ridge Regression</a:t>
            </a:r>
            <a:endParaRPr>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246" name="Shape 246"/>
        <p:cNvGrpSpPr/>
        <p:nvPr/>
      </p:nvGrpSpPr>
      <p:grpSpPr>
        <a:xfrm>
          <a:off x="0" y="0"/>
          <a:ext cx="0" cy="0"/>
          <a:chOff x="0" y="0"/>
          <a:chExt cx="0" cy="0"/>
        </a:xfrm>
      </p:grpSpPr>
      <p:sp>
        <p:nvSpPr>
          <p:cNvPr id="247" name="Google Shape;247;p42"/>
          <p:cNvSpPr txBox="1"/>
          <p:nvPr>
            <p:ph type="title"/>
          </p:nvPr>
        </p:nvSpPr>
        <p:spPr>
          <a:xfrm>
            <a:off x="453800" y="575950"/>
            <a:ext cx="74844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Gradient of Regularized Cost Function</a:t>
            </a:r>
            <a:endParaRPr/>
          </a:p>
        </p:txBody>
      </p:sp>
      <p:pic>
        <p:nvPicPr>
          <p:cNvPr id="248" name="Google Shape;248;p42"/>
          <p:cNvPicPr preferRelativeResize="0"/>
          <p:nvPr/>
        </p:nvPicPr>
        <p:blipFill>
          <a:blip r:embed="rId3">
            <a:alphaModFix/>
          </a:blip>
          <a:stretch>
            <a:fillRect/>
          </a:stretch>
        </p:blipFill>
        <p:spPr>
          <a:xfrm>
            <a:off x="3712563" y="3288125"/>
            <a:ext cx="4619625" cy="685800"/>
          </a:xfrm>
          <a:prstGeom prst="rect">
            <a:avLst/>
          </a:prstGeom>
          <a:noFill/>
          <a:ln>
            <a:noFill/>
          </a:ln>
        </p:spPr>
      </p:pic>
      <p:pic>
        <p:nvPicPr>
          <p:cNvPr id="249" name="Google Shape;249;p42"/>
          <p:cNvPicPr preferRelativeResize="0"/>
          <p:nvPr/>
        </p:nvPicPr>
        <p:blipFill>
          <a:blip r:embed="rId4">
            <a:alphaModFix/>
          </a:blip>
          <a:stretch>
            <a:fillRect/>
          </a:stretch>
        </p:blipFill>
        <p:spPr>
          <a:xfrm>
            <a:off x="3655963" y="1632600"/>
            <a:ext cx="4619625" cy="837816"/>
          </a:xfrm>
          <a:prstGeom prst="rect">
            <a:avLst/>
          </a:prstGeom>
          <a:noFill/>
          <a:ln>
            <a:noFill/>
          </a:ln>
        </p:spPr>
      </p:pic>
      <p:sp>
        <p:nvSpPr>
          <p:cNvPr id="250" name="Google Shape;250;p42"/>
          <p:cNvSpPr txBox="1"/>
          <p:nvPr/>
        </p:nvSpPr>
        <p:spPr>
          <a:xfrm>
            <a:off x="389125" y="1878113"/>
            <a:ext cx="29817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Gradient of </a:t>
            </a:r>
            <a:r>
              <a:rPr lang="en">
                <a:latin typeface="Lato"/>
                <a:ea typeface="Lato"/>
                <a:cs typeface="Lato"/>
                <a:sym typeface="Lato"/>
              </a:rPr>
              <a:t>Simple Cost Function</a:t>
            </a:r>
            <a:endParaRPr>
              <a:latin typeface="Lato"/>
              <a:ea typeface="Lato"/>
              <a:cs typeface="Lato"/>
              <a:sym typeface="Lato"/>
            </a:endParaRPr>
          </a:p>
        </p:txBody>
      </p:sp>
      <p:sp>
        <p:nvSpPr>
          <p:cNvPr id="251" name="Google Shape;251;p42"/>
          <p:cNvSpPr txBox="1"/>
          <p:nvPr/>
        </p:nvSpPr>
        <p:spPr>
          <a:xfrm>
            <a:off x="453800" y="3457613"/>
            <a:ext cx="29817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Gradient of Reg. Cost Function</a:t>
            </a:r>
            <a:endParaRPr>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5A6BD"/>
        </a:solidFill>
      </p:bgPr>
    </p:bg>
    <p:spTree>
      <p:nvGrpSpPr>
        <p:cNvPr id="255" name="Shape 255"/>
        <p:cNvGrpSpPr/>
        <p:nvPr/>
      </p:nvGrpSpPr>
      <p:grpSpPr>
        <a:xfrm>
          <a:off x="0" y="0"/>
          <a:ext cx="0" cy="0"/>
          <a:chOff x="0" y="0"/>
          <a:chExt cx="0" cy="0"/>
        </a:xfrm>
      </p:grpSpPr>
      <p:sp>
        <p:nvSpPr>
          <p:cNvPr id="256" name="Google Shape;256;p43"/>
          <p:cNvSpPr txBox="1"/>
          <p:nvPr>
            <p:ph type="title"/>
          </p:nvPr>
        </p:nvSpPr>
        <p:spPr>
          <a:xfrm>
            <a:off x="397375" y="575950"/>
            <a:ext cx="82341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Regularized </a:t>
            </a:r>
            <a:r>
              <a:rPr lang="en"/>
              <a:t>Logistic Regression in Python</a:t>
            </a:r>
            <a:endParaRPr/>
          </a:p>
        </p:txBody>
      </p:sp>
      <p:pic>
        <p:nvPicPr>
          <p:cNvPr id="257" name="Google Shape;257;p43">
            <a:hlinkClick r:id="rId3"/>
          </p:cNvPr>
          <p:cNvPicPr preferRelativeResize="0"/>
          <p:nvPr/>
        </p:nvPicPr>
        <p:blipFill>
          <a:blip r:embed="rId4">
            <a:alphaModFix/>
          </a:blip>
          <a:stretch>
            <a:fillRect/>
          </a:stretch>
        </p:blipFill>
        <p:spPr>
          <a:xfrm>
            <a:off x="2944774" y="1367000"/>
            <a:ext cx="3254450" cy="3179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23" name="Shape 123"/>
        <p:cNvGrpSpPr/>
        <p:nvPr/>
      </p:nvGrpSpPr>
      <p:grpSpPr>
        <a:xfrm>
          <a:off x="0" y="0"/>
          <a:ext cx="0" cy="0"/>
          <a:chOff x="0" y="0"/>
          <a:chExt cx="0" cy="0"/>
        </a:xfrm>
      </p:grpSpPr>
      <p:sp>
        <p:nvSpPr>
          <p:cNvPr id="124" name="Google Shape;124;p2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Today’s </a:t>
            </a:r>
            <a:r>
              <a:rPr lang="en"/>
              <a:t>Agenda</a:t>
            </a:r>
            <a:endParaRPr/>
          </a:p>
        </p:txBody>
      </p:sp>
      <p:sp>
        <p:nvSpPr>
          <p:cNvPr id="125" name="Google Shape;125;p26"/>
          <p:cNvSpPr txBox="1"/>
          <p:nvPr>
            <p:ph idx="1" type="body"/>
          </p:nvPr>
        </p:nvSpPr>
        <p:spPr>
          <a:xfrm>
            <a:off x="2400247" y="1312600"/>
            <a:ext cx="6321600" cy="300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sz="1800"/>
              <a:t>Announcements</a:t>
            </a:r>
            <a:endParaRPr sz="1800"/>
          </a:p>
          <a:p>
            <a:pPr indent="-342900" lvl="0" marL="457200" rtl="0" algn="l">
              <a:spcBef>
                <a:spcPts val="0"/>
              </a:spcBef>
              <a:spcAft>
                <a:spcPts val="0"/>
              </a:spcAft>
              <a:buSzPts val="1800"/>
              <a:buAutoNum type="arabicPeriod"/>
            </a:pPr>
            <a:r>
              <a:rPr lang="en" sz="1800"/>
              <a:t>Icebreaker</a:t>
            </a:r>
            <a:endParaRPr sz="1800"/>
          </a:p>
          <a:p>
            <a:pPr indent="-342900" lvl="0" marL="457200" rtl="0" algn="l">
              <a:spcBef>
                <a:spcPts val="0"/>
              </a:spcBef>
              <a:spcAft>
                <a:spcPts val="0"/>
              </a:spcAft>
              <a:buSzPts val="1800"/>
              <a:buAutoNum type="arabicPeriod"/>
            </a:pPr>
            <a:r>
              <a:rPr lang="en" sz="1800"/>
              <a:t>Roadmap</a:t>
            </a:r>
            <a:endParaRPr sz="1800"/>
          </a:p>
          <a:p>
            <a:pPr indent="-342900" lvl="0" marL="457200" rtl="0" algn="l">
              <a:spcBef>
                <a:spcPts val="0"/>
              </a:spcBef>
              <a:spcAft>
                <a:spcPts val="0"/>
              </a:spcAft>
              <a:buSzPts val="1800"/>
              <a:buAutoNum type="arabicPeriod"/>
            </a:pPr>
            <a:r>
              <a:rPr lang="en" sz="1800"/>
              <a:t>Review of Logistic Regression</a:t>
            </a:r>
            <a:endParaRPr sz="1800"/>
          </a:p>
          <a:p>
            <a:pPr indent="-342900" lvl="0" marL="457200" rtl="0" algn="l">
              <a:spcBef>
                <a:spcPts val="0"/>
              </a:spcBef>
              <a:spcAft>
                <a:spcPts val="0"/>
              </a:spcAft>
              <a:buSzPts val="1800"/>
              <a:buAutoNum type="arabicPeriod"/>
            </a:pPr>
            <a:r>
              <a:rPr lang="en" sz="1800"/>
              <a:t>Introduction to Regularization</a:t>
            </a:r>
            <a:endParaRPr sz="1800"/>
          </a:p>
          <a:p>
            <a:pPr indent="-342900" lvl="0" marL="457200" rtl="0" algn="l">
              <a:spcBef>
                <a:spcPts val="0"/>
              </a:spcBef>
              <a:spcAft>
                <a:spcPts val="0"/>
              </a:spcAft>
              <a:buSzPts val="1800"/>
              <a:buAutoNum type="arabicPeriod"/>
            </a:pPr>
            <a:r>
              <a:rPr lang="en" sz="1800"/>
              <a:t>Iris Classification Project Introduction</a:t>
            </a:r>
            <a:endParaRPr sz="1800"/>
          </a:p>
          <a:p>
            <a:pPr indent="-342900" lvl="0" marL="457200" rtl="0" algn="l">
              <a:spcBef>
                <a:spcPts val="0"/>
              </a:spcBef>
              <a:spcAft>
                <a:spcPts val="0"/>
              </a:spcAft>
              <a:buSzPts val="1800"/>
              <a:buAutoNum type="arabicPeriod"/>
            </a:pPr>
            <a:r>
              <a:rPr lang="en" sz="1800"/>
              <a:t>Work and Ask Questions</a:t>
            </a:r>
            <a:endParaRPr sz="1800"/>
          </a:p>
          <a:p>
            <a:pPr indent="0" lvl="0" marL="457200" rtl="0" algn="l">
              <a:spcBef>
                <a:spcPts val="1600"/>
              </a:spcBef>
              <a:spcAft>
                <a:spcPts val="1600"/>
              </a:spcAft>
              <a:buNone/>
            </a:pPr>
            <a:r>
              <a:t/>
            </a:r>
            <a:endParaRPr sz="1800"/>
          </a:p>
        </p:txBody>
      </p:sp>
      <p:pic>
        <p:nvPicPr>
          <p:cNvPr id="126" name="Google Shape;126;p26"/>
          <p:cNvPicPr preferRelativeResize="0"/>
          <p:nvPr/>
        </p:nvPicPr>
        <p:blipFill>
          <a:blip r:embed="rId3">
            <a:alphaModFix/>
          </a:blip>
          <a:stretch>
            <a:fillRect/>
          </a:stretch>
        </p:blipFill>
        <p:spPr>
          <a:xfrm>
            <a:off x="349450" y="575950"/>
            <a:ext cx="1905000" cy="1905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CB9C"/>
        </a:solidFill>
      </p:bgPr>
    </p:bg>
    <p:spTree>
      <p:nvGrpSpPr>
        <p:cNvPr id="261" name="Shape 261"/>
        <p:cNvGrpSpPr/>
        <p:nvPr/>
      </p:nvGrpSpPr>
      <p:grpSpPr>
        <a:xfrm>
          <a:off x="0" y="0"/>
          <a:ext cx="0" cy="0"/>
          <a:chOff x="0" y="0"/>
          <a:chExt cx="0" cy="0"/>
        </a:xfrm>
      </p:grpSpPr>
      <p:sp>
        <p:nvSpPr>
          <p:cNvPr id="262" name="Google Shape;262;p44"/>
          <p:cNvSpPr txBox="1"/>
          <p:nvPr>
            <p:ph type="title"/>
          </p:nvPr>
        </p:nvSpPr>
        <p:spPr>
          <a:xfrm>
            <a:off x="397375" y="575950"/>
            <a:ext cx="82341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Iris Species </a:t>
            </a:r>
            <a:r>
              <a:rPr lang="en"/>
              <a:t>Classification</a:t>
            </a:r>
            <a:r>
              <a:rPr lang="en"/>
              <a:t> Project</a:t>
            </a:r>
            <a:endParaRPr/>
          </a:p>
        </p:txBody>
      </p:sp>
      <p:pic>
        <p:nvPicPr>
          <p:cNvPr id="263" name="Google Shape;263;p44">
            <a:hlinkClick r:id="rId3"/>
          </p:cNvPr>
          <p:cNvPicPr preferRelativeResize="0"/>
          <p:nvPr/>
        </p:nvPicPr>
        <p:blipFill>
          <a:blip r:embed="rId4">
            <a:alphaModFix/>
          </a:blip>
          <a:stretch>
            <a:fillRect/>
          </a:stretch>
        </p:blipFill>
        <p:spPr>
          <a:xfrm>
            <a:off x="3166638" y="1484000"/>
            <a:ext cx="2695575" cy="2609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CB9C"/>
        </a:solidFill>
      </p:bgPr>
    </p:bg>
    <p:spTree>
      <p:nvGrpSpPr>
        <p:cNvPr id="267" name="Shape 267"/>
        <p:cNvGrpSpPr/>
        <p:nvPr/>
      </p:nvGrpSpPr>
      <p:grpSpPr>
        <a:xfrm>
          <a:off x="0" y="0"/>
          <a:ext cx="0" cy="0"/>
          <a:chOff x="0" y="0"/>
          <a:chExt cx="0" cy="0"/>
        </a:xfrm>
      </p:grpSpPr>
      <p:sp>
        <p:nvSpPr>
          <p:cNvPr id="268" name="Google Shape;268;p45"/>
          <p:cNvSpPr txBox="1"/>
          <p:nvPr>
            <p:ph type="title"/>
          </p:nvPr>
        </p:nvSpPr>
        <p:spPr>
          <a:xfrm>
            <a:off x="397375" y="575950"/>
            <a:ext cx="82341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Iris Species Classification Project</a:t>
            </a:r>
            <a:endParaRPr/>
          </a:p>
        </p:txBody>
      </p:sp>
      <p:pic>
        <p:nvPicPr>
          <p:cNvPr id="269" name="Google Shape;269;p45"/>
          <p:cNvPicPr preferRelativeResize="0"/>
          <p:nvPr/>
        </p:nvPicPr>
        <p:blipFill>
          <a:blip r:embed="rId3">
            <a:alphaModFix/>
          </a:blip>
          <a:stretch>
            <a:fillRect/>
          </a:stretch>
        </p:blipFill>
        <p:spPr>
          <a:xfrm>
            <a:off x="4572001" y="1461925"/>
            <a:ext cx="4031501" cy="2686626"/>
          </a:xfrm>
          <a:prstGeom prst="rect">
            <a:avLst/>
          </a:prstGeom>
          <a:noFill/>
          <a:ln>
            <a:noFill/>
          </a:ln>
        </p:spPr>
      </p:pic>
      <p:sp>
        <p:nvSpPr>
          <p:cNvPr id="270" name="Google Shape;270;p45"/>
          <p:cNvSpPr txBox="1"/>
          <p:nvPr>
            <p:ph idx="1" type="body"/>
          </p:nvPr>
        </p:nvSpPr>
        <p:spPr>
          <a:xfrm>
            <a:off x="397375" y="1211350"/>
            <a:ext cx="3886200" cy="300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u="sng">
                <a:solidFill>
                  <a:schemeClr val="accent3"/>
                </a:solidFill>
                <a:hlinkClick r:id="rId4">
                  <a:extLst>
                    <a:ext uri="{A12FA001-AC4F-418D-AE19-62706E023703}">
                      <ahyp:hlinkClr val="tx"/>
                    </a:ext>
                  </a:extLst>
                </a:hlinkClick>
              </a:rPr>
              <a:t>Project folder</a:t>
            </a:r>
            <a:endParaRPr sz="1800"/>
          </a:p>
          <a:p>
            <a:pPr indent="-342900" lvl="0" marL="457200" rtl="0" algn="l">
              <a:spcBef>
                <a:spcPts val="0"/>
              </a:spcBef>
              <a:spcAft>
                <a:spcPts val="0"/>
              </a:spcAft>
              <a:buSzPts val="1800"/>
              <a:buChar char="●"/>
            </a:pPr>
            <a:r>
              <a:rPr lang="en" sz="1800"/>
              <a:t>Contains project spec and submissions folder</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274" name="Shape 274"/>
        <p:cNvGrpSpPr/>
        <p:nvPr/>
      </p:nvGrpSpPr>
      <p:grpSpPr>
        <a:xfrm>
          <a:off x="0" y="0"/>
          <a:ext cx="0" cy="0"/>
          <a:chOff x="0" y="0"/>
          <a:chExt cx="0" cy="0"/>
        </a:xfrm>
      </p:grpSpPr>
      <p:sp>
        <p:nvSpPr>
          <p:cNvPr id="275" name="Google Shape;275;p46"/>
          <p:cNvSpPr txBox="1"/>
          <p:nvPr>
            <p:ph type="title"/>
          </p:nvPr>
        </p:nvSpPr>
        <p:spPr>
          <a:xfrm>
            <a:off x="450275" y="575950"/>
            <a:ext cx="827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 and Ask Questions</a:t>
            </a:r>
            <a:endParaRPr/>
          </a:p>
        </p:txBody>
      </p:sp>
      <p:sp>
        <p:nvSpPr>
          <p:cNvPr id="276" name="Google Shape;276;p46"/>
          <p:cNvSpPr txBox="1"/>
          <p:nvPr>
            <p:ph idx="1" type="body"/>
          </p:nvPr>
        </p:nvSpPr>
        <p:spPr>
          <a:xfrm>
            <a:off x="472176" y="1211350"/>
            <a:ext cx="8227800" cy="300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arenR"/>
            </a:pPr>
            <a:r>
              <a:rPr lang="en" u="sng">
                <a:solidFill>
                  <a:schemeClr val="hlink"/>
                </a:solidFill>
                <a:hlinkClick r:id="rId3"/>
              </a:rPr>
              <a:t>Iris Classification Project </a:t>
            </a:r>
            <a:endParaRPr/>
          </a:p>
          <a:p>
            <a:pPr indent="-342900" lvl="0" marL="457200" rtl="0" algn="l">
              <a:spcBef>
                <a:spcPts val="0"/>
              </a:spcBef>
              <a:spcAft>
                <a:spcPts val="0"/>
              </a:spcAft>
              <a:buSzPts val="1800"/>
              <a:buAutoNum type="arabicParenR"/>
            </a:pPr>
            <a:r>
              <a:rPr lang="en" u="sng">
                <a:solidFill>
                  <a:schemeClr val="hlink"/>
                </a:solidFill>
                <a:hlinkClick r:id="rId4"/>
              </a:rPr>
              <a:t>Regularized </a:t>
            </a:r>
            <a:r>
              <a:rPr lang="en" u="sng">
                <a:solidFill>
                  <a:schemeClr val="hlink"/>
                </a:solidFill>
                <a:hlinkClick r:id="rId5"/>
              </a:rPr>
              <a:t>Logistic</a:t>
            </a:r>
            <a:r>
              <a:rPr lang="en" u="sng">
                <a:solidFill>
                  <a:schemeClr val="hlink"/>
                </a:solidFill>
                <a:hlinkClick r:id="rId6"/>
              </a:rPr>
              <a:t> Regression</a:t>
            </a:r>
            <a:endParaRPr/>
          </a:p>
          <a:p>
            <a:pPr indent="-342900" lvl="0" marL="457200" rtl="0" algn="l">
              <a:spcBef>
                <a:spcPts val="0"/>
              </a:spcBef>
              <a:spcAft>
                <a:spcPts val="0"/>
              </a:spcAft>
              <a:buSzPts val="1800"/>
              <a:buAutoNum type="arabicParenR"/>
            </a:pPr>
            <a:r>
              <a:rPr lang="en"/>
              <a:t>Coursera: Pandas Python Library for Beginners in Data Science</a:t>
            </a:r>
            <a:endParaRPr/>
          </a:p>
          <a:p>
            <a:pPr indent="-342900" lvl="0" marL="457200" rtl="0" algn="l">
              <a:spcBef>
                <a:spcPts val="0"/>
              </a:spcBef>
              <a:spcAft>
                <a:spcPts val="0"/>
              </a:spcAft>
              <a:buSzPts val="1800"/>
              <a:buAutoNum type="arabicParenR"/>
            </a:pPr>
            <a:r>
              <a:rPr lang="en"/>
              <a:t>Continue with Python</a:t>
            </a:r>
            <a:endParaRPr/>
          </a:p>
          <a:p>
            <a:pPr indent="-317500" lvl="1" marL="914400" rtl="0" algn="l">
              <a:spcBef>
                <a:spcPts val="0"/>
              </a:spcBef>
              <a:spcAft>
                <a:spcPts val="0"/>
              </a:spcAft>
              <a:buSzPts val="1400"/>
              <a:buAutoNum type="alphaLcParenR"/>
            </a:pPr>
            <a:r>
              <a:rPr b="1" lang="en"/>
              <a:t>Beginner</a:t>
            </a:r>
            <a:r>
              <a:rPr lang="en"/>
              <a:t>: Complete through Course 3 of the Python 3 Programming specialization. Use the practice feature of the interactive textbook </a:t>
            </a:r>
            <a:endParaRPr/>
          </a:p>
          <a:p>
            <a:pPr indent="-317500" lvl="1" marL="914400" rtl="0" algn="l">
              <a:spcBef>
                <a:spcPts val="0"/>
              </a:spcBef>
              <a:spcAft>
                <a:spcPts val="0"/>
              </a:spcAft>
              <a:buSzPts val="1400"/>
              <a:buAutoNum type="alphaLcParenR"/>
            </a:pPr>
            <a:r>
              <a:rPr b="1" lang="en"/>
              <a:t>Intermediate</a:t>
            </a:r>
            <a:r>
              <a:rPr lang="en"/>
              <a:t>: Read Chapters 16 in DSFS.</a:t>
            </a:r>
            <a:endParaRPr/>
          </a:p>
          <a:p>
            <a:pPr indent="-317500" lvl="1" marL="914400" rtl="0" algn="l">
              <a:spcBef>
                <a:spcPts val="0"/>
              </a:spcBef>
              <a:spcAft>
                <a:spcPts val="0"/>
              </a:spcAft>
              <a:buSzPts val="1400"/>
              <a:buAutoNum type="alphaLcParenR"/>
            </a:pPr>
            <a:r>
              <a:rPr lang="en"/>
              <a:t>Experiences: </a:t>
            </a:r>
            <a:endParaRPr/>
          </a:p>
          <a:p>
            <a:pPr indent="0" lvl="0" marL="91440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Clr>
                <a:schemeClr val="dk2"/>
              </a:buClr>
              <a:buSzPts val="1100"/>
              <a:buFont typeface="Arial"/>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0" name="Shape 280"/>
        <p:cNvGrpSpPr/>
        <p:nvPr/>
      </p:nvGrpSpPr>
      <p:grpSpPr>
        <a:xfrm>
          <a:off x="0" y="0"/>
          <a:ext cx="0" cy="0"/>
          <a:chOff x="0" y="0"/>
          <a:chExt cx="0" cy="0"/>
        </a:xfrm>
      </p:grpSpPr>
      <p:sp>
        <p:nvSpPr>
          <p:cNvPr id="281" name="Google Shape;281;p47"/>
          <p:cNvSpPr txBox="1"/>
          <p:nvPr>
            <p:ph type="title"/>
          </p:nvPr>
        </p:nvSpPr>
        <p:spPr>
          <a:xfrm>
            <a:off x="283100" y="2059273"/>
            <a:ext cx="6244200" cy="930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a:t>
            </a:r>
            <a:endParaRPr/>
          </a:p>
        </p:txBody>
      </p:sp>
      <p:pic>
        <p:nvPicPr>
          <p:cNvPr id="282" name="Google Shape;282;p47"/>
          <p:cNvPicPr preferRelativeResize="0"/>
          <p:nvPr/>
        </p:nvPicPr>
        <p:blipFill>
          <a:blip r:embed="rId3">
            <a:alphaModFix/>
          </a:blip>
          <a:stretch>
            <a:fillRect/>
          </a:stretch>
        </p:blipFill>
        <p:spPr>
          <a:xfrm>
            <a:off x="6527300" y="666750"/>
            <a:ext cx="1905000" cy="1905000"/>
          </a:xfrm>
          <a:prstGeom prst="rect">
            <a:avLst/>
          </a:prstGeom>
          <a:noFill/>
          <a:ln>
            <a:noFill/>
          </a:ln>
        </p:spPr>
      </p:pic>
      <p:pic>
        <p:nvPicPr>
          <p:cNvPr id="283" name="Google Shape;283;p47"/>
          <p:cNvPicPr preferRelativeResize="0"/>
          <p:nvPr/>
        </p:nvPicPr>
        <p:blipFill>
          <a:blip r:embed="rId4">
            <a:alphaModFix/>
          </a:blip>
          <a:stretch>
            <a:fillRect/>
          </a:stretch>
        </p:blipFill>
        <p:spPr>
          <a:xfrm>
            <a:off x="6527300" y="2717875"/>
            <a:ext cx="1905000" cy="1905000"/>
          </a:xfrm>
          <a:prstGeom prst="rect">
            <a:avLst/>
          </a:prstGeom>
          <a:noFill/>
          <a:ln>
            <a:noFill/>
          </a:ln>
        </p:spPr>
      </p:pic>
      <p:sp>
        <p:nvSpPr>
          <p:cNvPr id="284" name="Google Shape;284;p47"/>
          <p:cNvSpPr txBox="1"/>
          <p:nvPr>
            <p:ph type="title"/>
          </p:nvPr>
        </p:nvSpPr>
        <p:spPr>
          <a:xfrm>
            <a:off x="348925" y="3004313"/>
            <a:ext cx="4745700" cy="128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sz="1200"/>
              <a:t>Michigan Hackers Machine Learning Team</a:t>
            </a:r>
            <a:endParaRPr b="0" sz="1200"/>
          </a:p>
          <a:p>
            <a:pPr indent="0" lvl="0" marL="0" rtl="0" algn="l">
              <a:spcBef>
                <a:spcPts val="0"/>
              </a:spcBef>
              <a:spcAft>
                <a:spcPts val="0"/>
              </a:spcAft>
              <a:buNone/>
            </a:pPr>
            <a:r>
              <a:rPr b="0" lang="en" sz="1200"/>
              <a:t>Contact Info:</a:t>
            </a:r>
            <a:endParaRPr b="0" sz="1200"/>
          </a:p>
          <a:p>
            <a:pPr indent="0" lvl="0" marL="0" rtl="0" algn="l">
              <a:spcBef>
                <a:spcPts val="0"/>
              </a:spcBef>
              <a:spcAft>
                <a:spcPts val="0"/>
              </a:spcAft>
              <a:buNone/>
            </a:pPr>
            <a:r>
              <a:rPr b="0" lang="en" sz="1200"/>
              <a:t>Rajas Gupta | rajasg@umich.edu</a:t>
            </a:r>
            <a:endParaRPr b="0" sz="1200"/>
          </a:p>
          <a:p>
            <a:pPr indent="0" lvl="0" marL="0" rtl="0" algn="l">
              <a:spcBef>
                <a:spcPts val="0"/>
              </a:spcBef>
              <a:spcAft>
                <a:spcPts val="0"/>
              </a:spcAft>
              <a:buNone/>
            </a:pPr>
            <a:r>
              <a:rPr b="0" lang="en" sz="1200"/>
              <a:t>Vijay Shamra | vsharm@umich.edu</a:t>
            </a:r>
            <a:endParaRPr b="0" sz="1200"/>
          </a:p>
        </p:txBody>
      </p:sp>
      <p:sp>
        <p:nvSpPr>
          <p:cNvPr id="285" name="Google Shape;285;p47"/>
          <p:cNvSpPr txBox="1"/>
          <p:nvPr>
            <p:ph type="title"/>
          </p:nvPr>
        </p:nvSpPr>
        <p:spPr>
          <a:xfrm>
            <a:off x="348925" y="4306650"/>
            <a:ext cx="1557900" cy="54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sz="1200" u="sng">
                <a:hlinkClick r:id="rId5"/>
              </a:rPr>
              <a:t>Provide Feedback</a:t>
            </a:r>
            <a:endParaRPr b="0" sz="1200" u="sng"/>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30" name="Shape 130"/>
        <p:cNvGrpSpPr/>
        <p:nvPr/>
      </p:nvGrpSpPr>
      <p:grpSpPr>
        <a:xfrm>
          <a:off x="0" y="0"/>
          <a:ext cx="0" cy="0"/>
          <a:chOff x="0" y="0"/>
          <a:chExt cx="0" cy="0"/>
        </a:xfrm>
      </p:grpSpPr>
      <p:sp>
        <p:nvSpPr>
          <p:cNvPr id="131" name="Google Shape;131;p27"/>
          <p:cNvSpPr txBox="1"/>
          <p:nvPr>
            <p:ph type="title"/>
          </p:nvPr>
        </p:nvSpPr>
        <p:spPr>
          <a:xfrm>
            <a:off x="397375"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Announcements</a:t>
            </a:r>
            <a:endParaRPr/>
          </a:p>
        </p:txBody>
      </p:sp>
      <p:sp>
        <p:nvSpPr>
          <p:cNvPr id="132" name="Google Shape;132;p27"/>
          <p:cNvSpPr txBox="1"/>
          <p:nvPr>
            <p:ph idx="1" type="body"/>
          </p:nvPr>
        </p:nvSpPr>
        <p:spPr>
          <a:xfrm>
            <a:off x="397375" y="1211350"/>
            <a:ext cx="8582700" cy="300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MDP Project Application Deadline has been </a:t>
            </a:r>
            <a:r>
              <a:rPr i="1" lang="en" sz="1800"/>
              <a:t>extended</a:t>
            </a:r>
            <a:r>
              <a:rPr lang="en" sz="1800"/>
              <a:t> to </a:t>
            </a:r>
            <a:r>
              <a:rPr b="1" lang="en" sz="1800"/>
              <a:t>Tomorrow 11:55 pm.</a:t>
            </a:r>
            <a:endParaRPr sz="1800"/>
          </a:p>
          <a:p>
            <a:pPr indent="-330200" lvl="0" marL="914400" rtl="0" algn="l">
              <a:spcBef>
                <a:spcPts val="0"/>
              </a:spcBef>
              <a:spcAft>
                <a:spcPts val="0"/>
              </a:spcAft>
              <a:buSzPts val="1600"/>
              <a:buChar char="-"/>
            </a:pPr>
            <a:r>
              <a:rPr lang="en" sz="1600"/>
              <a:t>One </a:t>
            </a:r>
            <a:r>
              <a:rPr lang="en" sz="1600"/>
              <a:t>application</a:t>
            </a:r>
            <a:r>
              <a:rPr lang="en" sz="1600"/>
              <a:t> for 47 projects (research, industry, arts. This is a great </a:t>
            </a:r>
            <a:r>
              <a:rPr lang="en" sz="1600"/>
              <a:t>opportunity</a:t>
            </a:r>
            <a:r>
              <a:rPr lang="en" sz="1600"/>
              <a:t> to get industry or research experience during the school year</a:t>
            </a:r>
            <a:endParaRPr sz="1600"/>
          </a:p>
          <a:p>
            <a:pPr indent="-342900" lvl="0" marL="457200" rtl="0" algn="l">
              <a:spcBef>
                <a:spcPts val="0"/>
              </a:spcBef>
              <a:spcAft>
                <a:spcPts val="0"/>
              </a:spcAft>
              <a:buSzPts val="1800"/>
              <a:buChar char="●"/>
            </a:pPr>
            <a:r>
              <a:rPr lang="en" sz="1800"/>
              <a:t>Google Kickstart</a:t>
            </a:r>
            <a:endParaRPr sz="1800"/>
          </a:p>
          <a:p>
            <a:pPr indent="-342900" lvl="0" marL="457200" rtl="0" algn="l">
              <a:spcBef>
                <a:spcPts val="0"/>
              </a:spcBef>
              <a:spcAft>
                <a:spcPts val="0"/>
              </a:spcAft>
              <a:buSzPts val="1800"/>
              <a:buChar char="●"/>
            </a:pPr>
            <a:r>
              <a:rPr lang="en" sz="1800"/>
              <a:t>Become a Core Member!</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136" name="Shape 136"/>
        <p:cNvGrpSpPr/>
        <p:nvPr/>
      </p:nvGrpSpPr>
      <p:grpSpPr>
        <a:xfrm>
          <a:off x="0" y="0"/>
          <a:ext cx="0" cy="0"/>
          <a:chOff x="0" y="0"/>
          <a:chExt cx="0" cy="0"/>
        </a:xfrm>
      </p:grpSpPr>
      <p:sp>
        <p:nvSpPr>
          <p:cNvPr id="137" name="Google Shape;137;p28"/>
          <p:cNvSpPr txBox="1"/>
          <p:nvPr>
            <p:ph type="title"/>
          </p:nvPr>
        </p:nvSpPr>
        <p:spPr>
          <a:xfrm>
            <a:off x="435900" y="575975"/>
            <a:ext cx="2406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Ice Breaker</a:t>
            </a:r>
            <a:endParaRPr/>
          </a:p>
        </p:txBody>
      </p:sp>
      <p:sp>
        <p:nvSpPr>
          <p:cNvPr id="138" name="Google Shape;138;p28"/>
          <p:cNvSpPr txBox="1"/>
          <p:nvPr>
            <p:ph idx="1" type="body"/>
          </p:nvPr>
        </p:nvSpPr>
        <p:spPr>
          <a:xfrm>
            <a:off x="435900" y="1211363"/>
            <a:ext cx="8272200" cy="453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Question of the Week: What MDP Projects have you applied for?</a:t>
            </a:r>
            <a:endParaRPr/>
          </a:p>
        </p:txBody>
      </p:sp>
      <p:pic>
        <p:nvPicPr>
          <p:cNvPr id="139" name="Google Shape;139;p28"/>
          <p:cNvPicPr preferRelativeResize="0"/>
          <p:nvPr/>
        </p:nvPicPr>
        <p:blipFill>
          <a:blip r:embed="rId3">
            <a:alphaModFix/>
          </a:blip>
          <a:stretch>
            <a:fillRect/>
          </a:stretch>
        </p:blipFill>
        <p:spPr>
          <a:xfrm>
            <a:off x="152400" y="1854950"/>
            <a:ext cx="8839198" cy="1433591"/>
          </a:xfrm>
          <a:prstGeom prst="rect">
            <a:avLst/>
          </a:prstGeom>
          <a:noFill/>
          <a:ln>
            <a:noFill/>
          </a:ln>
        </p:spPr>
      </p:pic>
      <p:sp>
        <p:nvSpPr>
          <p:cNvPr id="140" name="Google Shape;140;p28"/>
          <p:cNvSpPr txBox="1"/>
          <p:nvPr>
            <p:ph idx="1" type="body"/>
          </p:nvPr>
        </p:nvSpPr>
        <p:spPr>
          <a:xfrm>
            <a:off x="435900" y="3756163"/>
            <a:ext cx="8272200" cy="453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Do any of them have something to do with Machine Learning?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44" name="Shape 144"/>
        <p:cNvGrpSpPr/>
        <p:nvPr/>
      </p:nvGrpSpPr>
      <p:grpSpPr>
        <a:xfrm>
          <a:off x="0" y="0"/>
          <a:ext cx="0" cy="0"/>
          <a:chOff x="0" y="0"/>
          <a:chExt cx="0" cy="0"/>
        </a:xfrm>
      </p:grpSpPr>
      <p:sp>
        <p:nvSpPr>
          <p:cNvPr id="145" name="Google Shape;145;p29"/>
          <p:cNvSpPr txBox="1"/>
          <p:nvPr>
            <p:ph type="title"/>
          </p:nvPr>
        </p:nvSpPr>
        <p:spPr>
          <a:xfrm>
            <a:off x="397375"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Roadmap</a:t>
            </a:r>
            <a:endParaRPr/>
          </a:p>
        </p:txBody>
      </p:sp>
      <p:sp>
        <p:nvSpPr>
          <p:cNvPr id="146" name="Google Shape;146;p29"/>
          <p:cNvSpPr/>
          <p:nvPr/>
        </p:nvSpPr>
        <p:spPr>
          <a:xfrm>
            <a:off x="809725" y="2571750"/>
            <a:ext cx="1556400" cy="930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Regularization</a:t>
            </a:r>
            <a:endParaRPr/>
          </a:p>
        </p:txBody>
      </p:sp>
      <p:sp>
        <p:nvSpPr>
          <p:cNvPr id="147" name="Google Shape;147;p29"/>
          <p:cNvSpPr/>
          <p:nvPr/>
        </p:nvSpPr>
        <p:spPr>
          <a:xfrm>
            <a:off x="3793807" y="2571750"/>
            <a:ext cx="1556400" cy="930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Random Forests</a:t>
            </a:r>
            <a:endParaRPr/>
          </a:p>
        </p:txBody>
      </p:sp>
      <p:sp>
        <p:nvSpPr>
          <p:cNvPr id="148" name="Google Shape;148;p29"/>
          <p:cNvSpPr/>
          <p:nvPr/>
        </p:nvSpPr>
        <p:spPr>
          <a:xfrm>
            <a:off x="6777867" y="2571750"/>
            <a:ext cx="1556400" cy="930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t>Neural Networks</a:t>
            </a:r>
            <a:endParaRPr b="1" sz="1300"/>
          </a:p>
        </p:txBody>
      </p:sp>
      <p:cxnSp>
        <p:nvCxnSpPr>
          <p:cNvPr id="149" name="Google Shape;149;p29"/>
          <p:cNvCxnSpPr>
            <a:stCxn id="146" idx="3"/>
            <a:endCxn id="147" idx="1"/>
          </p:cNvCxnSpPr>
          <p:nvPr/>
        </p:nvCxnSpPr>
        <p:spPr>
          <a:xfrm>
            <a:off x="2366125" y="3037200"/>
            <a:ext cx="1427700" cy="0"/>
          </a:xfrm>
          <a:prstGeom prst="straightConnector1">
            <a:avLst/>
          </a:prstGeom>
          <a:noFill/>
          <a:ln cap="flat" cmpd="sng" w="9525">
            <a:solidFill>
              <a:schemeClr val="dk2"/>
            </a:solidFill>
            <a:prstDash val="solid"/>
            <a:round/>
            <a:headEnd len="med" w="med" type="none"/>
            <a:tailEnd len="med" w="med" type="triangle"/>
          </a:ln>
        </p:spPr>
      </p:cxnSp>
      <p:cxnSp>
        <p:nvCxnSpPr>
          <p:cNvPr id="150" name="Google Shape;150;p29"/>
          <p:cNvCxnSpPr>
            <a:stCxn id="147" idx="3"/>
            <a:endCxn id="148" idx="1"/>
          </p:cNvCxnSpPr>
          <p:nvPr/>
        </p:nvCxnSpPr>
        <p:spPr>
          <a:xfrm>
            <a:off x="5350207" y="3037200"/>
            <a:ext cx="1427700" cy="0"/>
          </a:xfrm>
          <a:prstGeom prst="straightConnector1">
            <a:avLst/>
          </a:prstGeom>
          <a:noFill/>
          <a:ln cap="flat" cmpd="sng" w="9525">
            <a:solidFill>
              <a:schemeClr val="dk2"/>
            </a:solidFill>
            <a:prstDash val="solid"/>
            <a:round/>
            <a:headEnd len="med" w="med" type="none"/>
            <a:tailEnd len="med" w="med" type="triangle"/>
          </a:ln>
        </p:spPr>
      </p:cxnSp>
      <p:sp>
        <p:nvSpPr>
          <p:cNvPr id="151" name="Google Shape;151;p29"/>
          <p:cNvSpPr/>
          <p:nvPr/>
        </p:nvSpPr>
        <p:spPr>
          <a:xfrm>
            <a:off x="2258125" y="1474550"/>
            <a:ext cx="1643700" cy="834000"/>
          </a:xfrm>
          <a:prstGeom prst="ellipse">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Iris Species</a:t>
            </a:r>
            <a:r>
              <a:rPr lang="en" sz="1000"/>
              <a:t> Classification (Logistic Regression)</a:t>
            </a:r>
            <a:endParaRPr sz="1000"/>
          </a:p>
        </p:txBody>
      </p:sp>
      <p:cxnSp>
        <p:nvCxnSpPr>
          <p:cNvPr id="152" name="Google Shape;152;p29"/>
          <p:cNvCxnSpPr>
            <a:stCxn id="151" idx="4"/>
          </p:cNvCxnSpPr>
          <p:nvPr/>
        </p:nvCxnSpPr>
        <p:spPr>
          <a:xfrm flipH="1">
            <a:off x="3075475" y="2308550"/>
            <a:ext cx="4500" cy="705900"/>
          </a:xfrm>
          <a:prstGeom prst="straightConnector1">
            <a:avLst/>
          </a:prstGeom>
          <a:noFill/>
          <a:ln cap="flat" cmpd="sng" w="9525">
            <a:solidFill>
              <a:schemeClr val="dk2"/>
            </a:solidFill>
            <a:prstDash val="solid"/>
            <a:round/>
            <a:headEnd len="med" w="med" type="none"/>
            <a:tailEnd len="med" w="med" type="triangle"/>
          </a:ln>
        </p:spPr>
      </p:cxnSp>
      <p:sp>
        <p:nvSpPr>
          <p:cNvPr id="153" name="Google Shape;153;p29"/>
          <p:cNvSpPr/>
          <p:nvPr/>
        </p:nvSpPr>
        <p:spPr>
          <a:xfrm>
            <a:off x="5242200" y="1474550"/>
            <a:ext cx="1643700" cy="834000"/>
          </a:xfrm>
          <a:prstGeom prst="ellipse">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Kaggle Titanic Project</a:t>
            </a:r>
            <a:endParaRPr sz="1000"/>
          </a:p>
        </p:txBody>
      </p:sp>
      <p:cxnSp>
        <p:nvCxnSpPr>
          <p:cNvPr id="154" name="Google Shape;154;p29"/>
          <p:cNvCxnSpPr>
            <a:stCxn id="153" idx="4"/>
          </p:cNvCxnSpPr>
          <p:nvPr/>
        </p:nvCxnSpPr>
        <p:spPr>
          <a:xfrm flipH="1">
            <a:off x="6059550" y="2308550"/>
            <a:ext cx="4500" cy="705900"/>
          </a:xfrm>
          <a:prstGeom prst="straightConnector1">
            <a:avLst/>
          </a:prstGeom>
          <a:noFill/>
          <a:ln cap="flat" cmpd="sng" w="9525">
            <a:solidFill>
              <a:schemeClr val="dk2"/>
            </a:solidFill>
            <a:prstDash val="solid"/>
            <a:round/>
            <a:headEnd len="med" w="med" type="none"/>
            <a:tailEnd len="med" w="med" type="triangle"/>
          </a:ln>
        </p:spPr>
      </p:cxnSp>
      <p:sp>
        <p:nvSpPr>
          <p:cNvPr id="155" name="Google Shape;155;p29"/>
          <p:cNvSpPr txBox="1"/>
          <p:nvPr/>
        </p:nvSpPr>
        <p:spPr>
          <a:xfrm>
            <a:off x="908275" y="3829425"/>
            <a:ext cx="7376400" cy="83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Lato"/>
                <a:ea typeface="Lato"/>
                <a:cs typeface="Lato"/>
                <a:sym typeface="Lato"/>
              </a:rPr>
              <a:t>After neural networks: deep learning, </a:t>
            </a:r>
            <a:r>
              <a:rPr b="1" lang="en" sz="1800">
                <a:solidFill>
                  <a:schemeClr val="dk2"/>
                </a:solidFill>
                <a:latin typeface="Lato"/>
                <a:ea typeface="Lato"/>
                <a:cs typeface="Lato"/>
                <a:sym typeface="Lato"/>
              </a:rPr>
              <a:t>computer vision, </a:t>
            </a:r>
            <a:r>
              <a:rPr b="1" lang="en" sz="1800">
                <a:latin typeface="Lato"/>
                <a:ea typeface="Lato"/>
                <a:cs typeface="Lato"/>
                <a:sym typeface="Lato"/>
              </a:rPr>
              <a:t>reinforcement</a:t>
            </a:r>
            <a:r>
              <a:rPr b="1" lang="en" sz="1800">
                <a:latin typeface="Lato"/>
                <a:ea typeface="Lato"/>
                <a:cs typeface="Lato"/>
                <a:sym typeface="Lato"/>
              </a:rPr>
              <a:t> learning, SVMs, sentiment analysis</a:t>
            </a:r>
            <a:endParaRPr b="1" sz="18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59" name="Shape 159"/>
        <p:cNvGrpSpPr/>
        <p:nvPr/>
      </p:nvGrpSpPr>
      <p:grpSpPr>
        <a:xfrm>
          <a:off x="0" y="0"/>
          <a:ext cx="0" cy="0"/>
          <a:chOff x="0" y="0"/>
          <a:chExt cx="0" cy="0"/>
        </a:xfrm>
      </p:grpSpPr>
      <p:sp>
        <p:nvSpPr>
          <p:cNvPr id="160" name="Google Shape;160;p30"/>
          <p:cNvSpPr txBox="1"/>
          <p:nvPr>
            <p:ph type="title"/>
          </p:nvPr>
        </p:nvSpPr>
        <p:spPr>
          <a:xfrm>
            <a:off x="397375"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 Progress Check</a:t>
            </a:r>
            <a:endParaRPr/>
          </a:p>
        </p:txBody>
      </p:sp>
      <p:sp>
        <p:nvSpPr>
          <p:cNvPr id="161" name="Google Shape;161;p30"/>
          <p:cNvSpPr txBox="1"/>
          <p:nvPr>
            <p:ph idx="1" type="body"/>
          </p:nvPr>
        </p:nvSpPr>
        <p:spPr>
          <a:xfrm>
            <a:off x="397375" y="1211350"/>
            <a:ext cx="8582700" cy="3002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b="1" sz="1800"/>
          </a:p>
          <a:p>
            <a:pPr indent="-342900" lvl="0" marL="457200" rtl="0" algn="l">
              <a:spcBef>
                <a:spcPts val="1600"/>
              </a:spcBef>
              <a:spcAft>
                <a:spcPts val="0"/>
              </a:spcAft>
              <a:buSzPts val="1800"/>
              <a:buChar char="●"/>
            </a:pPr>
            <a:r>
              <a:rPr b="1" lang="en" sz="1800"/>
              <a:t>Goal:</a:t>
            </a:r>
            <a:r>
              <a:rPr lang="en" sz="1800"/>
              <a:t> Complete Course 3 of the Python 3 Programming specialization (</a:t>
            </a:r>
            <a:r>
              <a:rPr lang="en" sz="1800"/>
              <a:t>Data Collection and Processing with Python)</a:t>
            </a:r>
            <a:endParaRPr sz="1800"/>
          </a:p>
          <a:p>
            <a:pPr indent="0" lvl="0" marL="457200" rtl="0" algn="l">
              <a:spcBef>
                <a:spcPts val="1600"/>
              </a:spcBef>
              <a:spcAft>
                <a:spcPts val="0"/>
              </a:spcAft>
              <a:buNone/>
            </a:pPr>
            <a:r>
              <a:t/>
            </a:r>
            <a:endParaRPr sz="1800"/>
          </a:p>
          <a:p>
            <a:pPr indent="-342900" lvl="0" marL="457200" rtl="0" algn="l">
              <a:spcBef>
                <a:spcPts val="1600"/>
              </a:spcBef>
              <a:spcAft>
                <a:spcPts val="0"/>
              </a:spcAft>
              <a:buSzPts val="1800"/>
              <a:buChar char="●"/>
            </a:pPr>
            <a:r>
              <a:rPr b="1" lang="en" sz="1800"/>
              <a:t>Next Step: </a:t>
            </a:r>
            <a:r>
              <a:rPr lang="en" sz="1800"/>
              <a:t>Work through Pandas Python Library for Beginners in Data Science</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65" name="Shape 165"/>
        <p:cNvGrpSpPr/>
        <p:nvPr/>
      </p:nvGrpSpPr>
      <p:grpSpPr>
        <a:xfrm>
          <a:off x="0" y="0"/>
          <a:ext cx="0" cy="0"/>
          <a:chOff x="0" y="0"/>
          <a:chExt cx="0" cy="0"/>
        </a:xfrm>
      </p:grpSpPr>
      <p:sp>
        <p:nvSpPr>
          <p:cNvPr id="166" name="Google Shape;166;p31"/>
          <p:cNvSpPr txBox="1"/>
          <p:nvPr>
            <p:ph type="title"/>
          </p:nvPr>
        </p:nvSpPr>
        <p:spPr>
          <a:xfrm>
            <a:off x="397375" y="575950"/>
            <a:ext cx="77928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Slide Review of Logistic Regression</a:t>
            </a:r>
            <a:endParaRPr/>
          </a:p>
        </p:txBody>
      </p:sp>
      <p:sp>
        <p:nvSpPr>
          <p:cNvPr id="167" name="Google Shape;167;p31"/>
          <p:cNvSpPr txBox="1"/>
          <p:nvPr>
            <p:ph idx="1" type="body"/>
          </p:nvPr>
        </p:nvSpPr>
        <p:spPr>
          <a:xfrm>
            <a:off x="397375" y="1211350"/>
            <a:ext cx="8582700" cy="599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a:t>Logistic Regression Model</a:t>
            </a:r>
            <a:r>
              <a:rPr lang="en"/>
              <a:t>: A classification algorithm that predicts the </a:t>
            </a:r>
            <a:r>
              <a:rPr lang="en"/>
              <a:t>probability of a data point being in a desired class using the sigmoid function.</a:t>
            </a:r>
            <a:endParaRPr/>
          </a:p>
        </p:txBody>
      </p:sp>
      <p:pic>
        <p:nvPicPr>
          <p:cNvPr id="168" name="Google Shape;168;p31"/>
          <p:cNvPicPr preferRelativeResize="0"/>
          <p:nvPr/>
        </p:nvPicPr>
        <p:blipFill rotWithShape="1">
          <a:blip r:embed="rId3">
            <a:alphaModFix/>
          </a:blip>
          <a:srcRect b="0" l="0" r="0" t="36106"/>
          <a:stretch/>
        </p:blipFill>
        <p:spPr>
          <a:xfrm>
            <a:off x="1018175" y="2913788"/>
            <a:ext cx="2018300" cy="733875"/>
          </a:xfrm>
          <a:prstGeom prst="rect">
            <a:avLst/>
          </a:prstGeom>
          <a:noFill/>
          <a:ln>
            <a:noFill/>
          </a:ln>
        </p:spPr>
      </p:pic>
      <p:pic>
        <p:nvPicPr>
          <p:cNvPr id="169" name="Google Shape;169;p31"/>
          <p:cNvPicPr preferRelativeResize="0"/>
          <p:nvPr/>
        </p:nvPicPr>
        <p:blipFill rotWithShape="1">
          <a:blip r:embed="rId3">
            <a:alphaModFix/>
          </a:blip>
          <a:srcRect b="63892" l="0" r="0" t="0"/>
          <a:stretch/>
        </p:blipFill>
        <p:spPr>
          <a:xfrm>
            <a:off x="1018175" y="2393325"/>
            <a:ext cx="2018300" cy="404575"/>
          </a:xfrm>
          <a:prstGeom prst="rect">
            <a:avLst/>
          </a:prstGeom>
          <a:noFill/>
          <a:ln>
            <a:noFill/>
          </a:ln>
        </p:spPr>
      </p:pic>
      <p:pic>
        <p:nvPicPr>
          <p:cNvPr id="170" name="Google Shape;170;p31"/>
          <p:cNvPicPr preferRelativeResize="0"/>
          <p:nvPr/>
        </p:nvPicPr>
        <p:blipFill>
          <a:blip r:embed="rId4">
            <a:alphaModFix/>
          </a:blip>
          <a:stretch>
            <a:fillRect/>
          </a:stretch>
        </p:blipFill>
        <p:spPr>
          <a:xfrm>
            <a:off x="2290369" y="3791875"/>
            <a:ext cx="4796700" cy="836875"/>
          </a:xfrm>
          <a:prstGeom prst="rect">
            <a:avLst/>
          </a:prstGeom>
          <a:noFill/>
          <a:ln>
            <a:noFill/>
          </a:ln>
        </p:spPr>
      </p:pic>
      <p:pic>
        <p:nvPicPr>
          <p:cNvPr id="171" name="Google Shape;171;p31"/>
          <p:cNvPicPr preferRelativeResize="0"/>
          <p:nvPr/>
        </p:nvPicPr>
        <p:blipFill rotWithShape="1">
          <a:blip r:embed="rId5">
            <a:alphaModFix/>
          </a:blip>
          <a:srcRect b="0" l="0" r="0" t="54379"/>
          <a:stretch/>
        </p:blipFill>
        <p:spPr>
          <a:xfrm>
            <a:off x="5937596" y="2441573"/>
            <a:ext cx="3094451" cy="1286925"/>
          </a:xfrm>
          <a:prstGeom prst="rect">
            <a:avLst/>
          </a:prstGeom>
          <a:noFill/>
          <a:ln>
            <a:noFill/>
          </a:ln>
        </p:spPr>
      </p:pic>
      <p:pic>
        <p:nvPicPr>
          <p:cNvPr id="172" name="Google Shape;172;p31"/>
          <p:cNvPicPr preferRelativeResize="0"/>
          <p:nvPr/>
        </p:nvPicPr>
        <p:blipFill>
          <a:blip r:embed="rId6">
            <a:alphaModFix/>
          </a:blip>
          <a:stretch>
            <a:fillRect/>
          </a:stretch>
        </p:blipFill>
        <p:spPr>
          <a:xfrm>
            <a:off x="3154572" y="1913200"/>
            <a:ext cx="2664925" cy="1815300"/>
          </a:xfrm>
          <a:prstGeom prst="rect">
            <a:avLst/>
          </a:prstGeom>
          <a:noFill/>
          <a:ln>
            <a:noFill/>
          </a:ln>
        </p:spPr>
      </p:pic>
      <p:sp>
        <p:nvSpPr>
          <p:cNvPr id="173" name="Google Shape;173;p31"/>
          <p:cNvSpPr txBox="1"/>
          <p:nvPr/>
        </p:nvSpPr>
        <p:spPr>
          <a:xfrm>
            <a:off x="1118175" y="1977375"/>
            <a:ext cx="1818300" cy="35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Hypothesis Function</a:t>
            </a:r>
            <a:endParaRPr b="1">
              <a:latin typeface="Lato"/>
              <a:ea typeface="Lato"/>
              <a:cs typeface="Lato"/>
              <a:sym typeface="Lato"/>
            </a:endParaRPr>
          </a:p>
        </p:txBody>
      </p:sp>
      <p:sp>
        <p:nvSpPr>
          <p:cNvPr id="174" name="Google Shape;174;p31"/>
          <p:cNvSpPr txBox="1"/>
          <p:nvPr/>
        </p:nvSpPr>
        <p:spPr>
          <a:xfrm>
            <a:off x="834850" y="3791875"/>
            <a:ext cx="1452600" cy="359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a:latin typeface="Lato"/>
                <a:ea typeface="Lato"/>
                <a:cs typeface="Lato"/>
                <a:sym typeface="Lato"/>
              </a:rPr>
              <a:t>Cost Function</a:t>
            </a:r>
            <a:endParaRPr b="1">
              <a:latin typeface="Lato"/>
              <a:ea typeface="Lato"/>
              <a:cs typeface="Lato"/>
              <a:sym typeface="Lato"/>
            </a:endParaRPr>
          </a:p>
        </p:txBody>
      </p:sp>
      <p:sp>
        <p:nvSpPr>
          <p:cNvPr id="175" name="Google Shape;175;p31"/>
          <p:cNvSpPr txBox="1"/>
          <p:nvPr/>
        </p:nvSpPr>
        <p:spPr>
          <a:xfrm>
            <a:off x="6575675" y="1977375"/>
            <a:ext cx="1818300" cy="35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Gradient Descent</a:t>
            </a:r>
            <a:endParaRPr b="1">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5A6BD"/>
        </a:solidFill>
      </p:bgPr>
    </p:bg>
    <p:spTree>
      <p:nvGrpSpPr>
        <p:cNvPr id="179" name="Shape 179"/>
        <p:cNvGrpSpPr/>
        <p:nvPr/>
      </p:nvGrpSpPr>
      <p:grpSpPr>
        <a:xfrm>
          <a:off x="0" y="0"/>
          <a:ext cx="0" cy="0"/>
          <a:chOff x="0" y="0"/>
          <a:chExt cx="0" cy="0"/>
        </a:xfrm>
      </p:grpSpPr>
      <p:sp>
        <p:nvSpPr>
          <p:cNvPr id="180" name="Google Shape;180;p32"/>
          <p:cNvSpPr txBox="1"/>
          <p:nvPr>
            <p:ph type="title"/>
          </p:nvPr>
        </p:nvSpPr>
        <p:spPr>
          <a:xfrm>
            <a:off x="397375" y="575950"/>
            <a:ext cx="77928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 Regression in Python</a:t>
            </a:r>
            <a:endParaRPr/>
          </a:p>
        </p:txBody>
      </p:sp>
      <p:pic>
        <p:nvPicPr>
          <p:cNvPr id="181" name="Google Shape;181;p32">
            <a:hlinkClick r:id="rId3"/>
          </p:cNvPr>
          <p:cNvPicPr preferRelativeResize="0"/>
          <p:nvPr/>
        </p:nvPicPr>
        <p:blipFill>
          <a:blip r:embed="rId4">
            <a:alphaModFix/>
          </a:blip>
          <a:stretch>
            <a:fillRect/>
          </a:stretch>
        </p:blipFill>
        <p:spPr>
          <a:xfrm>
            <a:off x="2944774" y="1367000"/>
            <a:ext cx="3254450" cy="3179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Regularization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