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Caveat"/>
      <p:regular r:id="rId38"/>
      <p:bold r:id="rId39"/>
    </p:embeddedFont>
    <p:embeddedFont>
      <p:font typeface="Roboto"/>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44" Type="http://schemas.openxmlformats.org/officeDocument/2006/relationships/font" Target="fonts/Lato-regular.fntdata"/><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46" Type="http://schemas.openxmlformats.org/officeDocument/2006/relationships/font" Target="fonts/Lato-italic.fntdata"/><Relationship Id="rId23" Type="http://schemas.openxmlformats.org/officeDocument/2006/relationships/slide" Target="slides/slide17.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a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bold.fntdata"/><Relationship Id="rId12" Type="http://schemas.openxmlformats.org/officeDocument/2006/relationships/slide" Target="slides/slide6.xml"/><Relationship Id="rId34" Type="http://schemas.openxmlformats.org/officeDocument/2006/relationships/font" Target="fonts/Raleway-regular.fntdata"/><Relationship Id="rId15" Type="http://schemas.openxmlformats.org/officeDocument/2006/relationships/slide" Target="slides/slide9.xml"/><Relationship Id="rId37" Type="http://schemas.openxmlformats.org/officeDocument/2006/relationships/font" Target="fonts/Raleway-boldItalic.fntdata"/><Relationship Id="rId14" Type="http://schemas.openxmlformats.org/officeDocument/2006/relationships/slide" Target="slides/slide8.xml"/><Relationship Id="rId36" Type="http://schemas.openxmlformats.org/officeDocument/2006/relationships/font" Target="fonts/Raleway-italic.fntdata"/><Relationship Id="rId17" Type="http://schemas.openxmlformats.org/officeDocument/2006/relationships/slide" Target="slides/slide11.xml"/><Relationship Id="rId39" Type="http://schemas.openxmlformats.org/officeDocument/2006/relationships/font" Target="fonts/Caveat-bold.fntdata"/><Relationship Id="rId16" Type="http://schemas.openxmlformats.org/officeDocument/2006/relationships/slide" Target="slides/slide10.xml"/><Relationship Id="rId38" Type="http://schemas.openxmlformats.org/officeDocument/2006/relationships/font" Target="fonts/Cavea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42169d7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042169d7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494bb3c0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494bb3c0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d24e288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d24e288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77559f28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77559f28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77559f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77559f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77559f28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77559f28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77559f28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77559f28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77559f28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77559f28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77559f28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77559f28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53e6d41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3e6d41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77559f28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77559f28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042169d7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042169d7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77559f28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a77559f2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a77559f28e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a77559f28e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77559f28e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77559f28e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a1012d0bc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a1012d0bc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1012d0b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1012d0b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1012d0bc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1012d0bc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042169d75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042169d75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042169d75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042169d75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494bb3c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494bb3c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042169d75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042169d75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62db16063_1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62db16063_1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62db16063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62db16063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62db16063_1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62db16063_1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77559f28e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77559f28e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494bb3c0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494bb3c0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1" name="Shape 61"/>
        <p:cNvGrpSpPr/>
        <p:nvPr/>
      </p:nvGrpSpPr>
      <p:grpSpPr>
        <a:xfrm>
          <a:off x="0" y="0"/>
          <a:ext cx="0" cy="0"/>
          <a:chOff x="0" y="0"/>
          <a:chExt cx="0" cy="0"/>
        </a:xfrm>
      </p:grpSpPr>
      <p:cxnSp>
        <p:nvCxnSpPr>
          <p:cNvPr id="62" name="Google Shape;62;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3" name="Google Shape;63;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65" name="Google Shape;65;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cxnSp>
        <p:nvCxnSpPr>
          <p:cNvPr id="67" name="Google Shape;67;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68" name="Google Shape;68;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69" name="Google Shape;69;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0" name="Google Shape;7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cxnSp>
        <p:nvCxnSpPr>
          <p:cNvPr id="74" name="Google Shape;74;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5" name="Google Shape;75;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6" name="Google Shape;76;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7" name="Google Shape;77;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cxnSp>
        <p:nvCxnSpPr>
          <p:cNvPr id="85" name="Google Shape;85;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6" name="Google Shape;86;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9" name="Shape 89"/>
        <p:cNvGrpSpPr/>
        <p:nvPr/>
      </p:nvGrpSpPr>
      <p:grpSpPr>
        <a:xfrm>
          <a:off x="0" y="0"/>
          <a:ext cx="0" cy="0"/>
          <a:chOff x="0" y="0"/>
          <a:chExt cx="0" cy="0"/>
        </a:xfrm>
      </p:grpSpPr>
      <p:cxnSp>
        <p:nvCxnSpPr>
          <p:cNvPr id="90" name="Google Shape;90;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1" name="Google Shape;91;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2" name="Google Shape;92;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97" name="Google Shape;97;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9" name="Google Shape;99;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s://github.com/michiganhackers/machine-learning/blob/master/Notebook/RegLogReg/RegLogReg.ipynb"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hyperlink" Target="https://www.kaggle.com/c/titanic" TargetMode="Externa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hyperlink" Target="https://www.kaggle.com/alexisbcook/titanic-tutorial" TargetMode="Externa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s://www.kaggle.com/alexisbcook/titanic-tutorial" TargetMode="External"/><Relationship Id="rId4" Type="http://schemas.openxmlformats.org/officeDocument/2006/relationships/hyperlink" Target="https://drive.google.com/drive/folders/1pUtmzGqpgTaV4s3WtsPMCKaZuNrgGXXu"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hyperlink" Target="https://forms.gle/fp6ZVue6jE6JJQkA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s://www.lsa.umich.edu/cg/" TargetMode="External"/><Relationship Id="rId4" Type="http://schemas.openxmlformats.org/officeDocument/2006/relationships/hyperlink" Target="https://midas.umich.edu/2020-symposium/" TargetMode="External"/><Relationship Id="rId5" Type="http://schemas.openxmlformats.org/officeDocument/2006/relationships/hyperlink" Target="https://midas.umich.edu/event/midas-seminar-series-presents-paul-bennett-microsof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cse.engin.umich.edu/academics/course-information/special-topics-cours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lsa.umich.edu/urop" TargetMode="External"/><Relationship Id="rId4" Type="http://schemas.openxmlformats.org/officeDocument/2006/relationships/image" Target="../media/image7.png"/><Relationship Id="rId10" Type="http://schemas.openxmlformats.org/officeDocument/2006/relationships/image" Target="../media/image11.png"/><Relationship Id="rId9" Type="http://schemas.openxmlformats.org/officeDocument/2006/relationships/hyperlink" Target="https://midas.umich.edu/" TargetMode="External"/><Relationship Id="rId5" Type="http://schemas.openxmlformats.org/officeDocument/2006/relationships/hyperlink" Target="https://mdp.engin.umich.edu/" TargetMode="External"/><Relationship Id="rId6" Type="http://schemas.openxmlformats.org/officeDocument/2006/relationships/image" Target="../media/image14.png"/><Relationship Id="rId7" Type="http://schemas.openxmlformats.org/officeDocument/2006/relationships/hyperlink" Target="https://ai.engin.umich.edu/" TargetMode="External"/><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s://www.kaggle.com/alexisbcook/titanic-tutorial" TargetMode="External"/><Relationship Id="rId4" Type="http://schemas.openxmlformats.org/officeDocument/2006/relationships/hyperlink" Target="https://drive.google.com/drive/folders/1pUtmzGqpgTaV4s3WtsPMCKaZuNrgGXX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6" name="Shape 116"/>
        <p:cNvGrpSpPr/>
        <p:nvPr/>
      </p:nvGrpSpPr>
      <p:grpSpPr>
        <a:xfrm>
          <a:off x="0" y="0"/>
          <a:ext cx="0" cy="0"/>
          <a:chOff x="0" y="0"/>
          <a:chExt cx="0" cy="0"/>
        </a:xfrm>
      </p:grpSpPr>
      <p:sp>
        <p:nvSpPr>
          <p:cNvPr id="117" name="Google Shape;117;p25"/>
          <p:cNvSpPr txBox="1"/>
          <p:nvPr>
            <p:ph type="ctrTitle"/>
          </p:nvPr>
        </p:nvSpPr>
        <p:spPr>
          <a:xfrm>
            <a:off x="2390275" y="90850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Decision Trees and Random Forests</a:t>
            </a:r>
            <a:endParaRPr sz="4000"/>
          </a:p>
        </p:txBody>
      </p:sp>
      <p:sp>
        <p:nvSpPr>
          <p:cNvPr id="118" name="Google Shape;118;p25"/>
          <p:cNvSpPr txBox="1"/>
          <p:nvPr>
            <p:ph idx="1" type="subTitle"/>
          </p:nvPr>
        </p:nvSpPr>
        <p:spPr>
          <a:xfrm>
            <a:off x="2390275" y="3929825"/>
            <a:ext cx="6331500" cy="55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Michigan Hackers Machine Learning Team</a:t>
            </a:r>
            <a:endParaRPr sz="2400"/>
          </a:p>
        </p:txBody>
      </p:sp>
      <p:pic>
        <p:nvPicPr>
          <p:cNvPr id="119" name="Google Shape;119;p25"/>
          <p:cNvPicPr preferRelativeResize="0"/>
          <p:nvPr/>
        </p:nvPicPr>
        <p:blipFill>
          <a:blip r:embed="rId3">
            <a:alphaModFix/>
          </a:blip>
          <a:stretch>
            <a:fillRect/>
          </a:stretch>
        </p:blipFill>
        <p:spPr>
          <a:xfrm>
            <a:off x="201625" y="29068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204" name="Shape 204"/>
        <p:cNvGrpSpPr/>
        <p:nvPr/>
      </p:nvGrpSpPr>
      <p:grpSpPr>
        <a:xfrm>
          <a:off x="0" y="0"/>
          <a:ext cx="0" cy="0"/>
          <a:chOff x="0" y="0"/>
          <a:chExt cx="0" cy="0"/>
        </a:xfrm>
      </p:grpSpPr>
      <p:sp>
        <p:nvSpPr>
          <p:cNvPr id="205" name="Google Shape;205;p34"/>
          <p:cNvSpPr txBox="1"/>
          <p:nvPr>
            <p:ph type="title"/>
          </p:nvPr>
        </p:nvSpPr>
        <p:spPr>
          <a:xfrm>
            <a:off x="397375" y="575950"/>
            <a:ext cx="8262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Regularized Logistic Regression in Python</a:t>
            </a:r>
            <a:endParaRPr/>
          </a:p>
        </p:txBody>
      </p:sp>
      <p:pic>
        <p:nvPicPr>
          <p:cNvPr id="206" name="Google Shape;206;p34">
            <a:hlinkClick r:id="rId3"/>
          </p:cNvPr>
          <p:cNvPicPr preferRelativeResize="0"/>
          <p:nvPr/>
        </p:nvPicPr>
        <p:blipFill>
          <a:blip r:embed="rId4">
            <a:alphaModFix/>
          </a:blip>
          <a:stretch>
            <a:fillRect/>
          </a:stretch>
        </p:blipFill>
        <p:spPr>
          <a:xfrm>
            <a:off x="2944774" y="1367000"/>
            <a:ext cx="3254450" cy="317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15" name="Shape 215"/>
        <p:cNvGrpSpPr/>
        <p:nvPr/>
      </p:nvGrpSpPr>
      <p:grpSpPr>
        <a:xfrm>
          <a:off x="0" y="0"/>
          <a:ext cx="0" cy="0"/>
          <a:chOff x="0" y="0"/>
          <a:chExt cx="0" cy="0"/>
        </a:xfrm>
      </p:grpSpPr>
      <p:sp>
        <p:nvSpPr>
          <p:cNvPr id="216" name="Google Shape;216;p36"/>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a:t>
            </a:r>
            <a:r>
              <a:rPr lang="en"/>
              <a:t>Decision Tree</a:t>
            </a:r>
            <a:endParaRPr/>
          </a:p>
        </p:txBody>
      </p:sp>
      <p:pic>
        <p:nvPicPr>
          <p:cNvPr id="217" name="Google Shape;217;p36"/>
          <p:cNvPicPr preferRelativeResize="0"/>
          <p:nvPr/>
        </p:nvPicPr>
        <p:blipFill>
          <a:blip r:embed="rId3">
            <a:alphaModFix/>
          </a:blip>
          <a:stretch>
            <a:fillRect/>
          </a:stretch>
        </p:blipFill>
        <p:spPr>
          <a:xfrm>
            <a:off x="338138" y="1846750"/>
            <a:ext cx="8467725" cy="2705100"/>
          </a:xfrm>
          <a:prstGeom prst="rect">
            <a:avLst/>
          </a:prstGeom>
          <a:noFill/>
          <a:ln>
            <a:noFill/>
          </a:ln>
        </p:spPr>
      </p:pic>
      <p:sp>
        <p:nvSpPr>
          <p:cNvPr id="218" name="Google Shape;218;p36"/>
          <p:cNvSpPr txBox="1"/>
          <p:nvPr/>
        </p:nvSpPr>
        <p:spPr>
          <a:xfrm>
            <a:off x="397375" y="1211350"/>
            <a:ext cx="84678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Decision Trees</a:t>
            </a:r>
            <a:r>
              <a:rPr lang="en">
                <a:latin typeface="Roboto"/>
                <a:ea typeface="Roboto"/>
                <a:cs typeface="Roboto"/>
                <a:sym typeface="Roboto"/>
              </a:rPr>
              <a:t> are ML algorithms that progressively divide data sets into smaller data groups based on a descriptive feature, until they reach sets that are small enough to be described by some label.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22" name="Shape 222"/>
        <p:cNvGrpSpPr/>
        <p:nvPr/>
      </p:nvGrpSpPr>
      <p:grpSpPr>
        <a:xfrm>
          <a:off x="0" y="0"/>
          <a:ext cx="0" cy="0"/>
          <a:chOff x="0" y="0"/>
          <a:chExt cx="0" cy="0"/>
        </a:xfrm>
      </p:grpSpPr>
      <p:sp>
        <p:nvSpPr>
          <p:cNvPr id="223" name="Google Shape;223;p37"/>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a:t>
            </a:r>
            <a:endParaRPr/>
          </a:p>
        </p:txBody>
      </p:sp>
      <p:sp>
        <p:nvSpPr>
          <p:cNvPr id="224" name="Google Shape;224;p37"/>
          <p:cNvSpPr txBox="1"/>
          <p:nvPr>
            <p:ph idx="1" type="body"/>
          </p:nvPr>
        </p:nvSpPr>
        <p:spPr>
          <a:xfrm>
            <a:off x="470125" y="2198888"/>
            <a:ext cx="2517900" cy="10935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000"/>
              <a:t>Outlook: </a:t>
            </a:r>
            <a:r>
              <a:rPr lang="en" sz="1000"/>
              <a:t>sunny = 0, overcast  = 1, rain = 2</a:t>
            </a:r>
            <a:endParaRPr sz="1000"/>
          </a:p>
          <a:p>
            <a:pPr indent="0" lvl="0" marL="0" rtl="0" algn="l">
              <a:spcBef>
                <a:spcPts val="1600"/>
              </a:spcBef>
              <a:spcAft>
                <a:spcPts val="0"/>
              </a:spcAft>
              <a:buClr>
                <a:schemeClr val="dk2"/>
              </a:buClr>
              <a:buSzPts val="1100"/>
              <a:buFont typeface="Arial"/>
              <a:buNone/>
            </a:pPr>
            <a:r>
              <a:rPr b="1" lang="en" sz="1000"/>
              <a:t>Wind: </a:t>
            </a:r>
            <a:r>
              <a:rPr lang="en" sz="1000"/>
              <a:t>strong = 0, weak = 1</a:t>
            </a:r>
            <a:endParaRPr sz="1000"/>
          </a:p>
          <a:p>
            <a:pPr indent="0" lvl="0" marL="0" rtl="0" algn="l">
              <a:spcBef>
                <a:spcPts val="1600"/>
              </a:spcBef>
              <a:spcAft>
                <a:spcPts val="0"/>
              </a:spcAft>
              <a:buNone/>
            </a:pPr>
            <a:r>
              <a:rPr b="1" lang="en" sz="1000"/>
              <a:t>Humidity: </a:t>
            </a:r>
            <a:r>
              <a:rPr lang="en" sz="1000"/>
              <a:t>high = 0, normal = 1</a:t>
            </a:r>
            <a:endParaRPr sz="1000"/>
          </a:p>
          <a:p>
            <a:pPr indent="0" lvl="0" marL="0" rtl="0" algn="l">
              <a:spcBef>
                <a:spcPts val="1600"/>
              </a:spcBef>
              <a:spcAft>
                <a:spcPts val="1600"/>
              </a:spcAft>
              <a:buNone/>
            </a:pPr>
            <a:r>
              <a:t/>
            </a:r>
            <a:endParaRPr sz="1600"/>
          </a:p>
        </p:txBody>
      </p:sp>
      <p:pic>
        <p:nvPicPr>
          <p:cNvPr id="225" name="Google Shape;225;p37"/>
          <p:cNvPicPr preferRelativeResize="0"/>
          <p:nvPr/>
        </p:nvPicPr>
        <p:blipFill rotWithShape="1">
          <a:blip r:embed="rId3">
            <a:alphaModFix/>
          </a:blip>
          <a:srcRect b="13151" l="11718" r="16126" t="11393"/>
          <a:stretch/>
        </p:blipFill>
        <p:spPr>
          <a:xfrm>
            <a:off x="4319325" y="1199988"/>
            <a:ext cx="3945375" cy="3091325"/>
          </a:xfrm>
          <a:prstGeom prst="rect">
            <a:avLst/>
          </a:prstGeom>
          <a:noFill/>
          <a:ln>
            <a:noFill/>
          </a:ln>
        </p:spPr>
      </p:pic>
      <p:pic>
        <p:nvPicPr>
          <p:cNvPr id="226" name="Google Shape;226;p37"/>
          <p:cNvPicPr preferRelativeResize="0"/>
          <p:nvPr/>
        </p:nvPicPr>
        <p:blipFill>
          <a:blip r:embed="rId4">
            <a:alphaModFix/>
          </a:blip>
          <a:stretch>
            <a:fillRect/>
          </a:stretch>
        </p:blipFill>
        <p:spPr>
          <a:xfrm>
            <a:off x="470125" y="1211375"/>
            <a:ext cx="1559800" cy="898325"/>
          </a:xfrm>
          <a:prstGeom prst="rect">
            <a:avLst/>
          </a:prstGeom>
          <a:noFill/>
          <a:ln>
            <a:noFill/>
          </a:ln>
        </p:spPr>
      </p:pic>
      <p:pic>
        <p:nvPicPr>
          <p:cNvPr id="227" name="Google Shape;227;p37"/>
          <p:cNvPicPr preferRelativeResize="0"/>
          <p:nvPr/>
        </p:nvPicPr>
        <p:blipFill>
          <a:blip r:embed="rId5">
            <a:alphaModFix/>
          </a:blip>
          <a:stretch>
            <a:fillRect/>
          </a:stretch>
        </p:blipFill>
        <p:spPr>
          <a:xfrm>
            <a:off x="470125" y="3381600"/>
            <a:ext cx="1051230" cy="89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31" name="Shape 231"/>
        <p:cNvGrpSpPr/>
        <p:nvPr/>
      </p:nvGrpSpPr>
      <p:grpSpPr>
        <a:xfrm>
          <a:off x="0" y="0"/>
          <a:ext cx="0" cy="0"/>
          <a:chOff x="0" y="0"/>
          <a:chExt cx="0" cy="0"/>
        </a:xfrm>
      </p:grpSpPr>
      <p:sp>
        <p:nvSpPr>
          <p:cNvPr id="232" name="Google Shape;232;p38"/>
          <p:cNvSpPr/>
          <p:nvPr/>
        </p:nvSpPr>
        <p:spPr>
          <a:xfrm>
            <a:off x="190775" y="1190475"/>
            <a:ext cx="4426200" cy="3449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8"/>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Entropy: Measure of Disorder</a:t>
            </a:r>
            <a:endParaRPr/>
          </a:p>
        </p:txBody>
      </p:sp>
      <p:sp>
        <p:nvSpPr>
          <p:cNvPr id="234" name="Google Shape;234;p38"/>
          <p:cNvSpPr/>
          <p:nvPr/>
        </p:nvSpPr>
        <p:spPr>
          <a:xfrm>
            <a:off x="1441179" y="1396525"/>
            <a:ext cx="1888800" cy="858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8"/>
          <p:cNvSpPr/>
          <p:nvPr/>
        </p:nvSpPr>
        <p:spPr>
          <a:xfrm>
            <a:off x="1625637" y="1531655"/>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8"/>
          <p:cNvSpPr/>
          <p:nvPr/>
        </p:nvSpPr>
        <p:spPr>
          <a:xfrm>
            <a:off x="1625637" y="1842267"/>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8"/>
          <p:cNvSpPr/>
          <p:nvPr/>
        </p:nvSpPr>
        <p:spPr>
          <a:xfrm>
            <a:off x="2828420" y="1700651"/>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8"/>
          <p:cNvSpPr/>
          <p:nvPr/>
        </p:nvSpPr>
        <p:spPr>
          <a:xfrm>
            <a:off x="2517566" y="1842267"/>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8"/>
          <p:cNvSpPr/>
          <p:nvPr/>
        </p:nvSpPr>
        <p:spPr>
          <a:xfrm>
            <a:off x="2406906" y="1484365"/>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8"/>
          <p:cNvSpPr/>
          <p:nvPr/>
        </p:nvSpPr>
        <p:spPr>
          <a:xfrm>
            <a:off x="2060978" y="1545157"/>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p:nvPr/>
        </p:nvSpPr>
        <p:spPr>
          <a:xfrm>
            <a:off x="2245218" y="1781596"/>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8"/>
          <p:cNvSpPr/>
          <p:nvPr/>
        </p:nvSpPr>
        <p:spPr>
          <a:xfrm>
            <a:off x="2864799" y="1930029"/>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8"/>
          <p:cNvSpPr/>
          <p:nvPr/>
        </p:nvSpPr>
        <p:spPr>
          <a:xfrm>
            <a:off x="2791026" y="1484376"/>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8"/>
          <p:cNvSpPr/>
          <p:nvPr/>
        </p:nvSpPr>
        <p:spPr>
          <a:xfrm>
            <a:off x="1916984" y="1902450"/>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8"/>
          <p:cNvSpPr/>
          <p:nvPr/>
        </p:nvSpPr>
        <p:spPr>
          <a:xfrm>
            <a:off x="293775" y="2896282"/>
            <a:ext cx="1888800" cy="858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8"/>
          <p:cNvSpPr/>
          <p:nvPr/>
        </p:nvSpPr>
        <p:spPr>
          <a:xfrm>
            <a:off x="478233" y="3031412"/>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8"/>
          <p:cNvSpPr/>
          <p:nvPr/>
        </p:nvSpPr>
        <p:spPr>
          <a:xfrm>
            <a:off x="478233" y="3342024"/>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8"/>
          <p:cNvSpPr/>
          <p:nvPr/>
        </p:nvSpPr>
        <p:spPr>
          <a:xfrm>
            <a:off x="1370162" y="3342024"/>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8"/>
          <p:cNvSpPr/>
          <p:nvPr/>
        </p:nvSpPr>
        <p:spPr>
          <a:xfrm>
            <a:off x="1259501" y="2984122"/>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p:nvPr/>
        </p:nvSpPr>
        <p:spPr>
          <a:xfrm>
            <a:off x="777194" y="3423102"/>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8"/>
          <p:cNvSpPr/>
          <p:nvPr/>
        </p:nvSpPr>
        <p:spPr>
          <a:xfrm>
            <a:off x="2665040" y="2896282"/>
            <a:ext cx="1888800" cy="858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8"/>
          <p:cNvSpPr/>
          <p:nvPr/>
        </p:nvSpPr>
        <p:spPr>
          <a:xfrm>
            <a:off x="4059847" y="3181550"/>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p:nvPr/>
        </p:nvSpPr>
        <p:spPr>
          <a:xfrm>
            <a:off x="3292405" y="3026056"/>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8"/>
          <p:cNvSpPr/>
          <p:nvPr/>
        </p:nvSpPr>
        <p:spPr>
          <a:xfrm>
            <a:off x="3476645" y="3262495"/>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8"/>
          <p:cNvSpPr/>
          <p:nvPr/>
        </p:nvSpPr>
        <p:spPr>
          <a:xfrm>
            <a:off x="4096226" y="3410928"/>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8"/>
          <p:cNvSpPr/>
          <p:nvPr/>
        </p:nvSpPr>
        <p:spPr>
          <a:xfrm>
            <a:off x="4022452" y="2965275"/>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38"/>
          <p:cNvCxnSpPr>
            <a:stCxn id="234" idx="2"/>
            <a:endCxn id="245" idx="0"/>
          </p:cNvCxnSpPr>
          <p:nvPr/>
        </p:nvCxnSpPr>
        <p:spPr>
          <a:xfrm flipH="1">
            <a:off x="1238079" y="2254825"/>
            <a:ext cx="1147500" cy="6414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38"/>
          <p:cNvCxnSpPr>
            <a:stCxn id="234" idx="2"/>
            <a:endCxn id="251" idx="0"/>
          </p:cNvCxnSpPr>
          <p:nvPr/>
        </p:nvCxnSpPr>
        <p:spPr>
          <a:xfrm>
            <a:off x="2385579" y="2254825"/>
            <a:ext cx="1224000" cy="6414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38"/>
          <p:cNvSpPr/>
          <p:nvPr/>
        </p:nvSpPr>
        <p:spPr>
          <a:xfrm>
            <a:off x="4792450" y="1190475"/>
            <a:ext cx="4276800" cy="3449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5952890" y="1495750"/>
            <a:ext cx="1787100" cy="82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p:nvPr/>
        </p:nvSpPr>
        <p:spPr>
          <a:xfrm>
            <a:off x="6127418" y="1625201"/>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6127418" y="1922758"/>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7265455" y="1787094"/>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a:off x="6971334" y="1922758"/>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a:off x="6866631" y="1579898"/>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6539324" y="1638135"/>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6713647" y="1864637"/>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8"/>
          <p:cNvSpPr/>
          <p:nvPr/>
        </p:nvSpPr>
        <p:spPr>
          <a:xfrm>
            <a:off x="7299876" y="2006832"/>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a:off x="7230074" y="1579909"/>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6403082" y="1980412"/>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4867250" y="2932475"/>
            <a:ext cx="1787100" cy="82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8"/>
          <p:cNvSpPr/>
          <p:nvPr/>
        </p:nvSpPr>
        <p:spPr>
          <a:xfrm>
            <a:off x="5041778" y="3359483"/>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8"/>
          <p:cNvSpPr/>
          <p:nvPr/>
        </p:nvSpPr>
        <p:spPr>
          <a:xfrm>
            <a:off x="5885695" y="3359483"/>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p:nvPr/>
        </p:nvSpPr>
        <p:spPr>
          <a:xfrm>
            <a:off x="5780991" y="3016624"/>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8"/>
          <p:cNvSpPr/>
          <p:nvPr/>
        </p:nvSpPr>
        <p:spPr>
          <a:xfrm>
            <a:off x="5324647" y="3437154"/>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p:nvPr/>
        </p:nvSpPr>
        <p:spPr>
          <a:xfrm>
            <a:off x="7110870" y="2932475"/>
            <a:ext cx="1787100" cy="822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8"/>
          <p:cNvSpPr/>
          <p:nvPr/>
        </p:nvSpPr>
        <p:spPr>
          <a:xfrm>
            <a:off x="8430594" y="3205753"/>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7704464" y="3056795"/>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p:nvPr/>
        </p:nvSpPr>
        <p:spPr>
          <a:xfrm>
            <a:off x="8465015" y="3425491"/>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8"/>
          <p:cNvSpPr/>
          <p:nvPr/>
        </p:nvSpPr>
        <p:spPr>
          <a:xfrm>
            <a:off x="8395213" y="2998568"/>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38"/>
          <p:cNvCxnSpPr>
            <a:stCxn id="260" idx="2"/>
            <a:endCxn id="271" idx="0"/>
          </p:cNvCxnSpPr>
          <p:nvPr/>
        </p:nvCxnSpPr>
        <p:spPr>
          <a:xfrm flipH="1">
            <a:off x="5760740" y="2317750"/>
            <a:ext cx="1085700" cy="6147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38"/>
          <p:cNvCxnSpPr>
            <a:stCxn id="260" idx="2"/>
            <a:endCxn id="276" idx="0"/>
          </p:cNvCxnSpPr>
          <p:nvPr/>
        </p:nvCxnSpPr>
        <p:spPr>
          <a:xfrm>
            <a:off x="6846440" y="2317750"/>
            <a:ext cx="1158000" cy="614700"/>
          </a:xfrm>
          <a:prstGeom prst="straightConnector1">
            <a:avLst/>
          </a:prstGeom>
          <a:noFill/>
          <a:ln cap="flat" cmpd="sng" w="9525">
            <a:solidFill>
              <a:schemeClr val="dk2"/>
            </a:solidFill>
            <a:prstDash val="solid"/>
            <a:round/>
            <a:headEnd len="med" w="med" type="none"/>
            <a:tailEnd len="med" w="med" type="triangle"/>
          </a:ln>
        </p:spPr>
      </p:cxnSp>
      <p:sp>
        <p:nvSpPr>
          <p:cNvPr id="283" name="Google Shape;283;p38"/>
          <p:cNvSpPr/>
          <p:nvPr/>
        </p:nvSpPr>
        <p:spPr>
          <a:xfrm>
            <a:off x="5509397" y="3283304"/>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p:nvPr/>
        </p:nvSpPr>
        <p:spPr>
          <a:xfrm>
            <a:off x="7259544" y="3056803"/>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txBox="1"/>
          <p:nvPr/>
        </p:nvSpPr>
        <p:spPr>
          <a:xfrm>
            <a:off x="809825" y="3963325"/>
            <a:ext cx="3151500" cy="526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Reduction in entropy</a:t>
            </a:r>
            <a:endParaRPr b="1">
              <a:latin typeface="Lato"/>
              <a:ea typeface="Lato"/>
              <a:cs typeface="Lato"/>
              <a:sym typeface="Lato"/>
            </a:endParaRPr>
          </a:p>
        </p:txBody>
      </p:sp>
      <p:sp>
        <p:nvSpPr>
          <p:cNvPr id="286" name="Google Shape;286;p38"/>
          <p:cNvSpPr txBox="1"/>
          <p:nvPr/>
        </p:nvSpPr>
        <p:spPr>
          <a:xfrm>
            <a:off x="5263600" y="3954900"/>
            <a:ext cx="3151500" cy="526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No</a:t>
            </a:r>
            <a:r>
              <a:rPr b="1" lang="en">
                <a:latin typeface="Lato"/>
                <a:ea typeface="Lato"/>
                <a:cs typeface="Lato"/>
                <a:sym typeface="Lato"/>
              </a:rPr>
              <a:t> reduction in entropy</a:t>
            </a:r>
            <a:endParaRPr b="1">
              <a:latin typeface="Lato"/>
              <a:ea typeface="Lato"/>
              <a:cs typeface="Lato"/>
              <a:sym typeface="Lato"/>
            </a:endParaRPr>
          </a:p>
        </p:txBody>
      </p:sp>
      <p:sp>
        <p:nvSpPr>
          <p:cNvPr id="287" name="Google Shape;287;p38"/>
          <p:cNvSpPr/>
          <p:nvPr/>
        </p:nvSpPr>
        <p:spPr>
          <a:xfrm>
            <a:off x="2562616" y="1632867"/>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1443691" y="3109567"/>
            <a:ext cx="265800" cy="2499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3026599" y="1608092"/>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
          <p:cNvSpPr/>
          <p:nvPr/>
        </p:nvSpPr>
        <p:spPr>
          <a:xfrm>
            <a:off x="4277292" y="3051556"/>
            <a:ext cx="265800" cy="2499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8"/>
          <p:cNvSpPr/>
          <p:nvPr/>
        </p:nvSpPr>
        <p:spPr>
          <a:xfrm>
            <a:off x="7481474" y="1695784"/>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p:nvPr/>
        </p:nvSpPr>
        <p:spPr>
          <a:xfrm>
            <a:off x="6310134" y="3114829"/>
            <a:ext cx="251400" cy="239400"/>
          </a:xfrm>
          <a:prstGeom prst="mathMin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8"/>
          <p:cNvSpPr/>
          <p:nvPr/>
        </p:nvSpPr>
        <p:spPr>
          <a:xfrm>
            <a:off x="7010406" y="1705973"/>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8"/>
          <p:cNvSpPr/>
          <p:nvPr/>
        </p:nvSpPr>
        <p:spPr>
          <a:xfrm>
            <a:off x="8149394" y="3114828"/>
            <a:ext cx="251400" cy="239400"/>
          </a:xfrm>
          <a:prstGeom prst="mathPlus">
            <a:avLst>
              <a:gd fmla="val 2352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98" name="Shape 298"/>
        <p:cNvGrpSpPr/>
        <p:nvPr/>
      </p:nvGrpSpPr>
      <p:grpSpPr>
        <a:xfrm>
          <a:off x="0" y="0"/>
          <a:ext cx="0" cy="0"/>
          <a:chOff x="0" y="0"/>
          <a:chExt cx="0" cy="0"/>
        </a:xfrm>
      </p:grpSpPr>
      <p:sp>
        <p:nvSpPr>
          <p:cNvPr id="299" name="Google Shape;299;p39"/>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Calculating </a:t>
            </a:r>
            <a:r>
              <a:rPr lang="en"/>
              <a:t>Entropy</a:t>
            </a:r>
            <a:endParaRPr/>
          </a:p>
        </p:txBody>
      </p:sp>
      <p:pic>
        <p:nvPicPr>
          <p:cNvPr id="300" name="Google Shape;300;p39"/>
          <p:cNvPicPr preferRelativeResize="0"/>
          <p:nvPr/>
        </p:nvPicPr>
        <p:blipFill rotWithShape="1">
          <a:blip r:embed="rId3">
            <a:alphaModFix/>
          </a:blip>
          <a:srcRect b="0" l="20144" r="13957" t="0"/>
          <a:stretch/>
        </p:blipFill>
        <p:spPr>
          <a:xfrm>
            <a:off x="620600" y="1399400"/>
            <a:ext cx="2454200" cy="866775"/>
          </a:xfrm>
          <a:prstGeom prst="rect">
            <a:avLst/>
          </a:prstGeom>
          <a:noFill/>
          <a:ln>
            <a:noFill/>
          </a:ln>
        </p:spPr>
      </p:pic>
      <p:pic>
        <p:nvPicPr>
          <p:cNvPr id="301" name="Google Shape;301;p39"/>
          <p:cNvPicPr preferRelativeResize="0"/>
          <p:nvPr/>
        </p:nvPicPr>
        <p:blipFill>
          <a:blip r:embed="rId4">
            <a:alphaModFix/>
          </a:blip>
          <a:stretch>
            <a:fillRect/>
          </a:stretch>
        </p:blipFill>
        <p:spPr>
          <a:xfrm>
            <a:off x="397377" y="3501049"/>
            <a:ext cx="6652048" cy="969300"/>
          </a:xfrm>
          <a:prstGeom prst="rect">
            <a:avLst/>
          </a:prstGeom>
          <a:noFill/>
          <a:ln>
            <a:noFill/>
          </a:ln>
        </p:spPr>
      </p:pic>
      <p:sp>
        <p:nvSpPr>
          <p:cNvPr id="302" name="Google Shape;302;p39"/>
          <p:cNvSpPr txBox="1"/>
          <p:nvPr>
            <p:ph idx="1" type="body"/>
          </p:nvPr>
        </p:nvSpPr>
        <p:spPr>
          <a:xfrm>
            <a:off x="397375" y="2438563"/>
            <a:ext cx="4304100" cy="89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Let’s say out of 10 data points, the labels of 3 are true and 7 are false. The entropy of those 0 points is given as follows.</a:t>
            </a:r>
            <a:endParaRPr sz="1600"/>
          </a:p>
        </p:txBody>
      </p:sp>
      <p:pic>
        <p:nvPicPr>
          <p:cNvPr id="303" name="Google Shape;303;p39"/>
          <p:cNvPicPr preferRelativeResize="0"/>
          <p:nvPr/>
        </p:nvPicPr>
        <p:blipFill>
          <a:blip r:embed="rId5">
            <a:alphaModFix/>
          </a:blip>
          <a:stretch>
            <a:fillRect/>
          </a:stretch>
        </p:blipFill>
        <p:spPr>
          <a:xfrm>
            <a:off x="4909938" y="631200"/>
            <a:ext cx="3810189" cy="2697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07" name="Shape 307"/>
        <p:cNvGrpSpPr/>
        <p:nvPr/>
      </p:nvGrpSpPr>
      <p:grpSpPr>
        <a:xfrm>
          <a:off x="0" y="0"/>
          <a:ext cx="0" cy="0"/>
          <a:chOff x="0" y="0"/>
          <a:chExt cx="0" cy="0"/>
        </a:xfrm>
      </p:grpSpPr>
      <p:sp>
        <p:nvSpPr>
          <p:cNvPr id="308" name="Google Shape;308;p40"/>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Conditional Entropy</a:t>
            </a:r>
            <a:endParaRPr/>
          </a:p>
        </p:txBody>
      </p:sp>
      <p:pic>
        <p:nvPicPr>
          <p:cNvPr id="309" name="Google Shape;309;p40"/>
          <p:cNvPicPr preferRelativeResize="0"/>
          <p:nvPr/>
        </p:nvPicPr>
        <p:blipFill rotWithShape="1">
          <a:blip r:embed="rId3">
            <a:alphaModFix/>
          </a:blip>
          <a:srcRect b="85283" l="0" r="21172" t="0"/>
          <a:stretch/>
        </p:blipFill>
        <p:spPr>
          <a:xfrm>
            <a:off x="2632637" y="1993938"/>
            <a:ext cx="3878727" cy="635400"/>
          </a:xfrm>
          <a:prstGeom prst="rect">
            <a:avLst/>
          </a:prstGeom>
          <a:noFill/>
          <a:ln>
            <a:noFill/>
          </a:ln>
        </p:spPr>
      </p:pic>
      <p:sp>
        <p:nvSpPr>
          <p:cNvPr id="310" name="Google Shape;310;p40"/>
          <p:cNvSpPr txBox="1"/>
          <p:nvPr>
            <p:ph idx="1" type="body"/>
          </p:nvPr>
        </p:nvSpPr>
        <p:spPr>
          <a:xfrm>
            <a:off x="519625" y="1285075"/>
            <a:ext cx="7980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Conditional Entropy is the uncertainty in the class label Y, if you knew the value of a specific feature X</a:t>
            </a:r>
            <a:endParaRPr sz="1600"/>
          </a:p>
        </p:txBody>
      </p:sp>
      <p:pic>
        <p:nvPicPr>
          <p:cNvPr id="311" name="Google Shape;311;p40"/>
          <p:cNvPicPr preferRelativeResize="0"/>
          <p:nvPr/>
        </p:nvPicPr>
        <p:blipFill>
          <a:blip r:embed="rId4">
            <a:alphaModFix/>
          </a:blip>
          <a:stretch>
            <a:fillRect/>
          </a:stretch>
        </p:blipFill>
        <p:spPr>
          <a:xfrm>
            <a:off x="1239525" y="3571605"/>
            <a:ext cx="6664941" cy="635400"/>
          </a:xfrm>
          <a:prstGeom prst="rect">
            <a:avLst/>
          </a:prstGeom>
          <a:noFill/>
          <a:ln>
            <a:noFill/>
          </a:ln>
        </p:spPr>
      </p:pic>
      <p:sp>
        <p:nvSpPr>
          <p:cNvPr id="312" name="Google Shape;312;p40"/>
          <p:cNvSpPr txBox="1"/>
          <p:nvPr>
            <p:ph idx="1" type="body"/>
          </p:nvPr>
        </p:nvSpPr>
        <p:spPr>
          <a:xfrm>
            <a:off x="581563" y="2697500"/>
            <a:ext cx="7980900" cy="59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It is the sum of the conditional entropy for every value label X takes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16" name="Shape 316"/>
        <p:cNvGrpSpPr/>
        <p:nvPr/>
      </p:nvGrpSpPr>
      <p:grpSpPr>
        <a:xfrm>
          <a:off x="0" y="0"/>
          <a:ext cx="0" cy="0"/>
          <a:chOff x="0" y="0"/>
          <a:chExt cx="0" cy="0"/>
        </a:xfrm>
      </p:grpSpPr>
      <p:sp>
        <p:nvSpPr>
          <p:cNvPr id="317" name="Google Shape;317;p41"/>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Gain</a:t>
            </a:r>
            <a:endParaRPr/>
          </a:p>
        </p:txBody>
      </p:sp>
      <p:sp>
        <p:nvSpPr>
          <p:cNvPr id="318" name="Google Shape;318;p41"/>
          <p:cNvSpPr txBox="1"/>
          <p:nvPr>
            <p:ph idx="1" type="body"/>
          </p:nvPr>
        </p:nvSpPr>
        <p:spPr>
          <a:xfrm>
            <a:off x="397375" y="1211350"/>
            <a:ext cx="8582700" cy="151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Information gain is the reduction in entropy or surprise by transforming a dataset and is often used in training decision trees. Information gain is calculated by comparing the entropy of the dataset before and after a transformation.</a:t>
            </a:r>
            <a:endParaRPr sz="1600"/>
          </a:p>
        </p:txBody>
      </p:sp>
      <p:pic>
        <p:nvPicPr>
          <p:cNvPr id="319" name="Google Shape;319;p41"/>
          <p:cNvPicPr preferRelativeResize="0"/>
          <p:nvPr/>
        </p:nvPicPr>
        <p:blipFill>
          <a:blip r:embed="rId3">
            <a:alphaModFix/>
          </a:blip>
          <a:stretch>
            <a:fillRect/>
          </a:stretch>
        </p:blipFill>
        <p:spPr>
          <a:xfrm>
            <a:off x="2731338" y="2183550"/>
            <a:ext cx="3914775" cy="1524000"/>
          </a:xfrm>
          <a:prstGeom prst="rect">
            <a:avLst/>
          </a:prstGeom>
          <a:noFill/>
          <a:ln>
            <a:noFill/>
          </a:ln>
        </p:spPr>
      </p:pic>
      <p:sp>
        <p:nvSpPr>
          <p:cNvPr id="320" name="Google Shape;320;p41"/>
          <p:cNvSpPr txBox="1"/>
          <p:nvPr/>
        </p:nvSpPr>
        <p:spPr>
          <a:xfrm>
            <a:off x="335850" y="3770650"/>
            <a:ext cx="8472300" cy="6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Information gain is used to decide which feature to split on at each step in building the tree. Simplicity is best, so we want to keep our tree small.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29" name="Shape 329"/>
        <p:cNvGrpSpPr/>
        <p:nvPr/>
      </p:nvGrpSpPr>
      <p:grpSpPr>
        <a:xfrm>
          <a:off x="0" y="0"/>
          <a:ext cx="0" cy="0"/>
          <a:chOff x="0" y="0"/>
          <a:chExt cx="0" cy="0"/>
        </a:xfrm>
      </p:grpSpPr>
      <p:sp>
        <p:nvSpPr>
          <p:cNvPr id="330" name="Google Shape;330;p43"/>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Bootstrapping</a:t>
            </a:r>
            <a:endParaRPr/>
          </a:p>
        </p:txBody>
      </p:sp>
      <p:sp>
        <p:nvSpPr>
          <p:cNvPr id="331" name="Google Shape;331;p43"/>
          <p:cNvSpPr txBox="1"/>
          <p:nvPr>
            <p:ph idx="1" type="body"/>
          </p:nvPr>
        </p:nvSpPr>
        <p:spPr>
          <a:xfrm>
            <a:off x="397375" y="1211350"/>
            <a:ext cx="8582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600"/>
              <a:t>Idea: </a:t>
            </a:r>
            <a:r>
              <a:rPr lang="en" sz="1600"/>
              <a:t>Use your training dataset to simulate multiple new training sets.</a:t>
            </a:r>
            <a:endParaRPr sz="1600"/>
          </a:p>
          <a:p>
            <a:pPr indent="0" lvl="0" marL="0" rtl="0" algn="l">
              <a:spcBef>
                <a:spcPts val="1600"/>
              </a:spcBef>
              <a:spcAft>
                <a:spcPts val="0"/>
              </a:spcAft>
              <a:buClr>
                <a:schemeClr val="dk2"/>
              </a:buClr>
              <a:buSzPts val="1100"/>
              <a:buFont typeface="Arial"/>
              <a:buNone/>
            </a:pPr>
            <a:r>
              <a:rPr lang="en" sz="1600"/>
              <a:t>Randomly sample </a:t>
            </a:r>
            <a:r>
              <a:rPr i="1" lang="en" sz="1600"/>
              <a:t>n</a:t>
            </a:r>
            <a:r>
              <a:rPr lang="en" sz="1600"/>
              <a:t> data points from your training set </a:t>
            </a:r>
            <a:r>
              <a:rPr i="1" lang="en" sz="1600"/>
              <a:t>k </a:t>
            </a:r>
            <a:r>
              <a:rPr lang="en" sz="1600"/>
              <a:t>times, yielding </a:t>
            </a:r>
            <a:r>
              <a:rPr i="1" lang="en" sz="1600"/>
              <a:t>k </a:t>
            </a:r>
            <a:r>
              <a:rPr lang="en" sz="1600"/>
              <a:t>training sets of size </a:t>
            </a:r>
            <a:r>
              <a:rPr i="1" lang="en" sz="1600"/>
              <a:t>n. </a:t>
            </a:r>
            <a:endParaRPr i="1" sz="1600"/>
          </a:p>
          <a:p>
            <a:pPr indent="0" lvl="0" marL="0" rtl="0" algn="l">
              <a:spcBef>
                <a:spcPts val="1600"/>
              </a:spcBef>
              <a:spcAft>
                <a:spcPts val="0"/>
              </a:spcAft>
              <a:buClr>
                <a:schemeClr val="dk2"/>
              </a:buClr>
              <a:buSzPts val="1100"/>
              <a:buFont typeface="Arial"/>
              <a:buNone/>
            </a:pPr>
            <a:r>
              <a:rPr lang="en" sz="1600"/>
              <a:t>The resulting training sets will have some similarity to each other as a result of being drawn from the same original training set, but are somewhat different due to the random sampling. </a:t>
            </a:r>
            <a:endParaRPr sz="1600"/>
          </a:p>
          <a:p>
            <a:pPr indent="0" lvl="0" marL="0" rtl="0" algn="l">
              <a:spcBef>
                <a:spcPts val="1600"/>
              </a:spcBef>
              <a:spcAft>
                <a:spcPts val="16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23" name="Shape 123"/>
        <p:cNvGrpSpPr/>
        <p:nvPr/>
      </p:nvGrpSpPr>
      <p:grpSpPr>
        <a:xfrm>
          <a:off x="0" y="0"/>
          <a:ext cx="0" cy="0"/>
          <a:chOff x="0" y="0"/>
          <a:chExt cx="0" cy="0"/>
        </a:xfrm>
      </p:grpSpPr>
      <p:sp>
        <p:nvSpPr>
          <p:cNvPr id="124" name="Google Shape;124;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t>
            </a:r>
            <a:r>
              <a:rPr lang="en"/>
              <a:t>Agenda</a:t>
            </a:r>
            <a:endParaRPr/>
          </a:p>
        </p:txBody>
      </p:sp>
      <p:sp>
        <p:nvSpPr>
          <p:cNvPr id="125" name="Google Shape;125;p26"/>
          <p:cNvSpPr txBox="1"/>
          <p:nvPr>
            <p:ph idx="1" type="body"/>
          </p:nvPr>
        </p:nvSpPr>
        <p:spPr>
          <a:xfrm>
            <a:off x="2400247" y="1312600"/>
            <a:ext cx="63216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Announcements</a:t>
            </a:r>
            <a:endParaRPr sz="1800"/>
          </a:p>
          <a:p>
            <a:pPr indent="-342900" lvl="0" marL="457200" rtl="0" algn="l">
              <a:spcBef>
                <a:spcPts val="0"/>
              </a:spcBef>
              <a:spcAft>
                <a:spcPts val="0"/>
              </a:spcAft>
              <a:buSzPts val="1800"/>
              <a:buAutoNum type="arabicPeriod"/>
            </a:pPr>
            <a:r>
              <a:rPr lang="en" sz="1800"/>
              <a:t>Icebreaker</a:t>
            </a:r>
            <a:endParaRPr sz="1800"/>
          </a:p>
          <a:p>
            <a:pPr indent="-342900" lvl="0" marL="457200" rtl="0" algn="l">
              <a:spcBef>
                <a:spcPts val="0"/>
              </a:spcBef>
              <a:spcAft>
                <a:spcPts val="0"/>
              </a:spcAft>
              <a:buSzPts val="1800"/>
              <a:buAutoNum type="arabicPeriod"/>
            </a:pPr>
            <a:r>
              <a:rPr lang="en" sz="1800"/>
              <a:t>Machine Learning Opportunities at UMich</a:t>
            </a:r>
            <a:endParaRPr sz="1800"/>
          </a:p>
          <a:p>
            <a:pPr indent="-342900" lvl="0" marL="457200" rtl="0" algn="l">
              <a:spcBef>
                <a:spcPts val="0"/>
              </a:spcBef>
              <a:spcAft>
                <a:spcPts val="0"/>
              </a:spcAft>
              <a:buSzPts val="1800"/>
              <a:buAutoNum type="arabicPeriod"/>
            </a:pPr>
            <a:r>
              <a:rPr lang="en" sz="1800"/>
              <a:t>Roadmap</a:t>
            </a:r>
            <a:endParaRPr sz="1800"/>
          </a:p>
          <a:p>
            <a:pPr indent="-342900" lvl="0" marL="457200" rtl="0" algn="l">
              <a:spcBef>
                <a:spcPts val="0"/>
              </a:spcBef>
              <a:spcAft>
                <a:spcPts val="0"/>
              </a:spcAft>
              <a:buSzPts val="1800"/>
              <a:buAutoNum type="arabicPeriod"/>
            </a:pPr>
            <a:r>
              <a:rPr lang="en" sz="1800"/>
              <a:t>Review Regularization</a:t>
            </a:r>
            <a:endParaRPr sz="1800"/>
          </a:p>
          <a:p>
            <a:pPr indent="-342900" lvl="0" marL="457200" rtl="0" algn="l">
              <a:spcBef>
                <a:spcPts val="0"/>
              </a:spcBef>
              <a:spcAft>
                <a:spcPts val="0"/>
              </a:spcAft>
              <a:buSzPts val="1800"/>
              <a:buAutoNum type="arabicPeriod"/>
            </a:pPr>
            <a:r>
              <a:rPr lang="en" sz="1800"/>
              <a:t>Decision Trees</a:t>
            </a:r>
            <a:endParaRPr sz="1800"/>
          </a:p>
          <a:p>
            <a:pPr indent="-342900" lvl="0" marL="457200" rtl="0" algn="l">
              <a:spcBef>
                <a:spcPts val="0"/>
              </a:spcBef>
              <a:spcAft>
                <a:spcPts val="0"/>
              </a:spcAft>
              <a:buSzPts val="1800"/>
              <a:buAutoNum type="arabicPeriod"/>
            </a:pPr>
            <a:r>
              <a:rPr lang="en" sz="1800"/>
              <a:t>Random Forest</a:t>
            </a:r>
            <a:endParaRPr sz="1800"/>
          </a:p>
          <a:p>
            <a:pPr indent="-342900" lvl="0" marL="457200" rtl="0" algn="l">
              <a:spcBef>
                <a:spcPts val="0"/>
              </a:spcBef>
              <a:spcAft>
                <a:spcPts val="0"/>
              </a:spcAft>
              <a:buSzPts val="1800"/>
              <a:buAutoNum type="arabicPeriod"/>
            </a:pPr>
            <a:r>
              <a:rPr lang="en" sz="1800"/>
              <a:t>Titanic Project</a:t>
            </a:r>
            <a:endParaRPr sz="1800"/>
          </a:p>
          <a:p>
            <a:pPr indent="-342900" lvl="0" marL="457200" rtl="0" algn="l">
              <a:spcBef>
                <a:spcPts val="0"/>
              </a:spcBef>
              <a:spcAft>
                <a:spcPts val="0"/>
              </a:spcAft>
              <a:buSzPts val="1800"/>
              <a:buAutoNum type="arabicPeriod"/>
            </a:pPr>
            <a:r>
              <a:rPr lang="en" sz="1800"/>
              <a:t>Work and Ask Questions</a:t>
            </a:r>
            <a:endParaRPr sz="1800"/>
          </a:p>
          <a:p>
            <a:pPr indent="0" lvl="0" marL="457200" rtl="0" algn="l">
              <a:spcBef>
                <a:spcPts val="1600"/>
              </a:spcBef>
              <a:spcAft>
                <a:spcPts val="1600"/>
              </a:spcAft>
              <a:buNone/>
            </a:pPr>
            <a:r>
              <a:t/>
            </a:r>
            <a:endParaRPr sz="1800"/>
          </a:p>
        </p:txBody>
      </p:sp>
      <p:pic>
        <p:nvPicPr>
          <p:cNvPr id="126" name="Google Shape;126;p26"/>
          <p:cNvPicPr preferRelativeResize="0"/>
          <p:nvPr/>
        </p:nvPicPr>
        <p:blipFill>
          <a:blip r:embed="rId3">
            <a:alphaModFix/>
          </a:blip>
          <a:stretch>
            <a:fillRect/>
          </a:stretch>
        </p:blipFill>
        <p:spPr>
          <a:xfrm>
            <a:off x="349450" y="575950"/>
            <a:ext cx="1905000" cy="190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35" name="Shape 335"/>
        <p:cNvGrpSpPr/>
        <p:nvPr/>
      </p:nvGrpSpPr>
      <p:grpSpPr>
        <a:xfrm>
          <a:off x="0" y="0"/>
          <a:ext cx="0" cy="0"/>
          <a:chOff x="0" y="0"/>
          <a:chExt cx="0" cy="0"/>
        </a:xfrm>
      </p:grpSpPr>
      <p:sp>
        <p:nvSpPr>
          <p:cNvPr id="336" name="Google Shape;336;p44"/>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 (Bootstrap Aggregating)</a:t>
            </a:r>
            <a:endParaRPr/>
          </a:p>
        </p:txBody>
      </p:sp>
      <p:sp>
        <p:nvSpPr>
          <p:cNvPr id="337" name="Google Shape;337;p44"/>
          <p:cNvSpPr txBox="1"/>
          <p:nvPr>
            <p:ph idx="1" type="body"/>
          </p:nvPr>
        </p:nvSpPr>
        <p:spPr>
          <a:xfrm>
            <a:off x="397375" y="1211350"/>
            <a:ext cx="8582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First, make </a:t>
            </a:r>
            <a:r>
              <a:rPr i="1" lang="en" sz="1600"/>
              <a:t>k </a:t>
            </a:r>
            <a:r>
              <a:rPr lang="en" sz="1600"/>
              <a:t>training sets by bootstrapping</a:t>
            </a:r>
            <a:endParaRPr sz="1600"/>
          </a:p>
          <a:p>
            <a:pPr indent="0" lvl="0" marL="0" rtl="0" algn="l">
              <a:spcBef>
                <a:spcPts val="1600"/>
              </a:spcBef>
              <a:spcAft>
                <a:spcPts val="0"/>
              </a:spcAft>
              <a:buNone/>
            </a:pPr>
            <a:r>
              <a:rPr b="1" lang="en" sz="1600"/>
              <a:t>For decision trees: </a:t>
            </a:r>
            <a:r>
              <a:rPr lang="en" sz="1600"/>
              <a:t>Train a different decision tree on each of the </a:t>
            </a:r>
            <a:r>
              <a:rPr i="1" lang="en" sz="1600"/>
              <a:t>k </a:t>
            </a:r>
            <a:r>
              <a:rPr lang="en" sz="1600"/>
              <a:t>training sets. When making a prediction, “ask” all decision trees and select the majority answer.</a:t>
            </a:r>
            <a:endParaRPr sz="1600"/>
          </a:p>
          <a:p>
            <a:pPr indent="0" lvl="0" marL="0" rtl="0" algn="l">
              <a:spcBef>
                <a:spcPts val="1600"/>
              </a:spcBef>
              <a:spcAft>
                <a:spcPts val="1600"/>
              </a:spcAft>
              <a:buNone/>
            </a:pPr>
            <a:r>
              <a:rPr lang="en" sz="1600"/>
              <a:t>Called an </a:t>
            </a:r>
            <a:r>
              <a:rPr b="1" lang="en" sz="1600"/>
              <a:t>ensemble method</a:t>
            </a:r>
            <a:endParaRPr b="1"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41" name="Shape 341"/>
        <p:cNvGrpSpPr/>
        <p:nvPr/>
      </p:nvGrpSpPr>
      <p:grpSpPr>
        <a:xfrm>
          <a:off x="0" y="0"/>
          <a:ext cx="0" cy="0"/>
          <a:chOff x="0" y="0"/>
          <a:chExt cx="0" cy="0"/>
        </a:xfrm>
      </p:grpSpPr>
      <p:sp>
        <p:nvSpPr>
          <p:cNvPr id="342" name="Google Shape;342;p45"/>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Bagging (Bootstrap Aggregating)</a:t>
            </a:r>
            <a:endParaRPr/>
          </a:p>
        </p:txBody>
      </p:sp>
      <p:sp>
        <p:nvSpPr>
          <p:cNvPr id="343" name="Google Shape;343;p45"/>
          <p:cNvSpPr/>
          <p:nvPr/>
        </p:nvSpPr>
        <p:spPr>
          <a:xfrm>
            <a:off x="2768975" y="1211350"/>
            <a:ext cx="1694700" cy="10170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training data</a:t>
            </a:r>
            <a:endParaRPr b="1"/>
          </a:p>
        </p:txBody>
      </p:sp>
      <p:sp>
        <p:nvSpPr>
          <p:cNvPr id="344" name="Google Shape;344;p45"/>
          <p:cNvSpPr/>
          <p:nvPr/>
        </p:nvSpPr>
        <p:spPr>
          <a:xfrm>
            <a:off x="753625" y="2507119"/>
            <a:ext cx="1694700" cy="5055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bootstrapped set</a:t>
            </a:r>
            <a:endParaRPr b="1"/>
          </a:p>
        </p:txBody>
      </p:sp>
      <p:sp>
        <p:nvSpPr>
          <p:cNvPr id="345" name="Google Shape;345;p45"/>
          <p:cNvSpPr/>
          <p:nvPr/>
        </p:nvSpPr>
        <p:spPr>
          <a:xfrm>
            <a:off x="2768979" y="2507119"/>
            <a:ext cx="1694700" cy="5055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bootstrapped set</a:t>
            </a:r>
            <a:endParaRPr b="1"/>
          </a:p>
        </p:txBody>
      </p:sp>
      <p:sp>
        <p:nvSpPr>
          <p:cNvPr id="346" name="Google Shape;346;p45"/>
          <p:cNvSpPr/>
          <p:nvPr/>
        </p:nvSpPr>
        <p:spPr>
          <a:xfrm>
            <a:off x="4784333" y="2507119"/>
            <a:ext cx="1694700" cy="505500"/>
          </a:xfrm>
          <a:prstGeom prst="rect">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bootstrapped set</a:t>
            </a:r>
            <a:endParaRPr b="1"/>
          </a:p>
        </p:txBody>
      </p:sp>
      <p:sp>
        <p:nvSpPr>
          <p:cNvPr id="347" name="Google Shape;347;p45"/>
          <p:cNvSpPr/>
          <p:nvPr/>
        </p:nvSpPr>
        <p:spPr>
          <a:xfrm>
            <a:off x="753625" y="3272027"/>
            <a:ext cx="1694700" cy="5055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decision tree</a:t>
            </a:r>
            <a:endParaRPr b="1"/>
          </a:p>
        </p:txBody>
      </p:sp>
      <p:sp>
        <p:nvSpPr>
          <p:cNvPr id="348" name="Google Shape;348;p45"/>
          <p:cNvSpPr/>
          <p:nvPr/>
        </p:nvSpPr>
        <p:spPr>
          <a:xfrm>
            <a:off x="2768979" y="3272027"/>
            <a:ext cx="1694700" cy="5055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decision tree</a:t>
            </a:r>
            <a:endParaRPr b="1"/>
          </a:p>
        </p:txBody>
      </p:sp>
      <p:sp>
        <p:nvSpPr>
          <p:cNvPr id="349" name="Google Shape;349;p45"/>
          <p:cNvSpPr/>
          <p:nvPr/>
        </p:nvSpPr>
        <p:spPr>
          <a:xfrm>
            <a:off x="4784333" y="3272027"/>
            <a:ext cx="1694700" cy="5055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decision tree</a:t>
            </a:r>
            <a:endParaRPr b="1"/>
          </a:p>
        </p:txBody>
      </p:sp>
      <p:cxnSp>
        <p:nvCxnSpPr>
          <p:cNvPr id="350" name="Google Shape;350;p45"/>
          <p:cNvCxnSpPr>
            <a:stCxn id="343" idx="2"/>
            <a:endCxn id="344" idx="0"/>
          </p:cNvCxnSpPr>
          <p:nvPr/>
        </p:nvCxnSpPr>
        <p:spPr>
          <a:xfrm rot="5400000">
            <a:off x="2469275" y="1360000"/>
            <a:ext cx="278700" cy="2015400"/>
          </a:xfrm>
          <a:prstGeom prst="bentConnector3">
            <a:avLst>
              <a:gd fmla="val 50031" name="adj1"/>
            </a:avLst>
          </a:prstGeom>
          <a:noFill/>
          <a:ln cap="flat" cmpd="sng" w="9525">
            <a:solidFill>
              <a:schemeClr val="dk2"/>
            </a:solidFill>
            <a:prstDash val="solid"/>
            <a:round/>
            <a:headEnd len="med" w="med" type="none"/>
            <a:tailEnd len="med" w="med" type="stealth"/>
          </a:ln>
        </p:spPr>
      </p:cxnSp>
      <p:cxnSp>
        <p:nvCxnSpPr>
          <p:cNvPr id="351" name="Google Shape;351;p45"/>
          <p:cNvCxnSpPr>
            <a:stCxn id="343" idx="2"/>
            <a:endCxn id="345" idx="0"/>
          </p:cNvCxnSpPr>
          <p:nvPr/>
        </p:nvCxnSpPr>
        <p:spPr>
          <a:xfrm flipH="1" rot="-5400000">
            <a:off x="3477275" y="2367400"/>
            <a:ext cx="278700" cy="600"/>
          </a:xfrm>
          <a:prstGeom prst="bentConnector3">
            <a:avLst>
              <a:gd fmla="val 50031" name="adj1"/>
            </a:avLst>
          </a:prstGeom>
          <a:noFill/>
          <a:ln cap="flat" cmpd="sng" w="9525">
            <a:solidFill>
              <a:schemeClr val="dk2"/>
            </a:solidFill>
            <a:prstDash val="solid"/>
            <a:round/>
            <a:headEnd len="med" w="med" type="none"/>
            <a:tailEnd len="med" w="med" type="stealth"/>
          </a:ln>
        </p:spPr>
      </p:cxnSp>
      <p:cxnSp>
        <p:nvCxnSpPr>
          <p:cNvPr id="352" name="Google Shape;352;p45"/>
          <p:cNvCxnSpPr>
            <a:stCxn id="343" idx="2"/>
            <a:endCxn id="346" idx="0"/>
          </p:cNvCxnSpPr>
          <p:nvPr/>
        </p:nvCxnSpPr>
        <p:spPr>
          <a:xfrm flipH="1" rot="-5400000">
            <a:off x="4484675" y="1360000"/>
            <a:ext cx="278700" cy="2015400"/>
          </a:xfrm>
          <a:prstGeom prst="bentConnector3">
            <a:avLst>
              <a:gd fmla="val 50031" name="adj1"/>
            </a:avLst>
          </a:prstGeom>
          <a:noFill/>
          <a:ln cap="flat" cmpd="sng" w="9525">
            <a:solidFill>
              <a:schemeClr val="dk2"/>
            </a:solidFill>
            <a:prstDash val="solid"/>
            <a:round/>
            <a:headEnd len="med" w="med" type="none"/>
            <a:tailEnd len="med" w="med" type="stealth"/>
          </a:ln>
        </p:spPr>
      </p:cxnSp>
      <p:cxnSp>
        <p:nvCxnSpPr>
          <p:cNvPr id="353" name="Google Shape;353;p45"/>
          <p:cNvCxnSpPr>
            <a:stCxn id="344" idx="2"/>
            <a:endCxn id="347" idx="0"/>
          </p:cNvCxnSpPr>
          <p:nvPr/>
        </p:nvCxnSpPr>
        <p:spPr>
          <a:xfrm flipH="1" rot="-5400000">
            <a:off x="1471525" y="3142069"/>
            <a:ext cx="259500" cy="600"/>
          </a:xfrm>
          <a:prstGeom prst="bentConnector3">
            <a:avLst>
              <a:gd fmla="val 49982" name="adj1"/>
            </a:avLst>
          </a:prstGeom>
          <a:noFill/>
          <a:ln cap="flat" cmpd="sng" w="9525">
            <a:solidFill>
              <a:schemeClr val="dk2"/>
            </a:solidFill>
            <a:prstDash val="solid"/>
            <a:round/>
            <a:headEnd len="med" w="med" type="none"/>
            <a:tailEnd len="med" w="med" type="triangle"/>
          </a:ln>
        </p:spPr>
      </p:cxnSp>
      <p:cxnSp>
        <p:nvCxnSpPr>
          <p:cNvPr id="354" name="Google Shape;354;p45"/>
          <p:cNvCxnSpPr>
            <a:stCxn id="345" idx="2"/>
            <a:endCxn id="348" idx="0"/>
          </p:cNvCxnSpPr>
          <p:nvPr/>
        </p:nvCxnSpPr>
        <p:spPr>
          <a:xfrm flipH="1" rot="-5400000">
            <a:off x="3486879" y="3142069"/>
            <a:ext cx="259500" cy="600"/>
          </a:xfrm>
          <a:prstGeom prst="bentConnector3">
            <a:avLst>
              <a:gd fmla="val 49982" name="adj1"/>
            </a:avLst>
          </a:prstGeom>
          <a:noFill/>
          <a:ln cap="flat" cmpd="sng" w="9525">
            <a:solidFill>
              <a:schemeClr val="dk2"/>
            </a:solidFill>
            <a:prstDash val="solid"/>
            <a:round/>
            <a:headEnd len="med" w="med" type="none"/>
            <a:tailEnd len="med" w="med" type="triangle"/>
          </a:ln>
        </p:spPr>
      </p:cxnSp>
      <p:cxnSp>
        <p:nvCxnSpPr>
          <p:cNvPr id="355" name="Google Shape;355;p45"/>
          <p:cNvCxnSpPr>
            <a:stCxn id="346" idx="2"/>
            <a:endCxn id="349" idx="0"/>
          </p:cNvCxnSpPr>
          <p:nvPr/>
        </p:nvCxnSpPr>
        <p:spPr>
          <a:xfrm flipH="1" rot="-5400000">
            <a:off x="5502233" y="3142069"/>
            <a:ext cx="259500" cy="600"/>
          </a:xfrm>
          <a:prstGeom prst="bentConnector3">
            <a:avLst>
              <a:gd fmla="val 49982" name="adj1"/>
            </a:avLst>
          </a:prstGeom>
          <a:noFill/>
          <a:ln cap="flat" cmpd="sng" w="9525">
            <a:solidFill>
              <a:schemeClr val="dk2"/>
            </a:solidFill>
            <a:prstDash val="solid"/>
            <a:round/>
            <a:headEnd len="med" w="med" type="none"/>
            <a:tailEnd len="med" w="med" type="triangle"/>
          </a:ln>
        </p:spPr>
      </p:cxnSp>
      <p:sp>
        <p:nvSpPr>
          <p:cNvPr id="356" name="Google Shape;356;p45"/>
          <p:cNvSpPr/>
          <p:nvPr/>
        </p:nvSpPr>
        <p:spPr>
          <a:xfrm>
            <a:off x="2680925" y="4010600"/>
            <a:ext cx="1870800" cy="595200"/>
          </a:xfrm>
          <a:prstGeom prst="diamond">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OUTPUT</a:t>
            </a:r>
            <a:r>
              <a:rPr b="1" lang="en"/>
              <a:t> </a:t>
            </a:r>
            <a:endParaRPr b="1"/>
          </a:p>
        </p:txBody>
      </p:sp>
      <p:cxnSp>
        <p:nvCxnSpPr>
          <p:cNvPr id="357" name="Google Shape;357;p45"/>
          <p:cNvCxnSpPr>
            <a:stCxn id="347" idx="4"/>
            <a:endCxn id="356" idx="0"/>
          </p:cNvCxnSpPr>
          <p:nvPr/>
        </p:nvCxnSpPr>
        <p:spPr>
          <a:xfrm flipH="1" rot="-5400000">
            <a:off x="2492125" y="2886377"/>
            <a:ext cx="233100" cy="2015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58" name="Google Shape;358;p45"/>
          <p:cNvCxnSpPr>
            <a:stCxn id="348" idx="4"/>
            <a:endCxn id="356" idx="0"/>
          </p:cNvCxnSpPr>
          <p:nvPr/>
        </p:nvCxnSpPr>
        <p:spPr>
          <a:xfrm flipH="1" rot="-5400000">
            <a:off x="3500079" y="3893777"/>
            <a:ext cx="233100" cy="6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359" name="Google Shape;359;p45"/>
          <p:cNvCxnSpPr>
            <a:stCxn id="349" idx="4"/>
            <a:endCxn id="356" idx="0"/>
          </p:cNvCxnSpPr>
          <p:nvPr/>
        </p:nvCxnSpPr>
        <p:spPr>
          <a:xfrm rot="5400000">
            <a:off x="4507433" y="2886377"/>
            <a:ext cx="233100" cy="2015400"/>
          </a:xfrm>
          <a:prstGeom prst="bentConnector3">
            <a:avLst>
              <a:gd fmla="val 49988" name="adj1"/>
            </a:avLst>
          </a:prstGeom>
          <a:noFill/>
          <a:ln cap="flat" cmpd="sng" w="9525">
            <a:solidFill>
              <a:schemeClr val="dk2"/>
            </a:solidFill>
            <a:prstDash val="solid"/>
            <a:round/>
            <a:headEnd len="med" w="med" type="none"/>
            <a:tailEnd len="med" w="med" type="triangle"/>
          </a:ln>
        </p:spPr>
      </p:cxnSp>
      <p:cxnSp>
        <p:nvCxnSpPr>
          <p:cNvPr id="360" name="Google Shape;360;p45"/>
          <p:cNvCxnSpPr/>
          <p:nvPr/>
        </p:nvCxnSpPr>
        <p:spPr>
          <a:xfrm flipH="1">
            <a:off x="7013300" y="1724675"/>
            <a:ext cx="7500" cy="969300"/>
          </a:xfrm>
          <a:prstGeom prst="straightConnector1">
            <a:avLst/>
          </a:prstGeom>
          <a:noFill/>
          <a:ln cap="flat" cmpd="sng" w="38100">
            <a:solidFill>
              <a:schemeClr val="dk2"/>
            </a:solidFill>
            <a:prstDash val="solid"/>
            <a:round/>
            <a:headEnd len="med" w="med" type="none"/>
            <a:tailEnd len="med" w="med" type="triangle"/>
          </a:ln>
        </p:spPr>
      </p:cxnSp>
      <p:sp>
        <p:nvSpPr>
          <p:cNvPr id="361" name="Google Shape;361;p45"/>
          <p:cNvSpPr txBox="1"/>
          <p:nvPr/>
        </p:nvSpPr>
        <p:spPr>
          <a:xfrm>
            <a:off x="7181075" y="1793350"/>
            <a:ext cx="14805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Bootstrapping</a:t>
            </a:r>
            <a:endParaRPr b="1">
              <a:latin typeface="Lato"/>
              <a:ea typeface="Lato"/>
              <a:cs typeface="Lato"/>
              <a:sym typeface="Lato"/>
            </a:endParaRPr>
          </a:p>
        </p:txBody>
      </p:sp>
      <p:cxnSp>
        <p:nvCxnSpPr>
          <p:cNvPr id="362" name="Google Shape;362;p45"/>
          <p:cNvCxnSpPr/>
          <p:nvPr/>
        </p:nvCxnSpPr>
        <p:spPr>
          <a:xfrm flipH="1">
            <a:off x="7013150" y="2814825"/>
            <a:ext cx="3900" cy="657300"/>
          </a:xfrm>
          <a:prstGeom prst="straightConnector1">
            <a:avLst/>
          </a:prstGeom>
          <a:noFill/>
          <a:ln cap="flat" cmpd="sng" w="38100">
            <a:solidFill>
              <a:schemeClr val="dk2"/>
            </a:solidFill>
            <a:prstDash val="solid"/>
            <a:round/>
            <a:headEnd len="med" w="med" type="none"/>
            <a:tailEnd len="med" w="med" type="triangle"/>
          </a:ln>
        </p:spPr>
      </p:cxnSp>
      <p:sp>
        <p:nvSpPr>
          <p:cNvPr id="363" name="Google Shape;363;p45"/>
          <p:cNvSpPr txBox="1"/>
          <p:nvPr/>
        </p:nvSpPr>
        <p:spPr>
          <a:xfrm>
            <a:off x="7150075" y="3641325"/>
            <a:ext cx="14805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Ensemble Classification</a:t>
            </a:r>
            <a:endParaRPr b="1">
              <a:latin typeface="Lato"/>
              <a:ea typeface="Lato"/>
              <a:cs typeface="Lato"/>
              <a:sym typeface="Lato"/>
            </a:endParaRPr>
          </a:p>
        </p:txBody>
      </p:sp>
      <p:cxnSp>
        <p:nvCxnSpPr>
          <p:cNvPr id="364" name="Google Shape;364;p45"/>
          <p:cNvCxnSpPr/>
          <p:nvPr/>
        </p:nvCxnSpPr>
        <p:spPr>
          <a:xfrm>
            <a:off x="7017050" y="3593325"/>
            <a:ext cx="0" cy="778500"/>
          </a:xfrm>
          <a:prstGeom prst="straightConnector1">
            <a:avLst/>
          </a:prstGeom>
          <a:noFill/>
          <a:ln cap="flat" cmpd="sng" w="38100">
            <a:solidFill>
              <a:schemeClr val="dk2"/>
            </a:solidFill>
            <a:prstDash val="solid"/>
            <a:round/>
            <a:headEnd len="med" w="med" type="none"/>
            <a:tailEnd len="med" w="med" type="triangle"/>
          </a:ln>
        </p:spPr>
      </p:cxnSp>
      <p:sp>
        <p:nvSpPr>
          <p:cNvPr id="365" name="Google Shape;365;p45"/>
          <p:cNvSpPr txBox="1"/>
          <p:nvPr/>
        </p:nvSpPr>
        <p:spPr>
          <a:xfrm>
            <a:off x="7150075" y="2858900"/>
            <a:ext cx="14805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Training</a:t>
            </a:r>
            <a:endParaRPr b="1">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69" name="Shape 369"/>
        <p:cNvGrpSpPr/>
        <p:nvPr/>
      </p:nvGrpSpPr>
      <p:grpSpPr>
        <a:xfrm>
          <a:off x="0" y="0"/>
          <a:ext cx="0" cy="0"/>
          <a:chOff x="0" y="0"/>
          <a:chExt cx="0" cy="0"/>
        </a:xfrm>
      </p:grpSpPr>
      <p:sp>
        <p:nvSpPr>
          <p:cNvPr id="370" name="Google Shape;370;p46"/>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Forests</a:t>
            </a:r>
            <a:endParaRPr/>
          </a:p>
        </p:txBody>
      </p:sp>
      <p:sp>
        <p:nvSpPr>
          <p:cNvPr id="371" name="Google Shape;371;p46"/>
          <p:cNvSpPr txBox="1"/>
          <p:nvPr>
            <p:ph idx="1" type="body"/>
          </p:nvPr>
        </p:nvSpPr>
        <p:spPr>
          <a:xfrm>
            <a:off x="397375" y="1211350"/>
            <a:ext cx="85827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Idea: </a:t>
            </a:r>
            <a:r>
              <a:rPr lang="en" sz="1600"/>
              <a:t>Introduce more randomness into bagging to reduce variance.</a:t>
            </a:r>
            <a:endParaRPr sz="1600"/>
          </a:p>
          <a:p>
            <a:pPr indent="0" lvl="0" marL="0" rtl="0" algn="l">
              <a:spcBef>
                <a:spcPts val="1600"/>
              </a:spcBef>
              <a:spcAft>
                <a:spcPts val="0"/>
              </a:spcAft>
              <a:buNone/>
            </a:pPr>
            <a:r>
              <a:rPr b="1" lang="en" sz="1600"/>
              <a:t>Previously</a:t>
            </a:r>
            <a:r>
              <a:rPr lang="en" sz="1600"/>
              <a:t>,</a:t>
            </a:r>
            <a:r>
              <a:rPr b="1" lang="en" sz="1600"/>
              <a:t> </a:t>
            </a:r>
            <a:r>
              <a:rPr lang="en" sz="1600"/>
              <a:t>for each split in each of the </a:t>
            </a:r>
            <a:r>
              <a:rPr i="1" lang="en" sz="1600"/>
              <a:t>k </a:t>
            </a:r>
            <a:r>
              <a:rPr lang="en" sz="1600"/>
              <a:t>decision trees, split on the best feature (most information gain)</a:t>
            </a:r>
            <a:endParaRPr sz="1600"/>
          </a:p>
          <a:p>
            <a:pPr indent="0" lvl="0" marL="0" rtl="0" algn="l">
              <a:spcBef>
                <a:spcPts val="1600"/>
              </a:spcBef>
              <a:spcAft>
                <a:spcPts val="0"/>
              </a:spcAft>
              <a:buNone/>
            </a:pPr>
            <a:r>
              <a:rPr b="1" lang="en" sz="1600"/>
              <a:t>Now, </a:t>
            </a:r>
            <a:r>
              <a:rPr lang="en" sz="1600"/>
              <a:t>for each split in each of the </a:t>
            </a:r>
            <a:r>
              <a:rPr i="1" lang="en" sz="1600"/>
              <a:t>k </a:t>
            </a:r>
            <a:r>
              <a:rPr lang="en" sz="1600"/>
              <a:t>decision trees, randomly select a subset of features and split on the best feature in the subset. </a:t>
            </a:r>
            <a:endParaRPr sz="1600"/>
          </a:p>
          <a:p>
            <a:pPr indent="0" lvl="0" marL="0" rtl="0" algn="l">
              <a:spcBef>
                <a:spcPts val="1600"/>
              </a:spcBef>
              <a:spcAft>
                <a:spcPts val="1600"/>
              </a:spcAft>
              <a:buNone/>
            </a:pPr>
            <a:r>
              <a:rPr b="1" lang="en" sz="1600"/>
              <a:t>Effect: </a:t>
            </a:r>
            <a:r>
              <a:rPr lang="en" sz="1600"/>
              <a:t>More randomness -&gt; less similar trees -&gt; less chance of overfitting (lower variance)</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Titanic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80" name="Shape 380"/>
        <p:cNvGrpSpPr/>
        <p:nvPr/>
      </p:nvGrpSpPr>
      <p:grpSpPr>
        <a:xfrm>
          <a:off x="0" y="0"/>
          <a:ext cx="0" cy="0"/>
          <a:chOff x="0" y="0"/>
          <a:chExt cx="0" cy="0"/>
        </a:xfrm>
      </p:grpSpPr>
      <p:sp>
        <p:nvSpPr>
          <p:cNvPr id="381" name="Google Shape;381;p48"/>
          <p:cNvSpPr txBox="1"/>
          <p:nvPr>
            <p:ph type="title"/>
          </p:nvPr>
        </p:nvSpPr>
        <p:spPr>
          <a:xfrm>
            <a:off x="397375" y="575950"/>
            <a:ext cx="8234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Kaggle’s Titanic Project</a:t>
            </a:r>
            <a:endParaRPr/>
          </a:p>
        </p:txBody>
      </p:sp>
      <p:pic>
        <p:nvPicPr>
          <p:cNvPr id="382" name="Google Shape;382;p48">
            <a:hlinkClick r:id="rId3"/>
          </p:cNvPr>
          <p:cNvPicPr preferRelativeResize="0"/>
          <p:nvPr/>
        </p:nvPicPr>
        <p:blipFill>
          <a:blip r:embed="rId4">
            <a:alphaModFix/>
          </a:blip>
          <a:stretch>
            <a:fillRect/>
          </a:stretch>
        </p:blipFill>
        <p:spPr>
          <a:xfrm>
            <a:off x="2183525" y="1211350"/>
            <a:ext cx="4776950" cy="3448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386" name="Shape 386"/>
        <p:cNvGrpSpPr/>
        <p:nvPr/>
      </p:nvGrpSpPr>
      <p:grpSpPr>
        <a:xfrm>
          <a:off x="0" y="0"/>
          <a:ext cx="0" cy="0"/>
          <a:chOff x="0" y="0"/>
          <a:chExt cx="0" cy="0"/>
        </a:xfrm>
      </p:grpSpPr>
      <p:sp>
        <p:nvSpPr>
          <p:cNvPr id="387" name="Google Shape;387;p49"/>
          <p:cNvSpPr txBox="1"/>
          <p:nvPr>
            <p:ph type="title"/>
          </p:nvPr>
        </p:nvSpPr>
        <p:spPr>
          <a:xfrm>
            <a:off x="397375" y="575950"/>
            <a:ext cx="8234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Kaggle’s Titanic Project Tutorial</a:t>
            </a:r>
            <a:endParaRPr/>
          </a:p>
        </p:txBody>
      </p:sp>
      <p:pic>
        <p:nvPicPr>
          <p:cNvPr id="388" name="Google Shape;388;p49">
            <a:hlinkClick r:id="rId3"/>
          </p:cNvPr>
          <p:cNvPicPr preferRelativeResize="0"/>
          <p:nvPr/>
        </p:nvPicPr>
        <p:blipFill>
          <a:blip r:embed="rId4">
            <a:alphaModFix/>
          </a:blip>
          <a:stretch>
            <a:fillRect/>
          </a:stretch>
        </p:blipFill>
        <p:spPr>
          <a:xfrm>
            <a:off x="1777926" y="1342975"/>
            <a:ext cx="5473001" cy="3196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92" name="Shape 392"/>
        <p:cNvGrpSpPr/>
        <p:nvPr/>
      </p:nvGrpSpPr>
      <p:grpSpPr>
        <a:xfrm>
          <a:off x="0" y="0"/>
          <a:ext cx="0" cy="0"/>
          <a:chOff x="0" y="0"/>
          <a:chExt cx="0" cy="0"/>
        </a:xfrm>
      </p:grpSpPr>
      <p:sp>
        <p:nvSpPr>
          <p:cNvPr id="393" name="Google Shape;393;p50"/>
          <p:cNvSpPr txBox="1"/>
          <p:nvPr>
            <p:ph type="title"/>
          </p:nvPr>
        </p:nvSpPr>
        <p:spPr>
          <a:xfrm>
            <a:off x="450275" y="575950"/>
            <a:ext cx="827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for Rest of Semester</a:t>
            </a:r>
            <a:endParaRPr/>
          </a:p>
        </p:txBody>
      </p:sp>
      <p:sp>
        <p:nvSpPr>
          <p:cNvPr id="394" name="Google Shape;394;p50"/>
          <p:cNvSpPr txBox="1"/>
          <p:nvPr>
            <p:ph idx="1" type="body"/>
          </p:nvPr>
        </p:nvSpPr>
        <p:spPr>
          <a:xfrm>
            <a:off x="472176" y="1211350"/>
            <a:ext cx="82278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t>Strongly Recommended (highest to lowest priority)</a:t>
            </a:r>
            <a:endParaRPr b="1"/>
          </a:p>
          <a:p>
            <a:pPr indent="-317500" lvl="1" marL="914400" rtl="0" algn="l">
              <a:spcBef>
                <a:spcPts val="0"/>
              </a:spcBef>
              <a:spcAft>
                <a:spcPts val="0"/>
              </a:spcAft>
              <a:buSzPts val="1400"/>
              <a:buChar char="○"/>
            </a:pPr>
            <a:r>
              <a:rPr b="1" lang="en"/>
              <a:t>Python Beginners</a:t>
            </a:r>
            <a:r>
              <a:rPr lang="en"/>
              <a:t>: Complete through Course 3 of the Python 3 Programming specialization.</a:t>
            </a:r>
            <a:endParaRPr b="1"/>
          </a:p>
          <a:p>
            <a:pPr indent="-330200" lvl="1" marL="914400" rtl="0" algn="l">
              <a:spcBef>
                <a:spcPts val="0"/>
              </a:spcBef>
              <a:spcAft>
                <a:spcPts val="0"/>
              </a:spcAft>
              <a:buSzPts val="1600"/>
              <a:buChar char="○"/>
            </a:pPr>
            <a:r>
              <a:rPr lang="en" sz="1600" u="sng">
                <a:solidFill>
                  <a:schemeClr val="hlink"/>
                </a:solidFill>
                <a:hlinkClick r:id="rId3"/>
              </a:rPr>
              <a:t>Kaggle Titanic Tutorial</a:t>
            </a:r>
            <a:endParaRPr sz="1600"/>
          </a:p>
          <a:p>
            <a:pPr indent="-330200" lvl="1" marL="914400" rtl="0" algn="l">
              <a:spcBef>
                <a:spcPts val="0"/>
              </a:spcBef>
              <a:spcAft>
                <a:spcPts val="0"/>
              </a:spcAft>
              <a:buSzPts val="1600"/>
              <a:buChar char="○"/>
            </a:pPr>
            <a:r>
              <a:rPr lang="en" sz="1600" u="sng">
                <a:solidFill>
                  <a:schemeClr val="hlink"/>
                </a:solidFill>
                <a:hlinkClick r:id="rId4"/>
              </a:rPr>
              <a:t>Iris Classification</a:t>
            </a:r>
            <a:endParaRPr sz="1600"/>
          </a:p>
          <a:p>
            <a:pPr indent="-330200" lvl="1" marL="914400" rtl="0" algn="l">
              <a:spcBef>
                <a:spcPts val="0"/>
              </a:spcBef>
              <a:spcAft>
                <a:spcPts val="0"/>
              </a:spcAft>
              <a:buSzPts val="1600"/>
              <a:buChar char="○"/>
            </a:pPr>
            <a:r>
              <a:rPr lang="en"/>
              <a:t>Coursera project: Pandas Python Library for Beginners in Data Science </a:t>
            </a:r>
            <a:endParaRPr sz="1600"/>
          </a:p>
          <a:p>
            <a:pPr indent="-330200" lvl="0" marL="457200" rtl="0" algn="l">
              <a:spcBef>
                <a:spcPts val="0"/>
              </a:spcBef>
              <a:spcAft>
                <a:spcPts val="0"/>
              </a:spcAft>
              <a:buSzPts val="1600"/>
              <a:buChar char="●"/>
            </a:pPr>
            <a:r>
              <a:rPr b="1" lang="en"/>
              <a:t>Bonus</a:t>
            </a:r>
            <a:endParaRPr b="1"/>
          </a:p>
          <a:p>
            <a:pPr indent="-317500" lvl="1" marL="914400" rtl="0" algn="l">
              <a:spcBef>
                <a:spcPts val="0"/>
              </a:spcBef>
              <a:spcAft>
                <a:spcPts val="0"/>
              </a:spcAft>
              <a:buSzPts val="1400"/>
              <a:buChar char="○"/>
            </a:pPr>
            <a:r>
              <a:rPr b="1" lang="en"/>
              <a:t>Intermediate</a:t>
            </a:r>
            <a:r>
              <a:rPr lang="en"/>
              <a:t>: Read Chapter 17: Decision Trees in Data Science from Scratch</a:t>
            </a:r>
            <a:endParaRPr/>
          </a:p>
          <a:p>
            <a:pPr indent="-317500" lvl="1" marL="914400" rtl="0" algn="l">
              <a:spcBef>
                <a:spcPts val="0"/>
              </a:spcBef>
              <a:spcAft>
                <a:spcPts val="0"/>
              </a:spcAft>
              <a:buSzPts val="1400"/>
              <a:buChar char="○"/>
            </a:pPr>
            <a:r>
              <a:rPr b="1" lang="en"/>
              <a:t>Experienced:  </a:t>
            </a:r>
            <a:r>
              <a:rPr lang="en"/>
              <a:t>Read Chapter 6 in Hands-On ML.</a:t>
            </a:r>
            <a:endParaRPr/>
          </a:p>
          <a:p>
            <a:pPr indent="-317500" lvl="1" marL="914400" rtl="0" algn="l">
              <a:spcBef>
                <a:spcPts val="0"/>
              </a:spcBef>
              <a:spcAft>
                <a:spcPts val="0"/>
              </a:spcAft>
              <a:buSzPts val="1400"/>
              <a:buChar char="○"/>
            </a:pPr>
            <a:r>
              <a:rPr lang="en" sz="1400"/>
              <a:t>If you are brave enough, attempt the Titanic Project without following the tutorial!</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8" name="Shape 398"/>
        <p:cNvGrpSpPr/>
        <p:nvPr/>
      </p:nvGrpSpPr>
      <p:grpSpPr>
        <a:xfrm>
          <a:off x="0" y="0"/>
          <a:ext cx="0" cy="0"/>
          <a:chOff x="0" y="0"/>
          <a:chExt cx="0" cy="0"/>
        </a:xfrm>
      </p:grpSpPr>
      <p:sp>
        <p:nvSpPr>
          <p:cNvPr id="399" name="Google Shape;399;p51"/>
          <p:cNvSpPr txBox="1"/>
          <p:nvPr>
            <p:ph type="title"/>
          </p:nvPr>
        </p:nvSpPr>
        <p:spPr>
          <a:xfrm>
            <a:off x="283100" y="2059273"/>
            <a:ext cx="6244200" cy="93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400" name="Google Shape;400;p51"/>
          <p:cNvPicPr preferRelativeResize="0"/>
          <p:nvPr/>
        </p:nvPicPr>
        <p:blipFill>
          <a:blip r:embed="rId3">
            <a:alphaModFix/>
          </a:blip>
          <a:stretch>
            <a:fillRect/>
          </a:stretch>
        </p:blipFill>
        <p:spPr>
          <a:xfrm>
            <a:off x="6527300" y="666750"/>
            <a:ext cx="1905000" cy="1905000"/>
          </a:xfrm>
          <a:prstGeom prst="rect">
            <a:avLst/>
          </a:prstGeom>
          <a:noFill/>
          <a:ln>
            <a:noFill/>
          </a:ln>
        </p:spPr>
      </p:pic>
      <p:pic>
        <p:nvPicPr>
          <p:cNvPr id="401" name="Google Shape;401;p51"/>
          <p:cNvPicPr preferRelativeResize="0"/>
          <p:nvPr/>
        </p:nvPicPr>
        <p:blipFill>
          <a:blip r:embed="rId4">
            <a:alphaModFix/>
          </a:blip>
          <a:stretch>
            <a:fillRect/>
          </a:stretch>
        </p:blipFill>
        <p:spPr>
          <a:xfrm>
            <a:off x="6527300" y="2717875"/>
            <a:ext cx="1905000" cy="1905000"/>
          </a:xfrm>
          <a:prstGeom prst="rect">
            <a:avLst/>
          </a:prstGeom>
          <a:noFill/>
          <a:ln>
            <a:noFill/>
          </a:ln>
        </p:spPr>
      </p:pic>
      <p:sp>
        <p:nvSpPr>
          <p:cNvPr id="402" name="Google Shape;402;p51"/>
          <p:cNvSpPr txBox="1"/>
          <p:nvPr>
            <p:ph type="title"/>
          </p:nvPr>
        </p:nvSpPr>
        <p:spPr>
          <a:xfrm>
            <a:off x="348925" y="3004313"/>
            <a:ext cx="4745700" cy="128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a:t>Michigan Hackers Machine Learning Team</a:t>
            </a:r>
            <a:endParaRPr b="0" sz="1200"/>
          </a:p>
          <a:p>
            <a:pPr indent="0" lvl="0" marL="0" rtl="0" algn="l">
              <a:spcBef>
                <a:spcPts val="0"/>
              </a:spcBef>
              <a:spcAft>
                <a:spcPts val="0"/>
              </a:spcAft>
              <a:buNone/>
            </a:pPr>
            <a:r>
              <a:rPr b="0" lang="en" sz="1200"/>
              <a:t>Contact Info:</a:t>
            </a:r>
            <a:endParaRPr b="0" sz="1200"/>
          </a:p>
          <a:p>
            <a:pPr indent="0" lvl="0" marL="0" rtl="0" algn="l">
              <a:spcBef>
                <a:spcPts val="0"/>
              </a:spcBef>
              <a:spcAft>
                <a:spcPts val="0"/>
              </a:spcAft>
              <a:buNone/>
            </a:pPr>
            <a:r>
              <a:rPr b="0" lang="en" sz="1200"/>
              <a:t>Rajas Gupta | rajasg@umich.edu</a:t>
            </a:r>
            <a:endParaRPr b="0" sz="1200"/>
          </a:p>
          <a:p>
            <a:pPr indent="0" lvl="0" marL="0" rtl="0" algn="l">
              <a:spcBef>
                <a:spcPts val="0"/>
              </a:spcBef>
              <a:spcAft>
                <a:spcPts val="0"/>
              </a:spcAft>
              <a:buNone/>
            </a:pPr>
            <a:r>
              <a:rPr b="0" lang="en" sz="1200"/>
              <a:t>Vijay Shamra | vsharm@umich.edu</a:t>
            </a:r>
            <a:endParaRPr b="0" sz="1200"/>
          </a:p>
        </p:txBody>
      </p:sp>
      <p:sp>
        <p:nvSpPr>
          <p:cNvPr id="403" name="Google Shape;403;p51"/>
          <p:cNvSpPr txBox="1"/>
          <p:nvPr>
            <p:ph type="title"/>
          </p:nvPr>
        </p:nvSpPr>
        <p:spPr>
          <a:xfrm>
            <a:off x="348925" y="4306650"/>
            <a:ext cx="1557900" cy="54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200" u="sng">
                <a:hlinkClick r:id="rId5"/>
              </a:rPr>
              <a:t>Provide Feedback</a:t>
            </a:r>
            <a:endParaRPr b="0" sz="12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30" name="Shape 130"/>
        <p:cNvGrpSpPr/>
        <p:nvPr/>
      </p:nvGrpSpPr>
      <p:grpSpPr>
        <a:xfrm>
          <a:off x="0" y="0"/>
          <a:ext cx="0" cy="0"/>
          <a:chOff x="0" y="0"/>
          <a:chExt cx="0" cy="0"/>
        </a:xfrm>
      </p:grpSpPr>
      <p:sp>
        <p:nvSpPr>
          <p:cNvPr id="131" name="Google Shape;131;p27"/>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132" name="Google Shape;132;p27"/>
          <p:cNvSpPr txBox="1"/>
          <p:nvPr>
            <p:ph idx="1" type="body"/>
          </p:nvPr>
        </p:nvSpPr>
        <p:spPr>
          <a:xfrm>
            <a:off x="397375" y="1211350"/>
            <a:ext cx="8582700" cy="300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a:t>
            </a:r>
            <a:r>
              <a:rPr lang="en" sz="1800" u="sng">
                <a:solidFill>
                  <a:schemeClr val="hlink"/>
                </a:solidFill>
                <a:hlinkClick r:id="rId3"/>
              </a:rPr>
              <a:t>LSA Course Guide</a:t>
            </a:r>
            <a:r>
              <a:rPr lang="en" sz="1800"/>
              <a:t> for Winter 2021 is out</a:t>
            </a:r>
            <a:endParaRPr sz="1800"/>
          </a:p>
          <a:p>
            <a:pPr indent="-330200" lvl="1" marL="914400" rtl="0" algn="l">
              <a:spcBef>
                <a:spcPts val="0"/>
              </a:spcBef>
              <a:spcAft>
                <a:spcPts val="0"/>
              </a:spcAft>
              <a:buSzPts val="1600"/>
              <a:buChar char="○"/>
            </a:pPr>
            <a:r>
              <a:rPr lang="en" sz="1600"/>
              <a:t>Browse through the courses for next semester and see what you like</a:t>
            </a:r>
            <a:endParaRPr sz="1600"/>
          </a:p>
          <a:p>
            <a:pPr indent="-342900" lvl="0" marL="457200" rtl="0" algn="l">
              <a:spcBef>
                <a:spcPts val="0"/>
              </a:spcBef>
              <a:spcAft>
                <a:spcPts val="0"/>
              </a:spcAft>
              <a:buSzPts val="1800"/>
              <a:buChar char="●"/>
            </a:pPr>
            <a:r>
              <a:rPr lang="en" sz="1800" u="sng">
                <a:solidFill>
                  <a:schemeClr val="hlink"/>
                </a:solidFill>
                <a:hlinkClick r:id="rId4"/>
              </a:rPr>
              <a:t>U-M Data Science Annual Symposium 2020</a:t>
            </a:r>
            <a:endParaRPr sz="1800"/>
          </a:p>
          <a:p>
            <a:pPr indent="-330200" lvl="1" marL="914400" rtl="0" algn="l">
              <a:spcBef>
                <a:spcPts val="0"/>
              </a:spcBef>
              <a:spcAft>
                <a:spcPts val="0"/>
              </a:spcAft>
              <a:buSzPts val="1600"/>
              <a:buChar char="○"/>
            </a:pPr>
            <a:r>
              <a:rPr lang="en" sz="1600"/>
              <a:t>Dates: November 10-11</a:t>
            </a:r>
            <a:endParaRPr sz="1600"/>
          </a:p>
          <a:p>
            <a:pPr indent="-330200" lvl="1" marL="914400" rtl="0" algn="l">
              <a:spcBef>
                <a:spcPts val="0"/>
              </a:spcBef>
              <a:spcAft>
                <a:spcPts val="0"/>
              </a:spcAft>
              <a:buSzPts val="1600"/>
              <a:buChar char="○"/>
            </a:pPr>
            <a:r>
              <a:rPr lang="en" sz="1600"/>
              <a:t>Attend to hear several research talk, network with professors and post-docs, and learning more about MIDAS</a:t>
            </a:r>
            <a:endParaRPr sz="1600"/>
          </a:p>
          <a:p>
            <a:pPr indent="-342900" lvl="0" marL="457200" rtl="0" algn="l">
              <a:spcBef>
                <a:spcPts val="0"/>
              </a:spcBef>
              <a:spcAft>
                <a:spcPts val="0"/>
              </a:spcAft>
              <a:buSzPts val="1800"/>
              <a:buChar char="●"/>
            </a:pPr>
            <a:r>
              <a:rPr lang="en" sz="1800"/>
              <a:t>MIDAS Seminar Series: </a:t>
            </a:r>
            <a:r>
              <a:rPr lang="en" sz="1800" u="sng">
                <a:solidFill>
                  <a:schemeClr val="hlink"/>
                </a:solidFill>
                <a:hlinkClick r:id="rId5"/>
              </a:rPr>
              <a:t>Paul Bennett – Microsoft</a:t>
            </a:r>
            <a:endParaRPr sz="1800"/>
          </a:p>
          <a:p>
            <a:pPr indent="-330200" lvl="1" marL="914400" rtl="0" algn="l">
              <a:spcBef>
                <a:spcPts val="0"/>
              </a:spcBef>
              <a:spcAft>
                <a:spcPts val="0"/>
              </a:spcAft>
              <a:buSzPts val="1600"/>
              <a:buChar char="○"/>
            </a:pPr>
            <a:r>
              <a:rPr lang="en" sz="1600"/>
              <a:t>Date&amp;Time: November 16th, 4-5 pm</a:t>
            </a:r>
            <a:endParaRPr sz="1600"/>
          </a:p>
          <a:p>
            <a:pPr indent="-330200" lvl="1" marL="914400" rtl="0" algn="l">
              <a:spcBef>
                <a:spcPts val="0"/>
              </a:spcBef>
              <a:spcAft>
                <a:spcPts val="0"/>
              </a:spcAft>
              <a:buSzPts val="1600"/>
              <a:buChar char="○"/>
            </a:pPr>
            <a:r>
              <a:rPr lang="en" sz="1600"/>
              <a:t>Meet Paul Bennett who is a Senior Principal Research Manager at Microsoft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E7CC3"/>
        </a:solidFill>
      </p:bgPr>
    </p:bg>
    <p:spTree>
      <p:nvGrpSpPr>
        <p:cNvPr id="136" name="Shape 136"/>
        <p:cNvGrpSpPr/>
        <p:nvPr/>
      </p:nvGrpSpPr>
      <p:grpSpPr>
        <a:xfrm>
          <a:off x="0" y="0"/>
          <a:ext cx="0" cy="0"/>
          <a:chOff x="0" y="0"/>
          <a:chExt cx="0" cy="0"/>
        </a:xfrm>
      </p:grpSpPr>
      <p:sp>
        <p:nvSpPr>
          <p:cNvPr id="137" name="Google Shape;137;p28"/>
          <p:cNvSpPr txBox="1"/>
          <p:nvPr>
            <p:ph type="title"/>
          </p:nvPr>
        </p:nvSpPr>
        <p:spPr>
          <a:xfrm>
            <a:off x="435900" y="575975"/>
            <a:ext cx="2406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veat"/>
                <a:ea typeface="Caveat"/>
                <a:cs typeface="Caveat"/>
                <a:sym typeface="Caveat"/>
              </a:rPr>
              <a:t>Ice Breaker</a:t>
            </a:r>
            <a:endParaRPr>
              <a:latin typeface="Caveat"/>
              <a:ea typeface="Caveat"/>
              <a:cs typeface="Caveat"/>
              <a:sym typeface="Caveat"/>
            </a:endParaRPr>
          </a:p>
        </p:txBody>
      </p:sp>
      <p:sp>
        <p:nvSpPr>
          <p:cNvPr id="138" name="Google Shape;138;p28"/>
          <p:cNvSpPr txBox="1"/>
          <p:nvPr>
            <p:ph idx="1" type="body"/>
          </p:nvPr>
        </p:nvSpPr>
        <p:spPr>
          <a:xfrm>
            <a:off x="683850" y="2254050"/>
            <a:ext cx="77763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300">
                <a:latin typeface="Caveat"/>
                <a:ea typeface="Caveat"/>
                <a:cs typeface="Caveat"/>
                <a:sym typeface="Caveat"/>
              </a:rPr>
              <a:t>How did you celebrate Halloween this year?</a:t>
            </a:r>
            <a:endParaRPr sz="3300">
              <a:latin typeface="Caveat"/>
              <a:ea typeface="Caveat"/>
              <a:cs typeface="Caveat"/>
              <a:sym typeface="Caveat"/>
            </a:endParaRPr>
          </a:p>
        </p:txBody>
      </p:sp>
      <p:pic>
        <p:nvPicPr>
          <p:cNvPr id="139" name="Google Shape;139;p28"/>
          <p:cNvPicPr preferRelativeResize="0"/>
          <p:nvPr/>
        </p:nvPicPr>
        <p:blipFill>
          <a:blip r:embed="rId3">
            <a:alphaModFix/>
          </a:blip>
          <a:stretch>
            <a:fillRect/>
          </a:stretch>
        </p:blipFill>
        <p:spPr>
          <a:xfrm>
            <a:off x="5809951" y="481500"/>
            <a:ext cx="2650198" cy="1772551"/>
          </a:xfrm>
          <a:prstGeom prst="rect">
            <a:avLst/>
          </a:prstGeom>
          <a:noFill/>
          <a:ln>
            <a:noFill/>
          </a:ln>
        </p:spPr>
      </p:pic>
      <p:pic>
        <p:nvPicPr>
          <p:cNvPr id="140" name="Google Shape;140;p28"/>
          <p:cNvPicPr preferRelativeResize="0"/>
          <p:nvPr/>
        </p:nvPicPr>
        <p:blipFill>
          <a:blip r:embed="rId4">
            <a:alphaModFix/>
          </a:blip>
          <a:stretch>
            <a:fillRect/>
          </a:stretch>
        </p:blipFill>
        <p:spPr>
          <a:xfrm>
            <a:off x="2509988" y="2787975"/>
            <a:ext cx="4124032" cy="1949249"/>
          </a:xfrm>
          <a:prstGeom prst="rect">
            <a:avLst/>
          </a:prstGeom>
          <a:noFill/>
          <a:ln>
            <a:noFill/>
          </a:ln>
        </p:spPr>
      </p:pic>
      <p:pic>
        <p:nvPicPr>
          <p:cNvPr id="141" name="Google Shape;141;p28"/>
          <p:cNvPicPr preferRelativeResize="0"/>
          <p:nvPr/>
        </p:nvPicPr>
        <p:blipFill>
          <a:blip r:embed="rId5">
            <a:alphaModFix/>
          </a:blip>
          <a:stretch>
            <a:fillRect/>
          </a:stretch>
        </p:blipFill>
        <p:spPr>
          <a:xfrm>
            <a:off x="896050" y="1211375"/>
            <a:ext cx="1321199" cy="1321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45" name="Shape 145"/>
        <p:cNvGrpSpPr/>
        <p:nvPr/>
      </p:nvGrpSpPr>
      <p:grpSpPr>
        <a:xfrm>
          <a:off x="0" y="0"/>
          <a:ext cx="0" cy="0"/>
          <a:chOff x="0" y="0"/>
          <a:chExt cx="0" cy="0"/>
        </a:xfrm>
      </p:grpSpPr>
      <p:sp>
        <p:nvSpPr>
          <p:cNvPr id="146" name="Google Shape;146;p29"/>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Courses at UMich</a:t>
            </a:r>
            <a:endParaRPr/>
          </a:p>
        </p:txBody>
      </p:sp>
      <p:grpSp>
        <p:nvGrpSpPr>
          <p:cNvPr id="147" name="Google Shape;147;p29"/>
          <p:cNvGrpSpPr/>
          <p:nvPr/>
        </p:nvGrpSpPr>
        <p:grpSpPr>
          <a:xfrm>
            <a:off x="5632317" y="1189775"/>
            <a:ext cx="3305700" cy="3483050"/>
            <a:chOff x="5632317" y="1189775"/>
            <a:chExt cx="3305700" cy="3483050"/>
          </a:xfrm>
        </p:grpSpPr>
        <p:sp>
          <p:nvSpPr>
            <p:cNvPr id="148" name="Google Shape;148;p29"/>
            <p:cNvSpPr/>
            <p:nvPr/>
          </p:nvSpPr>
          <p:spPr>
            <a:xfrm>
              <a:off x="5632317" y="1189775"/>
              <a:ext cx="3305700" cy="669000"/>
            </a:xfrm>
            <a:prstGeom prst="chevron">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Practical</a:t>
              </a:r>
              <a:endParaRPr>
                <a:solidFill>
                  <a:srgbClr val="FFFFFF"/>
                </a:solidFill>
                <a:latin typeface="Roboto"/>
                <a:ea typeface="Roboto"/>
                <a:cs typeface="Roboto"/>
                <a:sym typeface="Roboto"/>
              </a:endParaRPr>
            </a:p>
          </p:txBody>
        </p:sp>
        <p:sp>
          <p:nvSpPr>
            <p:cNvPr id="149" name="Google Shape;149;p29"/>
            <p:cNvSpPr txBox="1"/>
            <p:nvPr/>
          </p:nvSpPr>
          <p:spPr>
            <a:xfrm>
              <a:off x="6167075" y="2057125"/>
              <a:ext cx="2472600" cy="261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Roboto"/>
                  <a:ea typeface="Roboto"/>
                  <a:cs typeface="Roboto"/>
                  <a:sym typeface="Roboto"/>
                </a:rPr>
                <a:t>EECS 442: Computer Vision</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EECS 485: Web Systems</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EECS 476: Data Mining</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EECS 496: Web Search</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EECS 467: Autonomous Robotics</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u="sng">
                  <a:solidFill>
                    <a:schemeClr val="hlink"/>
                  </a:solidFill>
                  <a:latin typeface="Roboto"/>
                  <a:ea typeface="Roboto"/>
                  <a:cs typeface="Roboto"/>
                  <a:sym typeface="Roboto"/>
                  <a:hlinkClick r:id="rId3"/>
                </a:rPr>
                <a:t>EECS 498: Special Topics</a:t>
              </a:r>
              <a:endParaRPr sz="1200">
                <a:latin typeface="Roboto"/>
                <a:ea typeface="Roboto"/>
                <a:cs typeface="Roboto"/>
                <a:sym typeface="Roboto"/>
              </a:endParaRPr>
            </a:p>
          </p:txBody>
        </p:sp>
      </p:grpSp>
      <p:grpSp>
        <p:nvGrpSpPr>
          <p:cNvPr id="150" name="Google Shape;150;p29"/>
          <p:cNvGrpSpPr/>
          <p:nvPr/>
        </p:nvGrpSpPr>
        <p:grpSpPr>
          <a:xfrm>
            <a:off x="0" y="1189989"/>
            <a:ext cx="3546900" cy="3482836"/>
            <a:chOff x="0" y="1189989"/>
            <a:chExt cx="3546900" cy="3482836"/>
          </a:xfrm>
        </p:grpSpPr>
        <p:sp>
          <p:nvSpPr>
            <p:cNvPr id="151" name="Google Shape;151;p29"/>
            <p:cNvSpPr/>
            <p:nvPr/>
          </p:nvSpPr>
          <p:spPr>
            <a:xfrm>
              <a:off x="0" y="1189989"/>
              <a:ext cx="3546900" cy="669000"/>
            </a:xfrm>
            <a:prstGeom prst="homePlate">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Theoretical</a:t>
              </a:r>
              <a:endParaRPr>
                <a:solidFill>
                  <a:srgbClr val="FFFFFF"/>
                </a:solidFill>
                <a:latin typeface="Roboto"/>
                <a:ea typeface="Roboto"/>
                <a:cs typeface="Roboto"/>
                <a:sym typeface="Roboto"/>
              </a:endParaRPr>
            </a:p>
          </p:txBody>
        </p:sp>
        <p:sp>
          <p:nvSpPr>
            <p:cNvPr id="152" name="Google Shape;152;p29"/>
            <p:cNvSpPr txBox="1"/>
            <p:nvPr/>
          </p:nvSpPr>
          <p:spPr>
            <a:xfrm>
              <a:off x="655349" y="2057125"/>
              <a:ext cx="2347800" cy="261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Roboto"/>
                  <a:ea typeface="Roboto"/>
                  <a:cs typeface="Roboto"/>
                  <a:sym typeface="Roboto"/>
                </a:rPr>
                <a:t>EECS 492: </a:t>
              </a:r>
              <a:r>
                <a:rPr lang="en" sz="1200">
                  <a:latin typeface="Roboto"/>
                  <a:ea typeface="Roboto"/>
                  <a:cs typeface="Roboto"/>
                  <a:sym typeface="Roboto"/>
                </a:rPr>
                <a:t>Artificial</a:t>
              </a:r>
              <a:r>
                <a:rPr lang="en" sz="1200">
                  <a:latin typeface="Roboto"/>
                  <a:ea typeface="Roboto"/>
                  <a:cs typeface="Roboto"/>
                  <a:sym typeface="Roboto"/>
                </a:rPr>
                <a:t> Intelligence</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STATS 426: Data Analysis</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EECS 477: Algorithms</a:t>
              </a:r>
              <a:endParaRPr sz="1200">
                <a:latin typeface="Roboto"/>
                <a:ea typeface="Roboto"/>
                <a:cs typeface="Roboto"/>
                <a:sym typeface="Roboto"/>
              </a:endParaRPr>
            </a:p>
            <a:p>
              <a:pPr indent="0" lvl="0" marL="0" rtl="0" algn="l">
                <a:lnSpc>
                  <a:spcPct val="150000"/>
                </a:lnSpc>
                <a:spcBef>
                  <a:spcPts val="0"/>
                </a:spcBef>
                <a:spcAft>
                  <a:spcPts val="0"/>
                </a:spcAft>
                <a:buNone/>
              </a:pPr>
              <a:r>
                <a:t/>
              </a:r>
              <a:endParaRPr sz="1200">
                <a:latin typeface="Roboto"/>
                <a:ea typeface="Roboto"/>
                <a:cs typeface="Roboto"/>
                <a:sym typeface="Roboto"/>
              </a:endParaRPr>
            </a:p>
          </p:txBody>
        </p:sp>
      </p:grpSp>
      <p:grpSp>
        <p:nvGrpSpPr>
          <p:cNvPr id="153" name="Google Shape;153;p29"/>
          <p:cNvGrpSpPr/>
          <p:nvPr/>
        </p:nvGrpSpPr>
        <p:grpSpPr>
          <a:xfrm>
            <a:off x="2944204" y="1189775"/>
            <a:ext cx="3305700" cy="3483050"/>
            <a:chOff x="2944204" y="1189775"/>
            <a:chExt cx="3305700" cy="3483050"/>
          </a:xfrm>
        </p:grpSpPr>
        <p:sp>
          <p:nvSpPr>
            <p:cNvPr id="154" name="Google Shape;154;p29"/>
            <p:cNvSpPr/>
            <p:nvPr/>
          </p:nvSpPr>
          <p:spPr>
            <a:xfrm>
              <a:off x="2944204" y="1189775"/>
              <a:ext cx="3305700" cy="669000"/>
            </a:xfrm>
            <a:prstGeom prst="chevron">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Both</a:t>
              </a:r>
              <a:endParaRPr>
                <a:solidFill>
                  <a:srgbClr val="FFFFFF"/>
                </a:solidFill>
                <a:latin typeface="Roboto"/>
                <a:ea typeface="Roboto"/>
                <a:cs typeface="Roboto"/>
                <a:sym typeface="Roboto"/>
              </a:endParaRPr>
            </a:p>
          </p:txBody>
        </p:sp>
        <p:sp>
          <p:nvSpPr>
            <p:cNvPr id="155" name="Google Shape;155;p29"/>
            <p:cNvSpPr txBox="1"/>
            <p:nvPr/>
          </p:nvSpPr>
          <p:spPr>
            <a:xfrm>
              <a:off x="3478950" y="2057125"/>
              <a:ext cx="2426400" cy="2615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Roboto"/>
                  <a:ea typeface="Roboto"/>
                  <a:cs typeface="Roboto"/>
                  <a:sym typeface="Roboto"/>
                </a:rPr>
                <a:t>EECS 445: Machine Learning</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latin typeface="Roboto"/>
                  <a:ea typeface="Roboto"/>
                  <a:cs typeface="Roboto"/>
                  <a:sym typeface="Roboto"/>
                </a:rPr>
                <a:t>EECS 484: Database Systems</a:t>
              </a:r>
              <a:endParaRPr sz="1200">
                <a:latin typeface="Roboto"/>
                <a:ea typeface="Roboto"/>
                <a:cs typeface="Roboto"/>
                <a:sym typeface="Roboto"/>
              </a:endParaRPr>
            </a:p>
            <a:p>
              <a:pPr indent="0" lvl="0" marL="0" rtl="0" algn="l">
                <a:lnSpc>
                  <a:spcPct val="150000"/>
                </a:lnSpc>
                <a:spcBef>
                  <a:spcPts val="0"/>
                </a:spcBef>
                <a:spcAft>
                  <a:spcPts val="0"/>
                </a:spcAft>
                <a:buNone/>
              </a:pPr>
              <a:r>
                <a:rPr lang="en" sz="1200">
                  <a:solidFill>
                    <a:schemeClr val="dk2"/>
                  </a:solidFill>
                  <a:latin typeface="Roboto"/>
                  <a:ea typeface="Roboto"/>
                  <a:cs typeface="Roboto"/>
                  <a:sym typeface="Roboto"/>
                </a:rPr>
                <a:t>STATS 413: Regression Analysis</a:t>
              </a:r>
              <a:endParaRPr sz="12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 sz="1200">
                  <a:solidFill>
                    <a:schemeClr val="dk2"/>
                  </a:solidFill>
                  <a:latin typeface="Roboto"/>
                  <a:ea typeface="Roboto"/>
                  <a:cs typeface="Roboto"/>
                  <a:sym typeface="Roboto"/>
                </a:rPr>
                <a:t>STATS 415: Statistical Learning</a:t>
              </a:r>
              <a:endParaRPr sz="12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59" name="Shape 159"/>
        <p:cNvGrpSpPr/>
        <p:nvPr/>
      </p:nvGrpSpPr>
      <p:grpSpPr>
        <a:xfrm>
          <a:off x="0" y="0"/>
          <a:ext cx="0" cy="0"/>
          <a:chOff x="0" y="0"/>
          <a:chExt cx="0" cy="0"/>
        </a:xfrm>
      </p:grpSpPr>
      <p:sp>
        <p:nvSpPr>
          <p:cNvPr id="160" name="Google Shape;160;p30"/>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EECS 445 Pre-reqs</a:t>
            </a:r>
            <a:endParaRPr/>
          </a:p>
        </p:txBody>
      </p:sp>
      <p:sp>
        <p:nvSpPr>
          <p:cNvPr id="161" name="Google Shape;161;p30"/>
          <p:cNvSpPr/>
          <p:nvPr/>
        </p:nvSpPr>
        <p:spPr>
          <a:xfrm>
            <a:off x="592338" y="1622802"/>
            <a:ext cx="1825500" cy="5253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1000">
                <a:solidFill>
                  <a:schemeClr val="lt1"/>
                </a:solidFill>
                <a:latin typeface="Roboto"/>
                <a:ea typeface="Roboto"/>
                <a:cs typeface="Roboto"/>
                <a:sym typeface="Roboto"/>
              </a:rPr>
              <a:t>MATH 215: Calculus III</a:t>
            </a:r>
            <a:endParaRPr sz="1000">
              <a:solidFill>
                <a:srgbClr val="FFFFFF"/>
              </a:solidFill>
              <a:latin typeface="Roboto"/>
              <a:ea typeface="Roboto"/>
              <a:cs typeface="Roboto"/>
              <a:sym typeface="Roboto"/>
            </a:endParaRPr>
          </a:p>
        </p:txBody>
      </p:sp>
      <p:sp>
        <p:nvSpPr>
          <p:cNvPr id="162" name="Google Shape;162;p30"/>
          <p:cNvSpPr/>
          <p:nvPr/>
        </p:nvSpPr>
        <p:spPr>
          <a:xfrm>
            <a:off x="4705313" y="1622802"/>
            <a:ext cx="1825500" cy="5253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EECS 203: Discrete Math</a:t>
            </a:r>
            <a:endParaRPr sz="1000">
              <a:solidFill>
                <a:srgbClr val="FFFFFF"/>
              </a:solidFill>
              <a:latin typeface="Roboto"/>
              <a:ea typeface="Roboto"/>
              <a:cs typeface="Roboto"/>
              <a:sym typeface="Roboto"/>
            </a:endParaRPr>
          </a:p>
        </p:txBody>
      </p:sp>
      <p:sp>
        <p:nvSpPr>
          <p:cNvPr id="163" name="Google Shape;163;p30"/>
          <p:cNvSpPr/>
          <p:nvPr/>
        </p:nvSpPr>
        <p:spPr>
          <a:xfrm>
            <a:off x="6726138" y="1622802"/>
            <a:ext cx="1825500" cy="5253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EECS 280: Programming</a:t>
            </a:r>
            <a:endParaRPr sz="1000">
              <a:solidFill>
                <a:srgbClr val="FFFFFF"/>
              </a:solidFill>
              <a:latin typeface="Roboto"/>
              <a:ea typeface="Roboto"/>
              <a:cs typeface="Roboto"/>
              <a:sym typeface="Roboto"/>
            </a:endParaRPr>
          </a:p>
        </p:txBody>
      </p:sp>
      <p:cxnSp>
        <p:nvCxnSpPr>
          <p:cNvPr id="164" name="Google Shape;164;p30"/>
          <p:cNvCxnSpPr>
            <a:stCxn id="165" idx="0"/>
            <a:endCxn id="161" idx="2"/>
          </p:cNvCxnSpPr>
          <p:nvPr/>
        </p:nvCxnSpPr>
        <p:spPr>
          <a:xfrm rot="-5400000">
            <a:off x="1326738" y="2326477"/>
            <a:ext cx="357300" cy="600"/>
          </a:xfrm>
          <a:prstGeom prst="bentConnector3">
            <a:avLst>
              <a:gd fmla="val 50003" name="adj1"/>
            </a:avLst>
          </a:prstGeom>
          <a:noFill/>
          <a:ln cap="flat" cmpd="sng" w="28575">
            <a:solidFill>
              <a:srgbClr val="1C4587"/>
            </a:solidFill>
            <a:prstDash val="solid"/>
            <a:round/>
            <a:headEnd len="sm" w="sm" type="none"/>
            <a:tailEnd len="sm" w="sm" type="none"/>
          </a:ln>
        </p:spPr>
      </p:cxnSp>
      <p:sp>
        <p:nvSpPr>
          <p:cNvPr id="166" name="Google Shape;166;p30"/>
          <p:cNvSpPr/>
          <p:nvPr/>
        </p:nvSpPr>
        <p:spPr>
          <a:xfrm>
            <a:off x="5731913" y="2505427"/>
            <a:ext cx="1825500" cy="5253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EECS 281: Data Structures and Algorithms</a:t>
            </a:r>
            <a:endParaRPr sz="1000">
              <a:solidFill>
                <a:srgbClr val="FFFFFF"/>
              </a:solidFill>
              <a:latin typeface="Roboto"/>
              <a:ea typeface="Roboto"/>
              <a:cs typeface="Roboto"/>
              <a:sym typeface="Roboto"/>
            </a:endParaRPr>
          </a:p>
        </p:txBody>
      </p:sp>
      <p:sp>
        <p:nvSpPr>
          <p:cNvPr id="167" name="Google Shape;167;p30"/>
          <p:cNvSpPr/>
          <p:nvPr/>
        </p:nvSpPr>
        <p:spPr>
          <a:xfrm>
            <a:off x="2586138" y="2505427"/>
            <a:ext cx="1825500" cy="5253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STATS 250: Intro Stats</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en" sz="1000">
                <a:solidFill>
                  <a:schemeClr val="lt1"/>
                </a:solidFill>
                <a:latin typeface="Roboto"/>
                <a:ea typeface="Roboto"/>
                <a:cs typeface="Roboto"/>
                <a:sym typeface="Roboto"/>
              </a:rPr>
              <a:t>MATH 425: Probability</a:t>
            </a:r>
            <a:endParaRPr sz="1000">
              <a:solidFill>
                <a:srgbClr val="FFFFFF"/>
              </a:solidFill>
              <a:latin typeface="Roboto"/>
              <a:ea typeface="Roboto"/>
              <a:cs typeface="Roboto"/>
              <a:sym typeface="Roboto"/>
            </a:endParaRPr>
          </a:p>
        </p:txBody>
      </p:sp>
      <p:sp>
        <p:nvSpPr>
          <p:cNvPr id="165" name="Google Shape;165;p30"/>
          <p:cNvSpPr/>
          <p:nvPr/>
        </p:nvSpPr>
        <p:spPr>
          <a:xfrm>
            <a:off x="592338" y="2505427"/>
            <a:ext cx="1825500" cy="5253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MATH 214: Appl. Lin. Alg.</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en" sz="1000">
                <a:solidFill>
                  <a:schemeClr val="lt1"/>
                </a:solidFill>
                <a:latin typeface="Roboto"/>
                <a:ea typeface="Roboto"/>
                <a:cs typeface="Roboto"/>
                <a:sym typeface="Roboto"/>
              </a:rPr>
              <a:t>MATH 217: Linear Algebra</a:t>
            </a:r>
            <a:endParaRPr sz="1000">
              <a:solidFill>
                <a:srgbClr val="FFFFFF"/>
              </a:solidFill>
              <a:latin typeface="Roboto"/>
              <a:ea typeface="Roboto"/>
              <a:cs typeface="Roboto"/>
              <a:sym typeface="Roboto"/>
            </a:endParaRPr>
          </a:p>
        </p:txBody>
      </p:sp>
      <p:sp>
        <p:nvSpPr>
          <p:cNvPr id="168" name="Google Shape;168;p30"/>
          <p:cNvSpPr/>
          <p:nvPr/>
        </p:nvSpPr>
        <p:spPr>
          <a:xfrm>
            <a:off x="3667163" y="3588727"/>
            <a:ext cx="1825500" cy="525300"/>
          </a:xfrm>
          <a:prstGeom prst="rect">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EECS 445: Machine Learning</a:t>
            </a:r>
            <a:endParaRPr sz="1000">
              <a:solidFill>
                <a:srgbClr val="FFFFFF"/>
              </a:solidFill>
              <a:latin typeface="Roboto"/>
              <a:ea typeface="Roboto"/>
              <a:cs typeface="Roboto"/>
              <a:sym typeface="Roboto"/>
            </a:endParaRPr>
          </a:p>
        </p:txBody>
      </p:sp>
      <p:cxnSp>
        <p:nvCxnSpPr>
          <p:cNvPr id="169" name="Google Shape;169;p30"/>
          <p:cNvCxnSpPr>
            <a:stCxn id="166" idx="0"/>
            <a:endCxn id="162" idx="2"/>
          </p:cNvCxnSpPr>
          <p:nvPr/>
        </p:nvCxnSpPr>
        <p:spPr>
          <a:xfrm flipH="1" rot="5400000">
            <a:off x="5952713" y="1813477"/>
            <a:ext cx="357300" cy="1026600"/>
          </a:xfrm>
          <a:prstGeom prst="bentConnector3">
            <a:avLst>
              <a:gd fmla="val 50003" name="adj1"/>
            </a:avLst>
          </a:prstGeom>
          <a:noFill/>
          <a:ln cap="flat" cmpd="sng" w="28575">
            <a:solidFill>
              <a:srgbClr val="1C4587"/>
            </a:solidFill>
            <a:prstDash val="solid"/>
            <a:round/>
            <a:headEnd len="sm" w="sm" type="none"/>
            <a:tailEnd len="sm" w="sm" type="none"/>
          </a:ln>
        </p:spPr>
      </p:cxnSp>
      <p:cxnSp>
        <p:nvCxnSpPr>
          <p:cNvPr id="170" name="Google Shape;170;p30"/>
          <p:cNvCxnSpPr>
            <a:stCxn id="166" idx="0"/>
            <a:endCxn id="163" idx="2"/>
          </p:cNvCxnSpPr>
          <p:nvPr/>
        </p:nvCxnSpPr>
        <p:spPr>
          <a:xfrm rot="-5400000">
            <a:off x="6963113" y="1829677"/>
            <a:ext cx="357300" cy="994200"/>
          </a:xfrm>
          <a:prstGeom prst="bentConnector3">
            <a:avLst>
              <a:gd fmla="val 50003" name="adj1"/>
            </a:avLst>
          </a:prstGeom>
          <a:noFill/>
          <a:ln cap="flat" cmpd="sng" w="28575">
            <a:solidFill>
              <a:srgbClr val="1C4587"/>
            </a:solidFill>
            <a:prstDash val="solid"/>
            <a:round/>
            <a:headEnd len="sm" w="sm" type="none"/>
            <a:tailEnd len="sm" w="sm" type="none"/>
          </a:ln>
        </p:spPr>
      </p:cxnSp>
      <p:cxnSp>
        <p:nvCxnSpPr>
          <p:cNvPr id="171" name="Google Shape;171;p30"/>
          <p:cNvCxnSpPr>
            <a:stCxn id="168" idx="0"/>
            <a:endCxn id="165" idx="2"/>
          </p:cNvCxnSpPr>
          <p:nvPr/>
        </p:nvCxnSpPr>
        <p:spPr>
          <a:xfrm flipH="1" rot="5400000">
            <a:off x="2763563" y="1772377"/>
            <a:ext cx="558000" cy="3074700"/>
          </a:xfrm>
          <a:prstGeom prst="bentConnector3">
            <a:avLst>
              <a:gd fmla="val 50000" name="adj1"/>
            </a:avLst>
          </a:prstGeom>
          <a:noFill/>
          <a:ln cap="flat" cmpd="sng" w="28575">
            <a:solidFill>
              <a:srgbClr val="1C4587"/>
            </a:solidFill>
            <a:prstDash val="solid"/>
            <a:round/>
            <a:headEnd len="sm" w="sm" type="none"/>
            <a:tailEnd len="sm" w="sm" type="none"/>
          </a:ln>
        </p:spPr>
      </p:cxnSp>
      <p:cxnSp>
        <p:nvCxnSpPr>
          <p:cNvPr id="172" name="Google Shape;172;p30"/>
          <p:cNvCxnSpPr>
            <a:stCxn id="168" idx="0"/>
            <a:endCxn id="167" idx="2"/>
          </p:cNvCxnSpPr>
          <p:nvPr/>
        </p:nvCxnSpPr>
        <p:spPr>
          <a:xfrm flipH="1" rot="5400000">
            <a:off x="3760463" y="2769277"/>
            <a:ext cx="558000" cy="1080900"/>
          </a:xfrm>
          <a:prstGeom prst="bentConnector3">
            <a:avLst>
              <a:gd fmla="val 50000" name="adj1"/>
            </a:avLst>
          </a:prstGeom>
          <a:noFill/>
          <a:ln cap="flat" cmpd="sng" w="28575">
            <a:solidFill>
              <a:srgbClr val="1C4587"/>
            </a:solidFill>
            <a:prstDash val="solid"/>
            <a:round/>
            <a:headEnd len="sm" w="sm" type="none"/>
            <a:tailEnd len="sm" w="sm" type="none"/>
          </a:ln>
        </p:spPr>
      </p:cxnSp>
      <p:cxnSp>
        <p:nvCxnSpPr>
          <p:cNvPr id="173" name="Google Shape;173;p30"/>
          <p:cNvCxnSpPr>
            <a:stCxn id="168" idx="0"/>
            <a:endCxn id="166" idx="2"/>
          </p:cNvCxnSpPr>
          <p:nvPr/>
        </p:nvCxnSpPr>
        <p:spPr>
          <a:xfrm rot="-5400000">
            <a:off x="5333363" y="2277277"/>
            <a:ext cx="558000" cy="2064900"/>
          </a:xfrm>
          <a:prstGeom prst="bentConnector3">
            <a:avLst>
              <a:gd fmla="val 50000" name="adj1"/>
            </a:avLst>
          </a:prstGeom>
          <a:noFill/>
          <a:ln cap="flat" cmpd="sng" w="28575">
            <a:solidFill>
              <a:srgbClr val="1C4587"/>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77" name="Shape 177"/>
        <p:cNvGrpSpPr/>
        <p:nvPr/>
      </p:nvGrpSpPr>
      <p:grpSpPr>
        <a:xfrm>
          <a:off x="0" y="0"/>
          <a:ext cx="0" cy="0"/>
          <a:chOff x="0" y="0"/>
          <a:chExt cx="0" cy="0"/>
        </a:xfrm>
      </p:grpSpPr>
      <p:sp>
        <p:nvSpPr>
          <p:cNvPr id="178" name="Google Shape;178;p31"/>
          <p:cNvSpPr txBox="1"/>
          <p:nvPr>
            <p:ph type="title"/>
          </p:nvPr>
        </p:nvSpPr>
        <p:spPr>
          <a:xfrm>
            <a:off x="3973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Research at UMich</a:t>
            </a:r>
            <a:endParaRPr/>
          </a:p>
        </p:txBody>
      </p:sp>
      <p:pic>
        <p:nvPicPr>
          <p:cNvPr id="179" name="Google Shape;179;p31">
            <a:hlinkClick r:id="rId3"/>
          </p:cNvPr>
          <p:cNvPicPr preferRelativeResize="0"/>
          <p:nvPr/>
        </p:nvPicPr>
        <p:blipFill>
          <a:blip r:embed="rId4">
            <a:alphaModFix/>
          </a:blip>
          <a:stretch>
            <a:fillRect/>
          </a:stretch>
        </p:blipFill>
        <p:spPr>
          <a:xfrm>
            <a:off x="762000" y="1621725"/>
            <a:ext cx="1905000" cy="1905000"/>
          </a:xfrm>
          <a:prstGeom prst="rect">
            <a:avLst/>
          </a:prstGeom>
          <a:noFill/>
          <a:ln>
            <a:noFill/>
          </a:ln>
        </p:spPr>
      </p:pic>
      <p:pic>
        <p:nvPicPr>
          <p:cNvPr id="180" name="Google Shape;180;p31">
            <a:hlinkClick r:id="rId5"/>
          </p:cNvPr>
          <p:cNvPicPr preferRelativeResize="0"/>
          <p:nvPr/>
        </p:nvPicPr>
        <p:blipFill>
          <a:blip r:embed="rId6">
            <a:alphaModFix/>
          </a:blip>
          <a:stretch>
            <a:fillRect/>
          </a:stretch>
        </p:blipFill>
        <p:spPr>
          <a:xfrm>
            <a:off x="4572000" y="1616774"/>
            <a:ext cx="1905000" cy="1905000"/>
          </a:xfrm>
          <a:prstGeom prst="rect">
            <a:avLst/>
          </a:prstGeom>
          <a:noFill/>
          <a:ln>
            <a:noFill/>
          </a:ln>
        </p:spPr>
      </p:pic>
      <p:pic>
        <p:nvPicPr>
          <p:cNvPr id="181" name="Google Shape;181;p31">
            <a:hlinkClick r:id="rId7"/>
          </p:cNvPr>
          <p:cNvPicPr preferRelativeResize="0"/>
          <p:nvPr/>
        </p:nvPicPr>
        <p:blipFill>
          <a:blip r:embed="rId8">
            <a:alphaModFix/>
          </a:blip>
          <a:stretch>
            <a:fillRect/>
          </a:stretch>
        </p:blipFill>
        <p:spPr>
          <a:xfrm>
            <a:off x="2667000" y="1616775"/>
            <a:ext cx="1905000" cy="1905000"/>
          </a:xfrm>
          <a:prstGeom prst="rect">
            <a:avLst/>
          </a:prstGeom>
          <a:noFill/>
          <a:ln>
            <a:noFill/>
          </a:ln>
        </p:spPr>
      </p:pic>
      <p:pic>
        <p:nvPicPr>
          <p:cNvPr id="182" name="Google Shape;182;p31">
            <a:hlinkClick r:id="rId9"/>
          </p:cNvPr>
          <p:cNvPicPr preferRelativeResize="0"/>
          <p:nvPr/>
        </p:nvPicPr>
        <p:blipFill>
          <a:blip r:embed="rId10">
            <a:alphaModFix/>
          </a:blip>
          <a:stretch>
            <a:fillRect/>
          </a:stretch>
        </p:blipFill>
        <p:spPr>
          <a:xfrm>
            <a:off x="6477000" y="1621725"/>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86" name="Shape 186"/>
        <p:cNvGrpSpPr/>
        <p:nvPr/>
      </p:nvGrpSpPr>
      <p:grpSpPr>
        <a:xfrm>
          <a:off x="0" y="0"/>
          <a:ext cx="0" cy="0"/>
          <a:chOff x="0" y="0"/>
          <a:chExt cx="0" cy="0"/>
        </a:xfrm>
      </p:grpSpPr>
      <p:sp>
        <p:nvSpPr>
          <p:cNvPr id="187" name="Google Shape;187;p32"/>
          <p:cNvSpPr txBox="1"/>
          <p:nvPr>
            <p:ph type="title"/>
          </p:nvPr>
        </p:nvSpPr>
        <p:spPr>
          <a:xfrm>
            <a:off x="450275" y="575950"/>
            <a:ext cx="827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for Rest of Semester</a:t>
            </a:r>
            <a:endParaRPr/>
          </a:p>
        </p:txBody>
      </p:sp>
      <p:sp>
        <p:nvSpPr>
          <p:cNvPr id="188" name="Google Shape;188;p32"/>
          <p:cNvSpPr txBox="1"/>
          <p:nvPr>
            <p:ph idx="1" type="body"/>
          </p:nvPr>
        </p:nvSpPr>
        <p:spPr>
          <a:xfrm>
            <a:off x="472176" y="1211350"/>
            <a:ext cx="8227800" cy="300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a:t>Strongly Recommended (highest to lowest priority)</a:t>
            </a:r>
            <a:endParaRPr b="1"/>
          </a:p>
          <a:p>
            <a:pPr indent="-317500" lvl="1" marL="914400" rtl="0" algn="l">
              <a:spcBef>
                <a:spcPts val="0"/>
              </a:spcBef>
              <a:spcAft>
                <a:spcPts val="0"/>
              </a:spcAft>
              <a:buSzPts val="1400"/>
              <a:buChar char="○"/>
            </a:pPr>
            <a:r>
              <a:rPr b="1" lang="en"/>
              <a:t>Python Beginners</a:t>
            </a:r>
            <a:r>
              <a:rPr lang="en"/>
              <a:t>: Complete through Course 3 of the Python 3 Programming specialization.</a:t>
            </a:r>
            <a:endParaRPr b="1"/>
          </a:p>
          <a:p>
            <a:pPr indent="-330200" lvl="1" marL="914400" rtl="0" algn="l">
              <a:spcBef>
                <a:spcPts val="0"/>
              </a:spcBef>
              <a:spcAft>
                <a:spcPts val="0"/>
              </a:spcAft>
              <a:buSzPts val="1600"/>
              <a:buChar char="○"/>
            </a:pPr>
            <a:r>
              <a:rPr lang="en" sz="1600" u="sng">
                <a:solidFill>
                  <a:schemeClr val="hlink"/>
                </a:solidFill>
                <a:hlinkClick r:id="rId3"/>
              </a:rPr>
              <a:t>Kaggle Titanic Tutorial</a:t>
            </a:r>
            <a:endParaRPr sz="1600"/>
          </a:p>
          <a:p>
            <a:pPr indent="-330200" lvl="1" marL="914400" rtl="0" algn="l">
              <a:spcBef>
                <a:spcPts val="0"/>
              </a:spcBef>
              <a:spcAft>
                <a:spcPts val="0"/>
              </a:spcAft>
              <a:buSzPts val="1600"/>
              <a:buChar char="○"/>
            </a:pPr>
            <a:r>
              <a:rPr lang="en" sz="1600" u="sng">
                <a:solidFill>
                  <a:schemeClr val="hlink"/>
                </a:solidFill>
                <a:hlinkClick r:id="rId4"/>
              </a:rPr>
              <a:t>Iris Classification</a:t>
            </a:r>
            <a:endParaRPr sz="1600"/>
          </a:p>
          <a:p>
            <a:pPr indent="-330200" lvl="1" marL="914400" rtl="0" algn="l">
              <a:spcBef>
                <a:spcPts val="0"/>
              </a:spcBef>
              <a:spcAft>
                <a:spcPts val="0"/>
              </a:spcAft>
              <a:buSzPts val="1600"/>
              <a:buChar char="○"/>
            </a:pPr>
            <a:r>
              <a:rPr lang="en"/>
              <a:t>Coursera project: Pandas Python Library for Beginners in Data Science </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2"/>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92" name="Shape 192"/>
        <p:cNvGrpSpPr/>
        <p:nvPr/>
      </p:nvGrpSpPr>
      <p:grpSpPr>
        <a:xfrm>
          <a:off x="0" y="0"/>
          <a:ext cx="0" cy="0"/>
          <a:chOff x="0" y="0"/>
          <a:chExt cx="0" cy="0"/>
        </a:xfrm>
      </p:grpSpPr>
      <p:sp>
        <p:nvSpPr>
          <p:cNvPr id="193" name="Google Shape;193;p33"/>
          <p:cNvSpPr txBox="1"/>
          <p:nvPr>
            <p:ph type="title"/>
          </p:nvPr>
        </p:nvSpPr>
        <p:spPr>
          <a:xfrm>
            <a:off x="397375" y="575950"/>
            <a:ext cx="7792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Slide Review of Regularization</a:t>
            </a:r>
            <a:endParaRPr/>
          </a:p>
        </p:txBody>
      </p:sp>
      <p:sp>
        <p:nvSpPr>
          <p:cNvPr id="194" name="Google Shape;194;p33"/>
          <p:cNvSpPr txBox="1"/>
          <p:nvPr>
            <p:ph idx="1" type="body"/>
          </p:nvPr>
        </p:nvSpPr>
        <p:spPr>
          <a:xfrm>
            <a:off x="1489288" y="1211350"/>
            <a:ext cx="2367300" cy="3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Overfitting vs Underfitting</a:t>
            </a:r>
            <a:endParaRPr/>
          </a:p>
        </p:txBody>
      </p:sp>
      <p:pic>
        <p:nvPicPr>
          <p:cNvPr id="195" name="Google Shape;195;p33"/>
          <p:cNvPicPr preferRelativeResize="0"/>
          <p:nvPr/>
        </p:nvPicPr>
        <p:blipFill rotWithShape="1">
          <a:blip r:embed="rId3">
            <a:alphaModFix/>
          </a:blip>
          <a:srcRect b="10195" l="3420" r="3383" t="10772"/>
          <a:stretch/>
        </p:blipFill>
        <p:spPr>
          <a:xfrm>
            <a:off x="397375" y="1593850"/>
            <a:ext cx="4551125" cy="1165975"/>
          </a:xfrm>
          <a:prstGeom prst="rect">
            <a:avLst/>
          </a:prstGeom>
          <a:noFill/>
          <a:ln>
            <a:noFill/>
          </a:ln>
        </p:spPr>
      </p:pic>
      <p:pic>
        <p:nvPicPr>
          <p:cNvPr id="196" name="Google Shape;196;p33"/>
          <p:cNvPicPr preferRelativeResize="0"/>
          <p:nvPr/>
        </p:nvPicPr>
        <p:blipFill>
          <a:blip r:embed="rId4">
            <a:alphaModFix/>
          </a:blip>
          <a:stretch>
            <a:fillRect/>
          </a:stretch>
        </p:blipFill>
        <p:spPr>
          <a:xfrm>
            <a:off x="5188075" y="1593850"/>
            <a:ext cx="3528599" cy="2216125"/>
          </a:xfrm>
          <a:prstGeom prst="rect">
            <a:avLst/>
          </a:prstGeom>
          <a:noFill/>
          <a:ln>
            <a:noFill/>
          </a:ln>
        </p:spPr>
      </p:pic>
      <p:sp>
        <p:nvSpPr>
          <p:cNvPr id="197" name="Google Shape;197;p33"/>
          <p:cNvSpPr txBox="1"/>
          <p:nvPr>
            <p:ph idx="1" type="body"/>
          </p:nvPr>
        </p:nvSpPr>
        <p:spPr>
          <a:xfrm>
            <a:off x="5768713" y="1211350"/>
            <a:ext cx="2367300" cy="3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Bias-Variance Trade Off</a:t>
            </a:r>
            <a:endParaRPr/>
          </a:p>
        </p:txBody>
      </p:sp>
      <p:sp>
        <p:nvSpPr>
          <p:cNvPr id="198" name="Google Shape;198;p33"/>
          <p:cNvSpPr txBox="1"/>
          <p:nvPr/>
        </p:nvSpPr>
        <p:spPr>
          <a:xfrm>
            <a:off x="397375" y="2835100"/>
            <a:ext cx="4551000" cy="9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Lato"/>
                <a:ea typeface="Lato"/>
                <a:cs typeface="Lato"/>
                <a:sym typeface="Lato"/>
              </a:rPr>
              <a:t>Regularization </a:t>
            </a:r>
            <a:r>
              <a:rPr lang="en" sz="1200">
                <a:solidFill>
                  <a:schemeClr val="dk2"/>
                </a:solidFill>
                <a:latin typeface="Lato"/>
                <a:ea typeface="Lato"/>
                <a:cs typeface="Lato"/>
                <a:sym typeface="Lato"/>
              </a:rPr>
              <a:t>is a technique used for tuning the function by adding an additional penalty term in the cost function. The additional term controls the function such that the coefficients don't take large values, so as to avoid the risk of overfitting.</a:t>
            </a:r>
            <a:endParaRPr sz="1000"/>
          </a:p>
        </p:txBody>
      </p:sp>
      <p:pic>
        <p:nvPicPr>
          <p:cNvPr id="199" name="Google Shape;199;p33"/>
          <p:cNvPicPr preferRelativeResize="0"/>
          <p:nvPr/>
        </p:nvPicPr>
        <p:blipFill>
          <a:blip r:embed="rId5">
            <a:alphaModFix/>
          </a:blip>
          <a:stretch>
            <a:fillRect/>
          </a:stretch>
        </p:blipFill>
        <p:spPr>
          <a:xfrm>
            <a:off x="2178913" y="3885375"/>
            <a:ext cx="4786176" cy="791875"/>
          </a:xfrm>
          <a:prstGeom prst="rect">
            <a:avLst/>
          </a:prstGeom>
          <a:noFill/>
          <a:ln>
            <a:noFill/>
          </a:ln>
        </p:spPr>
      </p:pic>
      <p:sp>
        <p:nvSpPr>
          <p:cNvPr id="200" name="Google Shape;200;p33"/>
          <p:cNvSpPr txBox="1"/>
          <p:nvPr>
            <p:ph idx="1" type="body"/>
          </p:nvPr>
        </p:nvSpPr>
        <p:spPr>
          <a:xfrm>
            <a:off x="397373" y="4127700"/>
            <a:ext cx="1908900" cy="382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Ridge Regression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