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aleway"/>
      <p:regular r:id="rId33"/>
      <p:bold r:id="rId34"/>
      <p:italic r:id="rId35"/>
      <p:boldItalic r:id="rId36"/>
    </p:embeddedFont>
    <p:embeddedFont>
      <p:font typeface="Roboto"/>
      <p:regular r:id="rId37"/>
      <p:bold r:id="rId38"/>
      <p:italic r:id="rId39"/>
      <p:boldItalic r:id="rId40"/>
    </p:embeddedFont>
    <p:embeddedFont>
      <p:font typeface="La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4.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6.xml"/><Relationship Id="rId44" Type="http://schemas.openxmlformats.org/officeDocument/2006/relationships/font" Target="fonts/Lato-boldItalic.fntdata"/><Relationship Id="rId21" Type="http://schemas.openxmlformats.org/officeDocument/2006/relationships/slide" Target="slides/slide15.xml"/><Relationship Id="rId43" Type="http://schemas.openxmlformats.org/officeDocument/2006/relationships/font" Target="fonts/Lato-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aleway-italic.fntdata"/><Relationship Id="rId12" Type="http://schemas.openxmlformats.org/officeDocument/2006/relationships/slide" Target="slides/slide6.xml"/><Relationship Id="rId34" Type="http://schemas.openxmlformats.org/officeDocument/2006/relationships/font" Target="fonts/Raleway-bold.fntdata"/><Relationship Id="rId15" Type="http://schemas.openxmlformats.org/officeDocument/2006/relationships/slide" Target="slides/slide9.xml"/><Relationship Id="rId37" Type="http://schemas.openxmlformats.org/officeDocument/2006/relationships/font" Target="fonts/Roboto-regular.fntdata"/><Relationship Id="rId14" Type="http://schemas.openxmlformats.org/officeDocument/2006/relationships/slide" Target="slides/slide8.xml"/><Relationship Id="rId36" Type="http://schemas.openxmlformats.org/officeDocument/2006/relationships/font" Target="fonts/Raleway-boldItalic.fntdata"/><Relationship Id="rId17" Type="http://schemas.openxmlformats.org/officeDocument/2006/relationships/slide" Target="slides/slide11.xml"/><Relationship Id="rId39" Type="http://schemas.openxmlformats.org/officeDocument/2006/relationships/font" Target="fonts/Roboto-italic.fntdata"/><Relationship Id="rId16" Type="http://schemas.openxmlformats.org/officeDocument/2006/relationships/slide" Target="slides/slide10.xml"/><Relationship Id="rId38" Type="http://schemas.openxmlformats.org/officeDocument/2006/relationships/font" Target="fonts/Robo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042169d75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042169d7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9ce50d1a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a9ce50d1a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9ce50d1a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9ce50d1a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9ce50d1a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a9ce50d1a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a9ce50d1a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a9ce50d1a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9ce50d1a1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9ce50d1a1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9ce50d1a1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9ce50d1a1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9ce50d1a1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a9ce50d1a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9ce50d1a1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a9ce50d1a1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a9ce50d1a1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a9ce50d1a1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a9ce50d1a1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a9ce50d1a1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042169d75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042169d75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a9ce50d1a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a9ce50d1a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a9ce50d1a1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a9ce50d1a1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a1012d0bc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a1012d0bc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a1012d0bc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a1012d0bc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a1012d0bc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a1012d0bc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a042169d75_1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a042169d75_1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a042169d75_1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a042169d75_1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494bb3c0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494bb3c0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042169d75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042169d75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494bb3c0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494bb3c0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9ce50d1a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9ce50d1a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9d24e288e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9d24e288e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9ce50d1a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9ce50d1a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9ce50d1a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9ce50d1a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56" name="Google Shape;56;p14"/>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57" name="Google Shape;57;p14"/>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58" name="Google Shape;58;p14"/>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9" name="Google Shape;59;p14"/>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60" name="Google Shape;60;p1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1" name="Shape 61"/>
        <p:cNvGrpSpPr/>
        <p:nvPr/>
      </p:nvGrpSpPr>
      <p:grpSpPr>
        <a:xfrm>
          <a:off x="0" y="0"/>
          <a:ext cx="0" cy="0"/>
          <a:chOff x="0" y="0"/>
          <a:chExt cx="0" cy="0"/>
        </a:xfrm>
      </p:grpSpPr>
      <p:cxnSp>
        <p:nvCxnSpPr>
          <p:cNvPr id="62" name="Google Shape;62;p15"/>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63" name="Google Shape;63;p15"/>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64" name="Google Shape;64;p15"/>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65" name="Google Shape;65;p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6" name="Shape 66"/>
        <p:cNvGrpSpPr/>
        <p:nvPr/>
      </p:nvGrpSpPr>
      <p:grpSpPr>
        <a:xfrm>
          <a:off x="0" y="0"/>
          <a:ext cx="0" cy="0"/>
          <a:chOff x="0" y="0"/>
          <a:chExt cx="0" cy="0"/>
        </a:xfrm>
      </p:grpSpPr>
      <p:cxnSp>
        <p:nvCxnSpPr>
          <p:cNvPr id="67" name="Google Shape;67;p16"/>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68" name="Google Shape;68;p16"/>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69" name="Google Shape;69;p16"/>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70" name="Google Shape;70;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1" name="Google Shape;71;p16"/>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2" name="Google Shape;72;p1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3" name="Shape 73"/>
        <p:cNvGrpSpPr/>
        <p:nvPr/>
      </p:nvGrpSpPr>
      <p:grpSpPr>
        <a:xfrm>
          <a:off x="0" y="0"/>
          <a:ext cx="0" cy="0"/>
          <a:chOff x="0" y="0"/>
          <a:chExt cx="0" cy="0"/>
        </a:xfrm>
      </p:grpSpPr>
      <p:cxnSp>
        <p:nvCxnSpPr>
          <p:cNvPr id="74" name="Google Shape;74;p17"/>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75" name="Google Shape;75;p17"/>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76" name="Google Shape;76;p1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77" name="Google Shape;77;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8" name="Google Shape;78;p17"/>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7"/>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0" name="Google Shape;80;p1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8"/>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3" name="Google Shape;83;p1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4" name="Shape 84"/>
        <p:cNvGrpSpPr/>
        <p:nvPr/>
      </p:nvGrpSpPr>
      <p:grpSpPr>
        <a:xfrm>
          <a:off x="0" y="0"/>
          <a:ext cx="0" cy="0"/>
          <a:chOff x="0" y="0"/>
          <a:chExt cx="0" cy="0"/>
        </a:xfrm>
      </p:grpSpPr>
      <p:cxnSp>
        <p:nvCxnSpPr>
          <p:cNvPr id="85" name="Google Shape;85;p19"/>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86" name="Google Shape;86;p19"/>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7" name="Google Shape;87;p19"/>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8" name="Google Shape;88;p1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9" name="Shape 89"/>
        <p:cNvGrpSpPr/>
        <p:nvPr/>
      </p:nvGrpSpPr>
      <p:grpSpPr>
        <a:xfrm>
          <a:off x="0" y="0"/>
          <a:ext cx="0" cy="0"/>
          <a:chOff x="0" y="0"/>
          <a:chExt cx="0" cy="0"/>
        </a:xfrm>
      </p:grpSpPr>
      <p:cxnSp>
        <p:nvCxnSpPr>
          <p:cNvPr id="90" name="Google Shape;90;p20"/>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91" name="Google Shape;91;p20"/>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92" name="Google Shape;92;p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sp>
        <p:nvSpPr>
          <p:cNvPr id="94" name="Google Shape;94;p21"/>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 name="Google Shape;95;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96" name="Google Shape;96;p21"/>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97" name="Google Shape;97;p21"/>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8" name="Google Shape;98;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9" name="Google Shape;99;p2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0" name="Shape 100"/>
        <p:cNvGrpSpPr/>
        <p:nvPr/>
      </p:nvGrpSpPr>
      <p:grpSpPr>
        <a:xfrm>
          <a:off x="0" y="0"/>
          <a:ext cx="0" cy="0"/>
          <a:chOff x="0" y="0"/>
          <a:chExt cx="0" cy="0"/>
        </a:xfrm>
      </p:grpSpPr>
      <p:cxnSp>
        <p:nvCxnSpPr>
          <p:cNvPr id="101" name="Google Shape;101;p22"/>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102" name="Google Shape;102;p22"/>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103" name="Google Shape;103;p22"/>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04" name="Google Shape;104;p2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cxnSp>
        <p:nvCxnSpPr>
          <p:cNvPr id="106" name="Google Shape;106;p23"/>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107" name="Google Shape;107;p23"/>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108" name="Google Shape;108;p23"/>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109" name="Google Shape;109;p23"/>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10" name="Google Shape;110;p2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1" name="Shape 111"/>
        <p:cNvGrpSpPr/>
        <p:nvPr/>
      </p:nvGrpSpPr>
      <p:grpSpPr>
        <a:xfrm>
          <a:off x="0" y="0"/>
          <a:ext cx="0" cy="0"/>
          <a:chOff x="0" y="0"/>
          <a:chExt cx="0" cy="0"/>
        </a:xfrm>
      </p:grpSpPr>
      <p:sp>
        <p:nvSpPr>
          <p:cNvPr id="112" name="Google Shape;112;p2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52" name="Google Shape;52;p13"/>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53" name="Google Shape;53;p1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2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hyperlink" Target="https://github.com/michiganhackers/machine-learning/blob/master/Notebook/Iris/iris_soluton.ipynb" TargetMode="Externa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hyperlink" Target="https://www.kaggle.com/c/titanic" TargetMode="Externa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hyperlink" Target="https://www.kaggle.com/alexisbcook/titanic-tutorial" TargetMode="Externa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hyperlink" Target="https://www.kaggle.com/alexisbcook/titanic-tutorial" TargetMode="External"/><Relationship Id="rId4" Type="http://schemas.openxmlformats.org/officeDocument/2006/relationships/hyperlink" Target="https://drive.google.com/drive/folders/1pUtmzGqpgTaV4s3WtsPMCKaZuNrgGXXu"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 Id="rId3" Type="http://schemas.openxmlformats.org/officeDocument/2006/relationships/image" Target="../media/image15.png"/><Relationship Id="rId4" Type="http://schemas.openxmlformats.org/officeDocument/2006/relationships/image" Target="../media/image21.png"/><Relationship Id="rId5" Type="http://schemas.openxmlformats.org/officeDocument/2006/relationships/hyperlink" Target="https://forms.gle/fp6ZVue6jE6JJQkA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hyperlink" Target="https://www.lsa.umich.edu/cg/" TargetMode="External"/><Relationship Id="rId4" Type="http://schemas.openxmlformats.org/officeDocument/2006/relationships/hyperlink" Target="https://midas.umich.edu/event/midas-seminar-series-presents-paul-bennett-microsoft/" TargetMode="External"/><Relationship Id="rId5" Type="http://schemas.openxmlformats.org/officeDocument/2006/relationships/hyperlink" Target="https://ai.engin.umich.edu/events/friday-night-ai/nov-22-2019/" TargetMode="External"/><Relationship Id="rId6" Type="http://schemas.openxmlformats.org/officeDocument/2006/relationships/hyperlink" Target="https://forms.gle/fp6ZVue6jE6JJQkA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s://www.kaggle.com/c/titanic"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6.png"/><Relationship Id="rId8"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6" name="Shape 116"/>
        <p:cNvGrpSpPr/>
        <p:nvPr/>
      </p:nvGrpSpPr>
      <p:grpSpPr>
        <a:xfrm>
          <a:off x="0" y="0"/>
          <a:ext cx="0" cy="0"/>
          <a:chOff x="0" y="0"/>
          <a:chExt cx="0" cy="0"/>
        </a:xfrm>
      </p:grpSpPr>
      <p:sp>
        <p:nvSpPr>
          <p:cNvPr id="117" name="Google Shape;117;p25"/>
          <p:cNvSpPr txBox="1"/>
          <p:nvPr>
            <p:ph type="ctrTitle"/>
          </p:nvPr>
        </p:nvSpPr>
        <p:spPr>
          <a:xfrm>
            <a:off x="2390275" y="908500"/>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Support Vector Machines</a:t>
            </a:r>
            <a:endParaRPr sz="4000"/>
          </a:p>
        </p:txBody>
      </p:sp>
      <p:sp>
        <p:nvSpPr>
          <p:cNvPr id="118" name="Google Shape;118;p25"/>
          <p:cNvSpPr txBox="1"/>
          <p:nvPr>
            <p:ph idx="1" type="subTitle"/>
          </p:nvPr>
        </p:nvSpPr>
        <p:spPr>
          <a:xfrm>
            <a:off x="2390275" y="3929825"/>
            <a:ext cx="6331500" cy="55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Michigan Hackers Machine Learning Team</a:t>
            </a:r>
            <a:endParaRPr sz="2400"/>
          </a:p>
        </p:txBody>
      </p:sp>
      <p:pic>
        <p:nvPicPr>
          <p:cNvPr id="119" name="Google Shape;119;p25"/>
          <p:cNvPicPr preferRelativeResize="0"/>
          <p:nvPr/>
        </p:nvPicPr>
        <p:blipFill>
          <a:blip r:embed="rId3">
            <a:alphaModFix/>
          </a:blip>
          <a:stretch>
            <a:fillRect/>
          </a:stretch>
        </p:blipFill>
        <p:spPr>
          <a:xfrm>
            <a:off x="201625" y="2906800"/>
            <a:ext cx="1905000" cy="1905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83" name="Shape 183"/>
        <p:cNvGrpSpPr/>
        <p:nvPr/>
      </p:nvGrpSpPr>
      <p:grpSpPr>
        <a:xfrm>
          <a:off x="0" y="0"/>
          <a:ext cx="0" cy="0"/>
          <a:chOff x="0" y="0"/>
          <a:chExt cx="0" cy="0"/>
        </a:xfrm>
      </p:grpSpPr>
      <p:sp>
        <p:nvSpPr>
          <p:cNvPr id="184" name="Google Shape;184;p34"/>
          <p:cNvSpPr txBox="1"/>
          <p:nvPr>
            <p:ph type="title"/>
          </p:nvPr>
        </p:nvSpPr>
        <p:spPr>
          <a:xfrm>
            <a:off x="397375" y="575950"/>
            <a:ext cx="7792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Hyperplanes</a:t>
            </a:r>
            <a:endParaRPr/>
          </a:p>
        </p:txBody>
      </p:sp>
      <p:sp>
        <p:nvSpPr>
          <p:cNvPr id="185" name="Google Shape;185;p34"/>
          <p:cNvSpPr txBox="1"/>
          <p:nvPr>
            <p:ph idx="1" type="body"/>
          </p:nvPr>
        </p:nvSpPr>
        <p:spPr>
          <a:xfrm>
            <a:off x="397375" y="3441650"/>
            <a:ext cx="8324400" cy="122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latin typeface="Calibri"/>
                <a:ea typeface="Calibri"/>
                <a:cs typeface="Calibri"/>
                <a:sym typeface="Calibri"/>
              </a:rPr>
              <a:t>Hyperplanes </a:t>
            </a:r>
            <a:r>
              <a:rPr lang="en" sz="1600">
                <a:latin typeface="Calibri"/>
                <a:ea typeface="Calibri"/>
                <a:cs typeface="Calibri"/>
                <a:sym typeface="Calibri"/>
              </a:rPr>
              <a:t>are decision boundaries that help classify the data points. Data points falling on either side of the hyperplane can be attributed to different classes. Also, the dimension of the hyperplane depends upon the number of features. If the number of input features is 2, then the hyperplane is just a line.</a:t>
            </a:r>
            <a:endParaRPr sz="1600">
              <a:latin typeface="Roboto"/>
              <a:ea typeface="Roboto"/>
              <a:cs typeface="Roboto"/>
              <a:sym typeface="Roboto"/>
            </a:endParaRPr>
          </a:p>
        </p:txBody>
      </p:sp>
      <p:pic>
        <p:nvPicPr>
          <p:cNvPr id="186" name="Google Shape;186;p34"/>
          <p:cNvPicPr preferRelativeResize="0"/>
          <p:nvPr/>
        </p:nvPicPr>
        <p:blipFill>
          <a:blip r:embed="rId3">
            <a:alphaModFix/>
          </a:blip>
          <a:stretch>
            <a:fillRect/>
          </a:stretch>
        </p:blipFill>
        <p:spPr>
          <a:xfrm>
            <a:off x="1836800" y="1287550"/>
            <a:ext cx="4913955" cy="20778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90" name="Shape 190"/>
        <p:cNvGrpSpPr/>
        <p:nvPr/>
      </p:nvGrpSpPr>
      <p:grpSpPr>
        <a:xfrm>
          <a:off x="0" y="0"/>
          <a:ext cx="0" cy="0"/>
          <a:chOff x="0" y="0"/>
          <a:chExt cx="0" cy="0"/>
        </a:xfrm>
      </p:grpSpPr>
      <p:sp>
        <p:nvSpPr>
          <p:cNvPr id="191" name="Google Shape;191;p35"/>
          <p:cNvSpPr txBox="1"/>
          <p:nvPr>
            <p:ph type="title"/>
          </p:nvPr>
        </p:nvSpPr>
        <p:spPr>
          <a:xfrm>
            <a:off x="397375" y="575950"/>
            <a:ext cx="7792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Vectors</a:t>
            </a:r>
            <a:endParaRPr/>
          </a:p>
        </p:txBody>
      </p:sp>
      <p:sp>
        <p:nvSpPr>
          <p:cNvPr id="192" name="Google Shape;192;p35"/>
          <p:cNvSpPr txBox="1"/>
          <p:nvPr>
            <p:ph idx="1" type="body"/>
          </p:nvPr>
        </p:nvSpPr>
        <p:spPr>
          <a:xfrm>
            <a:off x="397375" y="3441650"/>
            <a:ext cx="8324400" cy="122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latin typeface="Calibri"/>
                <a:ea typeface="Calibri"/>
                <a:cs typeface="Calibri"/>
                <a:sym typeface="Calibri"/>
              </a:rPr>
              <a:t>Support vectors</a:t>
            </a:r>
            <a:r>
              <a:rPr lang="en" sz="1600">
                <a:latin typeface="Calibri"/>
                <a:ea typeface="Calibri"/>
                <a:cs typeface="Calibri"/>
                <a:sym typeface="Calibri"/>
              </a:rPr>
              <a:t> are data points that are closer to the hyperplane and influence the position and orientation of the hyperplane. Using these support vectors, we maximize the margin of the classifier. Deleting the support vectors will change the position of the hyperplane. These are the points that help us build our SVM.</a:t>
            </a:r>
            <a:endParaRPr sz="1600">
              <a:latin typeface="Roboto"/>
              <a:ea typeface="Roboto"/>
              <a:cs typeface="Roboto"/>
              <a:sym typeface="Roboto"/>
            </a:endParaRPr>
          </a:p>
        </p:txBody>
      </p:sp>
      <p:pic>
        <p:nvPicPr>
          <p:cNvPr id="193" name="Google Shape;193;p35"/>
          <p:cNvPicPr preferRelativeResize="0"/>
          <p:nvPr/>
        </p:nvPicPr>
        <p:blipFill>
          <a:blip r:embed="rId3">
            <a:alphaModFix/>
          </a:blip>
          <a:stretch>
            <a:fillRect/>
          </a:stretch>
        </p:blipFill>
        <p:spPr>
          <a:xfrm>
            <a:off x="2466675" y="1266600"/>
            <a:ext cx="4210650" cy="2175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97" name="Shape 197"/>
        <p:cNvGrpSpPr/>
        <p:nvPr/>
      </p:nvGrpSpPr>
      <p:grpSpPr>
        <a:xfrm>
          <a:off x="0" y="0"/>
          <a:ext cx="0" cy="0"/>
          <a:chOff x="0" y="0"/>
          <a:chExt cx="0" cy="0"/>
        </a:xfrm>
      </p:grpSpPr>
      <p:sp>
        <p:nvSpPr>
          <p:cNvPr id="198" name="Google Shape;198;p36"/>
          <p:cNvSpPr txBox="1"/>
          <p:nvPr>
            <p:ph type="title"/>
          </p:nvPr>
        </p:nvSpPr>
        <p:spPr>
          <a:xfrm>
            <a:off x="397375" y="575950"/>
            <a:ext cx="7792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Hard-Margin SVMs</a:t>
            </a:r>
            <a:endParaRPr/>
          </a:p>
        </p:txBody>
      </p:sp>
      <p:sp>
        <p:nvSpPr>
          <p:cNvPr id="199" name="Google Shape;199;p36"/>
          <p:cNvSpPr txBox="1"/>
          <p:nvPr>
            <p:ph idx="1" type="body"/>
          </p:nvPr>
        </p:nvSpPr>
        <p:spPr>
          <a:xfrm>
            <a:off x="409800" y="3328800"/>
            <a:ext cx="8324400" cy="122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latin typeface="Calibri"/>
                <a:ea typeface="Calibri"/>
                <a:cs typeface="Calibri"/>
                <a:sym typeface="Calibri"/>
              </a:rPr>
              <a:t>H</a:t>
            </a:r>
            <a:r>
              <a:rPr b="1" lang="en" sz="1600">
                <a:latin typeface="Calibri"/>
                <a:ea typeface="Calibri"/>
                <a:cs typeface="Calibri"/>
                <a:sym typeface="Calibri"/>
              </a:rPr>
              <a:t>ard margin classification </a:t>
            </a:r>
            <a:r>
              <a:rPr lang="en" sz="1600">
                <a:latin typeface="Calibri"/>
                <a:ea typeface="Calibri"/>
                <a:cs typeface="Calibri"/>
                <a:sym typeface="Calibri"/>
              </a:rPr>
              <a:t>s</a:t>
            </a:r>
            <a:r>
              <a:rPr lang="en" sz="1600">
                <a:latin typeface="Calibri"/>
                <a:ea typeface="Calibri"/>
                <a:cs typeface="Calibri"/>
                <a:sym typeface="Calibri"/>
              </a:rPr>
              <a:t>trictly imposes that all instances must be lie on one side of the decision boundary. There are two main issues with hard margin classification. First, it only works if the data is linearly separable. Second, it is sensitive to outliers.</a:t>
            </a:r>
            <a:endParaRPr sz="1600">
              <a:latin typeface="Roboto"/>
              <a:ea typeface="Roboto"/>
              <a:cs typeface="Roboto"/>
              <a:sym typeface="Roboto"/>
            </a:endParaRPr>
          </a:p>
        </p:txBody>
      </p:sp>
      <p:pic>
        <p:nvPicPr>
          <p:cNvPr id="200" name="Google Shape;200;p36"/>
          <p:cNvPicPr preferRelativeResize="0"/>
          <p:nvPr/>
        </p:nvPicPr>
        <p:blipFill>
          <a:blip r:embed="rId3">
            <a:alphaModFix/>
          </a:blip>
          <a:stretch>
            <a:fillRect/>
          </a:stretch>
        </p:blipFill>
        <p:spPr>
          <a:xfrm>
            <a:off x="971425" y="1307325"/>
            <a:ext cx="7201146" cy="1925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204" name="Shape 204"/>
        <p:cNvGrpSpPr/>
        <p:nvPr/>
      </p:nvGrpSpPr>
      <p:grpSpPr>
        <a:xfrm>
          <a:off x="0" y="0"/>
          <a:ext cx="0" cy="0"/>
          <a:chOff x="0" y="0"/>
          <a:chExt cx="0" cy="0"/>
        </a:xfrm>
      </p:grpSpPr>
      <p:sp>
        <p:nvSpPr>
          <p:cNvPr id="205" name="Google Shape;205;p37"/>
          <p:cNvSpPr txBox="1"/>
          <p:nvPr>
            <p:ph type="title"/>
          </p:nvPr>
        </p:nvSpPr>
        <p:spPr>
          <a:xfrm>
            <a:off x="397375" y="575950"/>
            <a:ext cx="7792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a:t>
            </a:r>
            <a:r>
              <a:rPr lang="en"/>
              <a:t>-Margin SVMs</a:t>
            </a:r>
            <a:endParaRPr/>
          </a:p>
        </p:txBody>
      </p:sp>
      <p:sp>
        <p:nvSpPr>
          <p:cNvPr id="206" name="Google Shape;206;p37"/>
          <p:cNvSpPr txBox="1"/>
          <p:nvPr>
            <p:ph idx="1" type="body"/>
          </p:nvPr>
        </p:nvSpPr>
        <p:spPr>
          <a:xfrm>
            <a:off x="409800" y="1211350"/>
            <a:ext cx="4162200" cy="304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alibri"/>
                <a:ea typeface="Calibri"/>
                <a:cs typeface="Calibri"/>
                <a:sym typeface="Calibri"/>
              </a:rPr>
              <a:t>To avoid these issues, we use a more flexible model. The objective is to find a good balance between keeping the margin as large as possible and limiting the margin violations (i.e., instances that end up in the middle of the street or even on the wrong side). This is called </a:t>
            </a:r>
            <a:r>
              <a:rPr b="1" lang="en" sz="1600">
                <a:latin typeface="Calibri"/>
                <a:ea typeface="Calibri"/>
                <a:cs typeface="Calibri"/>
                <a:sym typeface="Calibri"/>
              </a:rPr>
              <a:t>soft margin classification</a:t>
            </a:r>
            <a:r>
              <a:rPr lang="en" sz="1600">
                <a:latin typeface="Calibri"/>
                <a:ea typeface="Calibri"/>
                <a:cs typeface="Calibri"/>
                <a:sym typeface="Calibri"/>
              </a:rPr>
              <a:t>.</a:t>
            </a:r>
            <a:endParaRPr sz="1600">
              <a:latin typeface="Calibri"/>
              <a:ea typeface="Calibri"/>
              <a:cs typeface="Calibri"/>
              <a:sym typeface="Calibri"/>
            </a:endParaRPr>
          </a:p>
          <a:p>
            <a:pPr indent="0" lvl="0" marL="0" rtl="0" algn="l">
              <a:spcBef>
                <a:spcPts val="1600"/>
              </a:spcBef>
              <a:spcAft>
                <a:spcPts val="1600"/>
              </a:spcAft>
              <a:buNone/>
            </a:pPr>
            <a:r>
              <a:rPr lang="en" sz="1600">
                <a:latin typeface="Calibri"/>
                <a:ea typeface="Calibri"/>
                <a:cs typeface="Calibri"/>
                <a:sym typeface="Calibri"/>
              </a:rPr>
              <a:t>A common way to implement soft-margin SVM is introducing a </a:t>
            </a:r>
            <a:r>
              <a:rPr b="1" lang="en" sz="1600">
                <a:latin typeface="Calibri"/>
                <a:ea typeface="Calibri"/>
                <a:cs typeface="Calibri"/>
                <a:sym typeface="Calibri"/>
              </a:rPr>
              <a:t>slack variable</a:t>
            </a:r>
            <a:r>
              <a:rPr lang="en" sz="1600">
                <a:latin typeface="Calibri"/>
                <a:ea typeface="Calibri"/>
                <a:cs typeface="Calibri"/>
                <a:sym typeface="Calibri"/>
              </a:rPr>
              <a:t> that shifts incorrect data points to the right side of the decision boundary.</a:t>
            </a:r>
            <a:endParaRPr sz="1600">
              <a:latin typeface="Calibri"/>
              <a:ea typeface="Calibri"/>
              <a:cs typeface="Calibri"/>
              <a:sym typeface="Calibri"/>
            </a:endParaRPr>
          </a:p>
        </p:txBody>
      </p:sp>
      <p:pic>
        <p:nvPicPr>
          <p:cNvPr id="207" name="Google Shape;207;p37"/>
          <p:cNvPicPr preferRelativeResize="0"/>
          <p:nvPr/>
        </p:nvPicPr>
        <p:blipFill>
          <a:blip r:embed="rId3">
            <a:alphaModFix/>
          </a:blip>
          <a:stretch>
            <a:fillRect/>
          </a:stretch>
        </p:blipFill>
        <p:spPr>
          <a:xfrm>
            <a:off x="4739175" y="1211355"/>
            <a:ext cx="3547101" cy="2922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211" name="Shape 211"/>
        <p:cNvGrpSpPr/>
        <p:nvPr/>
      </p:nvGrpSpPr>
      <p:grpSpPr>
        <a:xfrm>
          <a:off x="0" y="0"/>
          <a:ext cx="0" cy="0"/>
          <a:chOff x="0" y="0"/>
          <a:chExt cx="0" cy="0"/>
        </a:xfrm>
      </p:grpSpPr>
      <p:sp>
        <p:nvSpPr>
          <p:cNvPr id="212" name="Google Shape;212;p38"/>
          <p:cNvSpPr txBox="1"/>
          <p:nvPr>
            <p:ph type="title"/>
          </p:nvPr>
        </p:nvSpPr>
        <p:spPr>
          <a:xfrm>
            <a:off x="397375" y="575950"/>
            <a:ext cx="7792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Support Vector </a:t>
            </a:r>
            <a:r>
              <a:rPr lang="en"/>
              <a:t>Classification</a:t>
            </a:r>
            <a:endParaRPr/>
          </a:p>
        </p:txBody>
      </p:sp>
      <p:sp>
        <p:nvSpPr>
          <p:cNvPr id="213" name="Google Shape;213;p38"/>
          <p:cNvSpPr txBox="1"/>
          <p:nvPr>
            <p:ph idx="1" type="body"/>
          </p:nvPr>
        </p:nvSpPr>
        <p:spPr>
          <a:xfrm>
            <a:off x="409800" y="3328800"/>
            <a:ext cx="8324400" cy="122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latin typeface="Calibri"/>
                <a:ea typeface="Calibri"/>
                <a:cs typeface="Calibri"/>
                <a:sym typeface="Calibri"/>
              </a:rPr>
              <a:t>The following Scikit-Learn code loads the iris dataset, scales the features, and then trains a linear SVM model (using the LinearSVC class with C=1 and the hinge loss function) to detect Iris virginica flowers.</a:t>
            </a:r>
            <a:endParaRPr sz="1600">
              <a:latin typeface="Roboto"/>
              <a:ea typeface="Roboto"/>
              <a:cs typeface="Roboto"/>
              <a:sym typeface="Roboto"/>
            </a:endParaRPr>
          </a:p>
        </p:txBody>
      </p:sp>
      <p:pic>
        <p:nvPicPr>
          <p:cNvPr id="214" name="Google Shape;214;p38"/>
          <p:cNvPicPr preferRelativeResize="0"/>
          <p:nvPr/>
        </p:nvPicPr>
        <p:blipFill>
          <a:blip r:embed="rId3">
            <a:alphaModFix/>
          </a:blip>
          <a:stretch>
            <a:fillRect/>
          </a:stretch>
        </p:blipFill>
        <p:spPr>
          <a:xfrm>
            <a:off x="850813" y="1363750"/>
            <a:ext cx="6885925" cy="1812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218" name="Shape 218"/>
        <p:cNvGrpSpPr/>
        <p:nvPr/>
      </p:nvGrpSpPr>
      <p:grpSpPr>
        <a:xfrm>
          <a:off x="0" y="0"/>
          <a:ext cx="0" cy="0"/>
          <a:chOff x="0" y="0"/>
          <a:chExt cx="0" cy="0"/>
        </a:xfrm>
      </p:grpSpPr>
      <p:sp>
        <p:nvSpPr>
          <p:cNvPr id="219" name="Google Shape;219;p39"/>
          <p:cNvSpPr txBox="1"/>
          <p:nvPr>
            <p:ph type="title"/>
          </p:nvPr>
        </p:nvSpPr>
        <p:spPr>
          <a:xfrm>
            <a:off x="397375" y="575950"/>
            <a:ext cx="7792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of </a:t>
            </a:r>
            <a:r>
              <a:rPr lang="en"/>
              <a:t>Linear SVM</a:t>
            </a:r>
            <a:endParaRPr/>
          </a:p>
        </p:txBody>
      </p:sp>
      <p:pic>
        <p:nvPicPr>
          <p:cNvPr id="220" name="Google Shape;220;p39"/>
          <p:cNvPicPr preferRelativeResize="0"/>
          <p:nvPr/>
        </p:nvPicPr>
        <p:blipFill>
          <a:blip r:embed="rId3">
            <a:alphaModFix/>
          </a:blip>
          <a:stretch>
            <a:fillRect/>
          </a:stretch>
        </p:blipFill>
        <p:spPr>
          <a:xfrm>
            <a:off x="443500" y="1211350"/>
            <a:ext cx="8256999" cy="3375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224" name="Shape 224"/>
        <p:cNvGrpSpPr/>
        <p:nvPr/>
      </p:nvGrpSpPr>
      <p:grpSpPr>
        <a:xfrm>
          <a:off x="0" y="0"/>
          <a:ext cx="0" cy="0"/>
          <a:chOff x="0" y="0"/>
          <a:chExt cx="0" cy="0"/>
        </a:xfrm>
      </p:grpSpPr>
      <p:sp>
        <p:nvSpPr>
          <p:cNvPr id="225" name="Google Shape;225;p40"/>
          <p:cNvSpPr txBox="1"/>
          <p:nvPr>
            <p:ph type="title"/>
          </p:nvPr>
        </p:nvSpPr>
        <p:spPr>
          <a:xfrm>
            <a:off x="397375" y="575950"/>
            <a:ext cx="7792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Nonl</a:t>
            </a:r>
            <a:r>
              <a:rPr lang="en"/>
              <a:t>inear Support Vector </a:t>
            </a:r>
            <a:r>
              <a:rPr lang="en"/>
              <a:t>Classification</a:t>
            </a:r>
            <a:endParaRPr/>
          </a:p>
        </p:txBody>
      </p:sp>
      <p:sp>
        <p:nvSpPr>
          <p:cNvPr id="226" name="Google Shape;226;p40"/>
          <p:cNvSpPr txBox="1"/>
          <p:nvPr>
            <p:ph idx="1" type="body"/>
          </p:nvPr>
        </p:nvSpPr>
        <p:spPr>
          <a:xfrm>
            <a:off x="409800" y="1211350"/>
            <a:ext cx="3806400" cy="31704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600">
                <a:latin typeface="Calibri"/>
                <a:ea typeface="Calibri"/>
                <a:cs typeface="Calibri"/>
                <a:sym typeface="Calibri"/>
              </a:rPr>
              <a:t>Adding </a:t>
            </a:r>
            <a:r>
              <a:rPr b="1" lang="en" sz="1600">
                <a:latin typeface="Calibri"/>
                <a:ea typeface="Calibri"/>
                <a:cs typeface="Calibri"/>
                <a:sym typeface="Calibri"/>
              </a:rPr>
              <a:t>polynomial features</a:t>
            </a:r>
            <a:r>
              <a:rPr lang="en" sz="1600">
                <a:latin typeface="Calibri"/>
                <a:ea typeface="Calibri"/>
                <a:cs typeface="Calibri"/>
                <a:sym typeface="Calibri"/>
              </a:rPr>
              <a:t> is simple to implement and can work great with all sorts of Machine Learning algorithms (not just SVMs). That said, at a low polynomial degree, this method cannot deal with very complex datasets, and with a high polynomial degree it creates a huge number of features, making the model too slow.</a:t>
            </a:r>
            <a:endParaRPr sz="1600">
              <a:latin typeface="Roboto"/>
              <a:ea typeface="Roboto"/>
              <a:cs typeface="Roboto"/>
              <a:sym typeface="Roboto"/>
            </a:endParaRPr>
          </a:p>
        </p:txBody>
      </p:sp>
      <p:pic>
        <p:nvPicPr>
          <p:cNvPr id="227" name="Google Shape;227;p40"/>
          <p:cNvPicPr preferRelativeResize="0"/>
          <p:nvPr/>
        </p:nvPicPr>
        <p:blipFill>
          <a:blip r:embed="rId3">
            <a:alphaModFix/>
          </a:blip>
          <a:stretch>
            <a:fillRect/>
          </a:stretch>
        </p:blipFill>
        <p:spPr>
          <a:xfrm>
            <a:off x="4216200" y="1422875"/>
            <a:ext cx="4599625" cy="2747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231" name="Shape 231"/>
        <p:cNvGrpSpPr/>
        <p:nvPr/>
      </p:nvGrpSpPr>
      <p:grpSpPr>
        <a:xfrm>
          <a:off x="0" y="0"/>
          <a:ext cx="0" cy="0"/>
          <a:chOff x="0" y="0"/>
          <a:chExt cx="0" cy="0"/>
        </a:xfrm>
      </p:grpSpPr>
      <p:sp>
        <p:nvSpPr>
          <p:cNvPr id="232" name="Google Shape;232;p41"/>
          <p:cNvSpPr txBox="1"/>
          <p:nvPr>
            <p:ph type="title"/>
          </p:nvPr>
        </p:nvSpPr>
        <p:spPr>
          <a:xfrm>
            <a:off x="397375" y="575950"/>
            <a:ext cx="7792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of </a:t>
            </a:r>
            <a:r>
              <a:rPr lang="en"/>
              <a:t>Nonlinear SVM</a:t>
            </a:r>
            <a:endParaRPr/>
          </a:p>
        </p:txBody>
      </p:sp>
      <p:pic>
        <p:nvPicPr>
          <p:cNvPr id="233" name="Google Shape;233;p41"/>
          <p:cNvPicPr preferRelativeResize="0"/>
          <p:nvPr/>
        </p:nvPicPr>
        <p:blipFill>
          <a:blip r:embed="rId3">
            <a:alphaModFix/>
          </a:blip>
          <a:stretch>
            <a:fillRect/>
          </a:stretch>
        </p:blipFill>
        <p:spPr>
          <a:xfrm>
            <a:off x="675525" y="1211350"/>
            <a:ext cx="7951775" cy="34224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237" name="Shape 237"/>
        <p:cNvGrpSpPr/>
        <p:nvPr/>
      </p:nvGrpSpPr>
      <p:grpSpPr>
        <a:xfrm>
          <a:off x="0" y="0"/>
          <a:ext cx="0" cy="0"/>
          <a:chOff x="0" y="0"/>
          <a:chExt cx="0" cy="0"/>
        </a:xfrm>
      </p:grpSpPr>
      <p:sp>
        <p:nvSpPr>
          <p:cNvPr id="238" name="Google Shape;238;p42"/>
          <p:cNvSpPr txBox="1"/>
          <p:nvPr>
            <p:ph type="title"/>
          </p:nvPr>
        </p:nvSpPr>
        <p:spPr>
          <a:xfrm>
            <a:off x="397375" y="575950"/>
            <a:ext cx="7792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Nonl</a:t>
            </a:r>
            <a:r>
              <a:rPr lang="en"/>
              <a:t>inear </a:t>
            </a:r>
            <a:r>
              <a:rPr lang="en"/>
              <a:t>SVM</a:t>
            </a:r>
            <a:r>
              <a:rPr lang="en"/>
              <a:t> using Kernel Trick</a:t>
            </a:r>
            <a:endParaRPr/>
          </a:p>
        </p:txBody>
      </p:sp>
      <p:sp>
        <p:nvSpPr>
          <p:cNvPr id="239" name="Google Shape;239;p42"/>
          <p:cNvSpPr txBox="1"/>
          <p:nvPr>
            <p:ph idx="1" type="body"/>
          </p:nvPr>
        </p:nvSpPr>
        <p:spPr>
          <a:xfrm>
            <a:off x="409800" y="3545075"/>
            <a:ext cx="8324400" cy="122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Calibri"/>
                <a:ea typeface="Calibri"/>
                <a:cs typeface="Calibri"/>
                <a:sym typeface="Calibri"/>
              </a:rPr>
              <a:t>Fortunately, when using SVMs you can apply a mathematical technique called the kernel trick which makes it possible to get the same result as if you had added many polynomial features, even with very high-degree polynomials, without actually having to add them. So there is no combinatorial explosion of the number of features because you don’t actually add any features. This trick is implemented by the SVC class.</a:t>
            </a:r>
            <a:endParaRPr>
              <a:latin typeface="Roboto"/>
              <a:ea typeface="Roboto"/>
              <a:cs typeface="Roboto"/>
              <a:sym typeface="Roboto"/>
            </a:endParaRPr>
          </a:p>
        </p:txBody>
      </p:sp>
      <p:pic>
        <p:nvPicPr>
          <p:cNvPr id="240" name="Google Shape;240;p42"/>
          <p:cNvPicPr preferRelativeResize="0"/>
          <p:nvPr/>
        </p:nvPicPr>
        <p:blipFill>
          <a:blip r:embed="rId3">
            <a:alphaModFix/>
          </a:blip>
          <a:stretch>
            <a:fillRect/>
          </a:stretch>
        </p:blipFill>
        <p:spPr>
          <a:xfrm>
            <a:off x="1291411" y="1236663"/>
            <a:ext cx="6004726" cy="2283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244" name="Shape 244"/>
        <p:cNvGrpSpPr/>
        <p:nvPr/>
      </p:nvGrpSpPr>
      <p:grpSpPr>
        <a:xfrm>
          <a:off x="0" y="0"/>
          <a:ext cx="0" cy="0"/>
          <a:chOff x="0" y="0"/>
          <a:chExt cx="0" cy="0"/>
        </a:xfrm>
      </p:grpSpPr>
      <p:sp>
        <p:nvSpPr>
          <p:cNvPr id="245" name="Google Shape;245;p43"/>
          <p:cNvSpPr txBox="1"/>
          <p:nvPr>
            <p:ph type="title"/>
          </p:nvPr>
        </p:nvSpPr>
        <p:spPr>
          <a:xfrm>
            <a:off x="397375" y="575950"/>
            <a:ext cx="7792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of SVC using Kernel Trick</a:t>
            </a:r>
            <a:endParaRPr/>
          </a:p>
        </p:txBody>
      </p:sp>
      <p:pic>
        <p:nvPicPr>
          <p:cNvPr id="246" name="Google Shape;246;p43"/>
          <p:cNvPicPr preferRelativeResize="0"/>
          <p:nvPr/>
        </p:nvPicPr>
        <p:blipFill>
          <a:blip r:embed="rId3">
            <a:alphaModFix/>
          </a:blip>
          <a:stretch>
            <a:fillRect/>
          </a:stretch>
        </p:blipFill>
        <p:spPr>
          <a:xfrm>
            <a:off x="152400" y="1274063"/>
            <a:ext cx="8839202" cy="259538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E7CC3"/>
        </a:solidFill>
      </p:bgPr>
    </p:bg>
    <p:spTree>
      <p:nvGrpSpPr>
        <p:cNvPr id="123" name="Shape 123"/>
        <p:cNvGrpSpPr/>
        <p:nvPr/>
      </p:nvGrpSpPr>
      <p:grpSpPr>
        <a:xfrm>
          <a:off x="0" y="0"/>
          <a:ext cx="0" cy="0"/>
          <a:chOff x="0" y="0"/>
          <a:chExt cx="0" cy="0"/>
        </a:xfrm>
      </p:grpSpPr>
      <p:sp>
        <p:nvSpPr>
          <p:cNvPr id="124" name="Google Shape;124;p2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Today’s </a:t>
            </a:r>
            <a:r>
              <a:rPr lang="en"/>
              <a:t>Agenda</a:t>
            </a:r>
            <a:endParaRPr/>
          </a:p>
        </p:txBody>
      </p:sp>
      <p:sp>
        <p:nvSpPr>
          <p:cNvPr id="125" name="Google Shape;125;p26"/>
          <p:cNvSpPr txBox="1"/>
          <p:nvPr>
            <p:ph idx="1" type="body"/>
          </p:nvPr>
        </p:nvSpPr>
        <p:spPr>
          <a:xfrm>
            <a:off x="2400247" y="1312600"/>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Announcements</a:t>
            </a:r>
            <a:endParaRPr sz="1800"/>
          </a:p>
          <a:p>
            <a:pPr indent="-342900" lvl="0" marL="457200" rtl="0" algn="l">
              <a:spcBef>
                <a:spcPts val="0"/>
              </a:spcBef>
              <a:spcAft>
                <a:spcPts val="0"/>
              </a:spcAft>
              <a:buSzPts val="1800"/>
              <a:buAutoNum type="arabicPeriod"/>
            </a:pPr>
            <a:r>
              <a:rPr lang="en" sz="1800"/>
              <a:t>Icebreaker</a:t>
            </a:r>
            <a:endParaRPr sz="1800"/>
          </a:p>
          <a:p>
            <a:pPr indent="-342900" lvl="0" marL="457200" rtl="0" algn="l">
              <a:spcBef>
                <a:spcPts val="0"/>
              </a:spcBef>
              <a:spcAft>
                <a:spcPts val="0"/>
              </a:spcAft>
              <a:buSzPts val="1800"/>
              <a:buAutoNum type="arabicPeriod"/>
            </a:pPr>
            <a:r>
              <a:rPr lang="en" sz="1800"/>
              <a:t>Review Decision Trees and Random Forests</a:t>
            </a:r>
            <a:endParaRPr sz="1800"/>
          </a:p>
          <a:p>
            <a:pPr indent="-342900" lvl="0" marL="457200" rtl="0" algn="l">
              <a:spcBef>
                <a:spcPts val="0"/>
              </a:spcBef>
              <a:spcAft>
                <a:spcPts val="0"/>
              </a:spcAft>
              <a:buSzPts val="1800"/>
              <a:buAutoNum type="arabicPeriod"/>
            </a:pPr>
            <a:r>
              <a:rPr lang="en" sz="1800"/>
              <a:t>Support Vector Machines</a:t>
            </a:r>
            <a:endParaRPr sz="1800"/>
          </a:p>
          <a:p>
            <a:pPr indent="-342900" lvl="0" marL="457200" rtl="0" algn="l">
              <a:spcBef>
                <a:spcPts val="0"/>
              </a:spcBef>
              <a:spcAft>
                <a:spcPts val="0"/>
              </a:spcAft>
              <a:buSzPts val="1800"/>
              <a:buAutoNum type="arabicPeriod"/>
            </a:pPr>
            <a:r>
              <a:rPr lang="en" sz="1800"/>
              <a:t>Solution to Iris Classification Project</a:t>
            </a:r>
            <a:endParaRPr sz="1800"/>
          </a:p>
          <a:p>
            <a:pPr indent="-342900" lvl="0" marL="457200" rtl="0" algn="l">
              <a:spcBef>
                <a:spcPts val="0"/>
              </a:spcBef>
              <a:spcAft>
                <a:spcPts val="0"/>
              </a:spcAft>
              <a:buSzPts val="1800"/>
              <a:buAutoNum type="arabicPeriod"/>
            </a:pPr>
            <a:r>
              <a:rPr lang="en" sz="1800"/>
              <a:t>Work and Ask Questions</a:t>
            </a:r>
            <a:endParaRPr sz="1800"/>
          </a:p>
          <a:p>
            <a:pPr indent="0" lvl="0" marL="457200" rtl="0" algn="l">
              <a:spcBef>
                <a:spcPts val="1600"/>
              </a:spcBef>
              <a:spcAft>
                <a:spcPts val="1600"/>
              </a:spcAft>
              <a:buNone/>
            </a:pPr>
            <a:r>
              <a:t/>
            </a:r>
            <a:endParaRPr sz="1800"/>
          </a:p>
        </p:txBody>
      </p:sp>
      <p:pic>
        <p:nvPicPr>
          <p:cNvPr id="126" name="Google Shape;126;p26"/>
          <p:cNvPicPr preferRelativeResize="0"/>
          <p:nvPr/>
        </p:nvPicPr>
        <p:blipFill>
          <a:blip r:embed="rId3">
            <a:alphaModFix/>
          </a:blip>
          <a:stretch>
            <a:fillRect/>
          </a:stretch>
        </p:blipFill>
        <p:spPr>
          <a:xfrm>
            <a:off x="349450" y="575950"/>
            <a:ext cx="1905000" cy="1905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4"/>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Iris Classification</a:t>
            </a:r>
            <a:r>
              <a:rPr lang="en"/>
              <a:t> Project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55" name="Shape 255"/>
        <p:cNvGrpSpPr/>
        <p:nvPr/>
      </p:nvGrpSpPr>
      <p:grpSpPr>
        <a:xfrm>
          <a:off x="0" y="0"/>
          <a:ext cx="0" cy="0"/>
          <a:chOff x="0" y="0"/>
          <a:chExt cx="0" cy="0"/>
        </a:xfrm>
      </p:grpSpPr>
      <p:sp>
        <p:nvSpPr>
          <p:cNvPr id="256" name="Google Shape;256;p45"/>
          <p:cNvSpPr txBox="1"/>
          <p:nvPr>
            <p:ph type="title"/>
          </p:nvPr>
        </p:nvSpPr>
        <p:spPr>
          <a:xfrm>
            <a:off x="397375" y="575950"/>
            <a:ext cx="82341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to Iris Classification Project</a:t>
            </a:r>
            <a:endParaRPr/>
          </a:p>
        </p:txBody>
      </p:sp>
      <p:pic>
        <p:nvPicPr>
          <p:cNvPr id="257" name="Google Shape;257;p45">
            <a:hlinkClick r:id="rId3"/>
          </p:cNvPr>
          <p:cNvPicPr preferRelativeResize="0"/>
          <p:nvPr/>
        </p:nvPicPr>
        <p:blipFill>
          <a:blip r:embed="rId4">
            <a:alphaModFix/>
          </a:blip>
          <a:stretch>
            <a:fillRect/>
          </a:stretch>
        </p:blipFill>
        <p:spPr>
          <a:xfrm>
            <a:off x="2757025" y="1211350"/>
            <a:ext cx="3514800" cy="3403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6"/>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Titanic Project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266" name="Shape 266"/>
        <p:cNvGrpSpPr/>
        <p:nvPr/>
      </p:nvGrpSpPr>
      <p:grpSpPr>
        <a:xfrm>
          <a:off x="0" y="0"/>
          <a:ext cx="0" cy="0"/>
          <a:chOff x="0" y="0"/>
          <a:chExt cx="0" cy="0"/>
        </a:xfrm>
      </p:grpSpPr>
      <p:sp>
        <p:nvSpPr>
          <p:cNvPr id="267" name="Google Shape;267;p47"/>
          <p:cNvSpPr txBox="1"/>
          <p:nvPr>
            <p:ph type="title"/>
          </p:nvPr>
        </p:nvSpPr>
        <p:spPr>
          <a:xfrm>
            <a:off x="397375" y="575950"/>
            <a:ext cx="82341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Kaggle’s Titanic Project</a:t>
            </a:r>
            <a:endParaRPr/>
          </a:p>
        </p:txBody>
      </p:sp>
      <p:pic>
        <p:nvPicPr>
          <p:cNvPr id="268" name="Google Shape;268;p47">
            <a:hlinkClick r:id="rId3"/>
          </p:cNvPr>
          <p:cNvPicPr preferRelativeResize="0"/>
          <p:nvPr/>
        </p:nvPicPr>
        <p:blipFill>
          <a:blip r:embed="rId4">
            <a:alphaModFix/>
          </a:blip>
          <a:stretch>
            <a:fillRect/>
          </a:stretch>
        </p:blipFill>
        <p:spPr>
          <a:xfrm>
            <a:off x="2183525" y="1211350"/>
            <a:ext cx="4776950" cy="3448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272" name="Shape 272"/>
        <p:cNvGrpSpPr/>
        <p:nvPr/>
      </p:nvGrpSpPr>
      <p:grpSpPr>
        <a:xfrm>
          <a:off x="0" y="0"/>
          <a:ext cx="0" cy="0"/>
          <a:chOff x="0" y="0"/>
          <a:chExt cx="0" cy="0"/>
        </a:xfrm>
      </p:grpSpPr>
      <p:sp>
        <p:nvSpPr>
          <p:cNvPr id="273" name="Google Shape;273;p48"/>
          <p:cNvSpPr txBox="1"/>
          <p:nvPr>
            <p:ph type="title"/>
          </p:nvPr>
        </p:nvSpPr>
        <p:spPr>
          <a:xfrm>
            <a:off x="397375" y="575950"/>
            <a:ext cx="82341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Kaggle’s Titanic Project Tutorial</a:t>
            </a:r>
            <a:endParaRPr/>
          </a:p>
        </p:txBody>
      </p:sp>
      <p:pic>
        <p:nvPicPr>
          <p:cNvPr id="274" name="Google Shape;274;p48">
            <a:hlinkClick r:id="rId3"/>
          </p:cNvPr>
          <p:cNvPicPr preferRelativeResize="0"/>
          <p:nvPr/>
        </p:nvPicPr>
        <p:blipFill>
          <a:blip r:embed="rId4">
            <a:alphaModFix/>
          </a:blip>
          <a:stretch>
            <a:fillRect/>
          </a:stretch>
        </p:blipFill>
        <p:spPr>
          <a:xfrm>
            <a:off x="1777926" y="1342975"/>
            <a:ext cx="5473001" cy="3196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278" name="Shape 278"/>
        <p:cNvGrpSpPr/>
        <p:nvPr/>
      </p:nvGrpSpPr>
      <p:grpSpPr>
        <a:xfrm>
          <a:off x="0" y="0"/>
          <a:ext cx="0" cy="0"/>
          <a:chOff x="0" y="0"/>
          <a:chExt cx="0" cy="0"/>
        </a:xfrm>
      </p:grpSpPr>
      <p:sp>
        <p:nvSpPr>
          <p:cNvPr id="279" name="Google Shape;279;p49"/>
          <p:cNvSpPr txBox="1"/>
          <p:nvPr>
            <p:ph type="title"/>
          </p:nvPr>
        </p:nvSpPr>
        <p:spPr>
          <a:xfrm>
            <a:off x="450275" y="575950"/>
            <a:ext cx="827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for Rest of Semester</a:t>
            </a:r>
            <a:endParaRPr/>
          </a:p>
        </p:txBody>
      </p:sp>
      <p:sp>
        <p:nvSpPr>
          <p:cNvPr id="280" name="Google Shape;280;p49"/>
          <p:cNvSpPr txBox="1"/>
          <p:nvPr>
            <p:ph idx="1" type="body"/>
          </p:nvPr>
        </p:nvSpPr>
        <p:spPr>
          <a:xfrm>
            <a:off x="472176" y="1211350"/>
            <a:ext cx="8227800" cy="3002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a:t>Strongly Recommended (highest to lowest priority)</a:t>
            </a:r>
            <a:endParaRPr b="1"/>
          </a:p>
          <a:p>
            <a:pPr indent="-317500" lvl="1" marL="914400" rtl="0" algn="l">
              <a:spcBef>
                <a:spcPts val="0"/>
              </a:spcBef>
              <a:spcAft>
                <a:spcPts val="0"/>
              </a:spcAft>
              <a:buSzPts val="1400"/>
              <a:buChar char="○"/>
            </a:pPr>
            <a:r>
              <a:rPr b="1" lang="en"/>
              <a:t>Python Beginners</a:t>
            </a:r>
            <a:r>
              <a:rPr lang="en"/>
              <a:t>: Complete through Course 3 of the Python 3 Programming specialization.</a:t>
            </a:r>
            <a:endParaRPr b="1"/>
          </a:p>
          <a:p>
            <a:pPr indent="-330200" lvl="1" marL="914400" rtl="0" algn="l">
              <a:spcBef>
                <a:spcPts val="0"/>
              </a:spcBef>
              <a:spcAft>
                <a:spcPts val="0"/>
              </a:spcAft>
              <a:buSzPts val="1600"/>
              <a:buChar char="○"/>
            </a:pPr>
            <a:r>
              <a:rPr lang="en" sz="1600" u="sng">
                <a:solidFill>
                  <a:schemeClr val="hlink"/>
                </a:solidFill>
                <a:hlinkClick r:id="rId3"/>
              </a:rPr>
              <a:t>Kaggle Titanic Tutorial</a:t>
            </a:r>
            <a:endParaRPr sz="1600"/>
          </a:p>
          <a:p>
            <a:pPr indent="-330200" lvl="1" marL="914400" rtl="0" algn="l">
              <a:spcBef>
                <a:spcPts val="0"/>
              </a:spcBef>
              <a:spcAft>
                <a:spcPts val="0"/>
              </a:spcAft>
              <a:buSzPts val="1600"/>
              <a:buChar char="○"/>
            </a:pPr>
            <a:r>
              <a:rPr lang="en" sz="1600" u="sng">
                <a:solidFill>
                  <a:schemeClr val="hlink"/>
                </a:solidFill>
                <a:hlinkClick r:id="rId4"/>
              </a:rPr>
              <a:t>Iris Classification</a:t>
            </a:r>
            <a:endParaRPr sz="1600"/>
          </a:p>
          <a:p>
            <a:pPr indent="-330200" lvl="1" marL="914400" rtl="0" algn="l">
              <a:spcBef>
                <a:spcPts val="0"/>
              </a:spcBef>
              <a:spcAft>
                <a:spcPts val="0"/>
              </a:spcAft>
              <a:buSzPts val="1600"/>
              <a:buChar char="○"/>
            </a:pPr>
            <a:r>
              <a:rPr lang="en"/>
              <a:t>Coursera project: Pandas Python Library for Beginners in Data Science </a:t>
            </a:r>
            <a:endParaRPr sz="1600"/>
          </a:p>
          <a:p>
            <a:pPr indent="-330200" lvl="0" marL="457200" rtl="0" algn="l">
              <a:spcBef>
                <a:spcPts val="0"/>
              </a:spcBef>
              <a:spcAft>
                <a:spcPts val="0"/>
              </a:spcAft>
              <a:buSzPts val="1600"/>
              <a:buChar char="●"/>
            </a:pPr>
            <a:r>
              <a:rPr b="1" lang="en"/>
              <a:t>Bonus</a:t>
            </a:r>
            <a:endParaRPr b="1"/>
          </a:p>
          <a:p>
            <a:pPr indent="-317500" lvl="1" marL="914400" rtl="0" algn="l">
              <a:spcBef>
                <a:spcPts val="0"/>
              </a:spcBef>
              <a:spcAft>
                <a:spcPts val="0"/>
              </a:spcAft>
              <a:buSzPts val="1400"/>
              <a:buChar char="○"/>
            </a:pPr>
            <a:r>
              <a:rPr b="1" lang="en"/>
              <a:t>Intermediate</a:t>
            </a:r>
            <a:r>
              <a:rPr lang="en"/>
              <a:t>: Read Chapter 16: Logistic Regression with SVMs in Data Science from Scratch</a:t>
            </a:r>
            <a:endParaRPr/>
          </a:p>
          <a:p>
            <a:pPr indent="-317500" lvl="1" marL="914400" rtl="0" algn="l">
              <a:spcBef>
                <a:spcPts val="0"/>
              </a:spcBef>
              <a:spcAft>
                <a:spcPts val="0"/>
              </a:spcAft>
              <a:buSzPts val="1400"/>
              <a:buChar char="○"/>
            </a:pPr>
            <a:r>
              <a:rPr b="1" lang="en"/>
              <a:t>Experienced:  </a:t>
            </a:r>
            <a:r>
              <a:rPr lang="en"/>
              <a:t>Read Chapter 5: SVMs in Hands-On ML.</a:t>
            </a:r>
            <a:endParaRPr/>
          </a:p>
          <a:p>
            <a:pPr indent="-317500" lvl="1" marL="914400" rtl="0" algn="l">
              <a:spcBef>
                <a:spcPts val="0"/>
              </a:spcBef>
              <a:spcAft>
                <a:spcPts val="0"/>
              </a:spcAft>
              <a:buSzPts val="1400"/>
              <a:buChar char="○"/>
            </a:pPr>
            <a:r>
              <a:rPr lang="en" sz="1400"/>
              <a:t>If you are brave enough, attempt the Titanic Project without following the tutorial!</a:t>
            </a:r>
            <a:endParaRPr/>
          </a:p>
          <a:p>
            <a:pPr indent="0" lvl="0" marL="9144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Clr>
                <a:schemeClr val="dk2"/>
              </a:buClr>
              <a:buSzPts val="1100"/>
              <a:buFont typeface="Arial"/>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4" name="Shape 284"/>
        <p:cNvGrpSpPr/>
        <p:nvPr/>
      </p:nvGrpSpPr>
      <p:grpSpPr>
        <a:xfrm>
          <a:off x="0" y="0"/>
          <a:ext cx="0" cy="0"/>
          <a:chOff x="0" y="0"/>
          <a:chExt cx="0" cy="0"/>
        </a:xfrm>
      </p:grpSpPr>
      <p:sp>
        <p:nvSpPr>
          <p:cNvPr id="285" name="Google Shape;285;p50"/>
          <p:cNvSpPr txBox="1"/>
          <p:nvPr>
            <p:ph type="title"/>
          </p:nvPr>
        </p:nvSpPr>
        <p:spPr>
          <a:xfrm>
            <a:off x="283100" y="2059273"/>
            <a:ext cx="6244200" cy="93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pic>
        <p:nvPicPr>
          <p:cNvPr id="286" name="Google Shape;286;p50"/>
          <p:cNvPicPr preferRelativeResize="0"/>
          <p:nvPr/>
        </p:nvPicPr>
        <p:blipFill>
          <a:blip r:embed="rId3">
            <a:alphaModFix/>
          </a:blip>
          <a:stretch>
            <a:fillRect/>
          </a:stretch>
        </p:blipFill>
        <p:spPr>
          <a:xfrm>
            <a:off x="6527300" y="666750"/>
            <a:ext cx="1905000" cy="1905000"/>
          </a:xfrm>
          <a:prstGeom prst="rect">
            <a:avLst/>
          </a:prstGeom>
          <a:noFill/>
          <a:ln>
            <a:noFill/>
          </a:ln>
        </p:spPr>
      </p:pic>
      <p:pic>
        <p:nvPicPr>
          <p:cNvPr id="287" name="Google Shape;287;p50"/>
          <p:cNvPicPr preferRelativeResize="0"/>
          <p:nvPr/>
        </p:nvPicPr>
        <p:blipFill>
          <a:blip r:embed="rId4">
            <a:alphaModFix/>
          </a:blip>
          <a:stretch>
            <a:fillRect/>
          </a:stretch>
        </p:blipFill>
        <p:spPr>
          <a:xfrm>
            <a:off x="6527300" y="2717875"/>
            <a:ext cx="1905000" cy="1905000"/>
          </a:xfrm>
          <a:prstGeom prst="rect">
            <a:avLst/>
          </a:prstGeom>
          <a:noFill/>
          <a:ln>
            <a:noFill/>
          </a:ln>
        </p:spPr>
      </p:pic>
      <p:sp>
        <p:nvSpPr>
          <p:cNvPr id="288" name="Google Shape;288;p50"/>
          <p:cNvSpPr txBox="1"/>
          <p:nvPr>
            <p:ph type="title"/>
          </p:nvPr>
        </p:nvSpPr>
        <p:spPr>
          <a:xfrm>
            <a:off x="348925" y="3004313"/>
            <a:ext cx="4745700" cy="128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1200"/>
              <a:t>Michigan Hackers Machine Learning Team</a:t>
            </a:r>
            <a:endParaRPr b="0" sz="1200"/>
          </a:p>
          <a:p>
            <a:pPr indent="0" lvl="0" marL="0" rtl="0" algn="l">
              <a:spcBef>
                <a:spcPts val="0"/>
              </a:spcBef>
              <a:spcAft>
                <a:spcPts val="0"/>
              </a:spcAft>
              <a:buNone/>
            </a:pPr>
            <a:r>
              <a:rPr b="0" lang="en" sz="1200"/>
              <a:t>Contact Info:</a:t>
            </a:r>
            <a:endParaRPr b="0" sz="1200"/>
          </a:p>
          <a:p>
            <a:pPr indent="0" lvl="0" marL="0" rtl="0" algn="l">
              <a:spcBef>
                <a:spcPts val="0"/>
              </a:spcBef>
              <a:spcAft>
                <a:spcPts val="0"/>
              </a:spcAft>
              <a:buNone/>
            </a:pPr>
            <a:r>
              <a:rPr b="0" lang="en" sz="1200"/>
              <a:t>Rajas Gupta | rajasg@umich.edu</a:t>
            </a:r>
            <a:endParaRPr b="0" sz="1200"/>
          </a:p>
          <a:p>
            <a:pPr indent="0" lvl="0" marL="0" rtl="0" algn="l">
              <a:spcBef>
                <a:spcPts val="0"/>
              </a:spcBef>
              <a:spcAft>
                <a:spcPts val="0"/>
              </a:spcAft>
              <a:buNone/>
            </a:pPr>
            <a:r>
              <a:rPr b="0" lang="en" sz="1200"/>
              <a:t>Vijay Shamra | vsharm@umich.edu</a:t>
            </a:r>
            <a:endParaRPr b="0" sz="1200"/>
          </a:p>
        </p:txBody>
      </p:sp>
      <p:sp>
        <p:nvSpPr>
          <p:cNvPr id="289" name="Google Shape;289;p50"/>
          <p:cNvSpPr txBox="1"/>
          <p:nvPr>
            <p:ph type="title"/>
          </p:nvPr>
        </p:nvSpPr>
        <p:spPr>
          <a:xfrm>
            <a:off x="348925" y="4306650"/>
            <a:ext cx="1557900" cy="54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1200" u="sng">
                <a:hlinkClick r:id="rId5"/>
              </a:rPr>
              <a:t>Provide Feedback</a:t>
            </a:r>
            <a:endParaRPr b="0" sz="1200" u="sng"/>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E7CC3"/>
        </a:solidFill>
      </p:bgPr>
    </p:bg>
    <p:spTree>
      <p:nvGrpSpPr>
        <p:cNvPr id="130" name="Shape 130"/>
        <p:cNvGrpSpPr/>
        <p:nvPr/>
      </p:nvGrpSpPr>
      <p:grpSpPr>
        <a:xfrm>
          <a:off x="0" y="0"/>
          <a:ext cx="0" cy="0"/>
          <a:chOff x="0" y="0"/>
          <a:chExt cx="0" cy="0"/>
        </a:xfrm>
      </p:grpSpPr>
      <p:sp>
        <p:nvSpPr>
          <p:cNvPr id="131" name="Google Shape;131;p27"/>
          <p:cNvSpPr txBox="1"/>
          <p:nvPr>
            <p:ph type="title"/>
          </p:nvPr>
        </p:nvSpPr>
        <p:spPr>
          <a:xfrm>
            <a:off x="397375"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Announcements</a:t>
            </a:r>
            <a:endParaRPr/>
          </a:p>
        </p:txBody>
      </p:sp>
      <p:sp>
        <p:nvSpPr>
          <p:cNvPr id="132" name="Google Shape;132;p27"/>
          <p:cNvSpPr txBox="1"/>
          <p:nvPr>
            <p:ph idx="1" type="body"/>
          </p:nvPr>
        </p:nvSpPr>
        <p:spPr>
          <a:xfrm>
            <a:off x="397375" y="1211350"/>
            <a:ext cx="85827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a:t>
            </a:r>
            <a:r>
              <a:rPr lang="en" sz="1800" u="sng">
                <a:solidFill>
                  <a:schemeClr val="hlink"/>
                </a:solidFill>
                <a:hlinkClick r:id="rId3"/>
              </a:rPr>
              <a:t>LSA Course Guide</a:t>
            </a:r>
            <a:r>
              <a:rPr lang="en" sz="1800"/>
              <a:t> for Winter 2021 is out</a:t>
            </a:r>
            <a:endParaRPr sz="1800"/>
          </a:p>
          <a:p>
            <a:pPr indent="-330200" lvl="1" marL="914400" rtl="0" algn="l">
              <a:spcBef>
                <a:spcPts val="0"/>
              </a:spcBef>
              <a:spcAft>
                <a:spcPts val="0"/>
              </a:spcAft>
              <a:buSzPts val="1600"/>
              <a:buChar char="○"/>
            </a:pPr>
            <a:r>
              <a:rPr lang="en" sz="1600"/>
              <a:t>Browse through the courses for next semester and see what you like</a:t>
            </a:r>
            <a:endParaRPr sz="1600"/>
          </a:p>
          <a:p>
            <a:pPr indent="-342900" lvl="0" marL="457200" rtl="0" algn="l">
              <a:spcBef>
                <a:spcPts val="0"/>
              </a:spcBef>
              <a:spcAft>
                <a:spcPts val="0"/>
              </a:spcAft>
              <a:buSzPts val="1800"/>
              <a:buChar char="●"/>
            </a:pPr>
            <a:r>
              <a:rPr lang="en" sz="1800"/>
              <a:t>MIDAS Seminar Series: </a:t>
            </a:r>
            <a:r>
              <a:rPr lang="en" sz="1800" u="sng">
                <a:solidFill>
                  <a:schemeClr val="hlink"/>
                </a:solidFill>
                <a:hlinkClick r:id="rId4"/>
              </a:rPr>
              <a:t>Paul Bennett – Microsoft</a:t>
            </a:r>
            <a:endParaRPr sz="1800"/>
          </a:p>
          <a:p>
            <a:pPr indent="-330200" lvl="1" marL="914400" rtl="0" algn="l">
              <a:spcBef>
                <a:spcPts val="0"/>
              </a:spcBef>
              <a:spcAft>
                <a:spcPts val="0"/>
              </a:spcAft>
              <a:buSzPts val="1600"/>
              <a:buChar char="○"/>
            </a:pPr>
            <a:r>
              <a:rPr lang="en" sz="1600"/>
              <a:t>Date&amp;Time: November 16th, 4-5 pm</a:t>
            </a:r>
            <a:endParaRPr sz="1600"/>
          </a:p>
          <a:p>
            <a:pPr indent="-330200" lvl="1" marL="914400" rtl="0" algn="l">
              <a:spcBef>
                <a:spcPts val="0"/>
              </a:spcBef>
              <a:spcAft>
                <a:spcPts val="0"/>
              </a:spcAft>
              <a:buSzPts val="1600"/>
              <a:buChar char="○"/>
            </a:pPr>
            <a:r>
              <a:rPr lang="en" sz="1600"/>
              <a:t>Meet Paul Bennett who is a Senior Principal Research Manager at Microsoft</a:t>
            </a:r>
            <a:endParaRPr sz="1600"/>
          </a:p>
          <a:p>
            <a:pPr indent="-342900" lvl="0" marL="457200" rtl="0" algn="l">
              <a:spcBef>
                <a:spcPts val="0"/>
              </a:spcBef>
              <a:spcAft>
                <a:spcPts val="0"/>
              </a:spcAft>
              <a:buSzPts val="1800"/>
              <a:buChar char="●"/>
            </a:pPr>
            <a:r>
              <a:rPr lang="en" sz="1800"/>
              <a:t>Friday Night AI:</a:t>
            </a:r>
            <a:r>
              <a:rPr lang="en" sz="1800" u="sng">
                <a:solidFill>
                  <a:schemeClr val="hlink"/>
                </a:solidFill>
                <a:hlinkClick r:id="rId5"/>
              </a:rPr>
              <a:t> Teaching Robots through Natural Interactions </a:t>
            </a:r>
            <a:endParaRPr sz="1800"/>
          </a:p>
          <a:p>
            <a:pPr indent="-330200" lvl="1" marL="914400" rtl="0" algn="l">
              <a:spcBef>
                <a:spcPts val="0"/>
              </a:spcBef>
              <a:spcAft>
                <a:spcPts val="0"/>
              </a:spcAft>
              <a:buSzPts val="1600"/>
              <a:buChar char="○"/>
            </a:pPr>
            <a:r>
              <a:rPr lang="en" sz="1600"/>
              <a:t>Date&amp;Time: November 22nd, 7:00 – 8:30 pm</a:t>
            </a:r>
            <a:endParaRPr sz="1600"/>
          </a:p>
          <a:p>
            <a:pPr indent="-330200" lvl="1" marL="914400" rtl="0" algn="l">
              <a:spcBef>
                <a:spcPts val="0"/>
              </a:spcBef>
              <a:spcAft>
                <a:spcPts val="0"/>
              </a:spcAft>
              <a:buSzPts val="1600"/>
              <a:buChar char="○"/>
            </a:pPr>
            <a:r>
              <a:rPr lang="en" sz="1600"/>
              <a:t>Learn about how reinforcement learning is used to create intelligent systems in the field of robotics.</a:t>
            </a:r>
            <a:endParaRPr sz="1600"/>
          </a:p>
          <a:p>
            <a:pPr indent="-342900" lvl="0" marL="457200" rtl="0" algn="l">
              <a:spcBef>
                <a:spcPts val="0"/>
              </a:spcBef>
              <a:spcAft>
                <a:spcPts val="0"/>
              </a:spcAft>
              <a:buSzPts val="1800"/>
              <a:buChar char="●"/>
            </a:pPr>
            <a:r>
              <a:rPr lang="en" sz="1800"/>
              <a:t>This is our second to last meeting for the semester! </a:t>
            </a:r>
            <a:endParaRPr sz="1800"/>
          </a:p>
          <a:p>
            <a:pPr indent="-330200" lvl="1" marL="914400" rtl="0" algn="l">
              <a:spcBef>
                <a:spcPts val="0"/>
              </a:spcBef>
              <a:spcAft>
                <a:spcPts val="0"/>
              </a:spcAft>
              <a:buSzPts val="1600"/>
              <a:buChar char="○"/>
            </a:pPr>
            <a:r>
              <a:rPr lang="en" sz="1600"/>
              <a:t>Please give us </a:t>
            </a:r>
            <a:r>
              <a:rPr lang="en" sz="1600" u="sng">
                <a:solidFill>
                  <a:schemeClr val="hlink"/>
                </a:solidFill>
                <a:hlinkClick r:id="rId6"/>
              </a:rPr>
              <a:t>feedback</a:t>
            </a:r>
            <a:r>
              <a:rPr lang="en" sz="1600"/>
              <a:t> on what you want to learn and accomplish for next semester.</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E7CC3"/>
        </a:solidFill>
      </p:bgPr>
    </p:bg>
    <p:spTree>
      <p:nvGrpSpPr>
        <p:cNvPr id="136" name="Shape 136"/>
        <p:cNvGrpSpPr/>
        <p:nvPr/>
      </p:nvGrpSpPr>
      <p:grpSpPr>
        <a:xfrm>
          <a:off x="0" y="0"/>
          <a:ext cx="0" cy="0"/>
          <a:chOff x="0" y="0"/>
          <a:chExt cx="0" cy="0"/>
        </a:xfrm>
      </p:grpSpPr>
      <p:sp>
        <p:nvSpPr>
          <p:cNvPr id="137" name="Google Shape;137;p28"/>
          <p:cNvSpPr txBox="1"/>
          <p:nvPr>
            <p:ph type="title"/>
          </p:nvPr>
        </p:nvSpPr>
        <p:spPr>
          <a:xfrm>
            <a:off x="435900" y="575975"/>
            <a:ext cx="2406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Ice Breaker</a:t>
            </a:r>
            <a:endParaRPr>
              <a:latin typeface="Roboto"/>
              <a:ea typeface="Roboto"/>
              <a:cs typeface="Roboto"/>
              <a:sym typeface="Roboto"/>
            </a:endParaRPr>
          </a:p>
        </p:txBody>
      </p:sp>
      <p:sp>
        <p:nvSpPr>
          <p:cNvPr id="138" name="Google Shape;138;p28"/>
          <p:cNvSpPr txBox="1"/>
          <p:nvPr>
            <p:ph idx="1" type="body"/>
          </p:nvPr>
        </p:nvSpPr>
        <p:spPr>
          <a:xfrm>
            <a:off x="683850" y="1605950"/>
            <a:ext cx="77763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300">
                <a:latin typeface="Georgia"/>
                <a:ea typeface="Georgia"/>
                <a:cs typeface="Georgia"/>
                <a:sym typeface="Georgia"/>
              </a:rPr>
              <a:t>Have you started the Titanic Project?</a:t>
            </a:r>
            <a:endParaRPr sz="3300">
              <a:latin typeface="Georgia"/>
              <a:ea typeface="Georgia"/>
              <a:cs typeface="Georgia"/>
              <a:sym typeface="Georgia"/>
            </a:endParaRPr>
          </a:p>
        </p:txBody>
      </p:sp>
      <p:pic>
        <p:nvPicPr>
          <p:cNvPr id="139" name="Google Shape;139;p28">
            <a:hlinkClick r:id="rId3"/>
          </p:cNvPr>
          <p:cNvPicPr preferRelativeResize="0"/>
          <p:nvPr/>
        </p:nvPicPr>
        <p:blipFill>
          <a:blip r:embed="rId4">
            <a:alphaModFix/>
          </a:blip>
          <a:stretch>
            <a:fillRect/>
          </a:stretch>
        </p:blipFill>
        <p:spPr>
          <a:xfrm>
            <a:off x="4278425" y="2635925"/>
            <a:ext cx="2907725" cy="2099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43" name="Shape 143"/>
        <p:cNvGrpSpPr/>
        <p:nvPr/>
      </p:nvGrpSpPr>
      <p:grpSpPr>
        <a:xfrm>
          <a:off x="0" y="0"/>
          <a:ext cx="0" cy="0"/>
          <a:chOff x="0" y="0"/>
          <a:chExt cx="0" cy="0"/>
        </a:xfrm>
      </p:grpSpPr>
      <p:sp>
        <p:nvSpPr>
          <p:cNvPr id="144" name="Google Shape;144;p29"/>
          <p:cNvSpPr txBox="1"/>
          <p:nvPr>
            <p:ph type="title"/>
          </p:nvPr>
        </p:nvSpPr>
        <p:spPr>
          <a:xfrm>
            <a:off x="397375" y="575950"/>
            <a:ext cx="7792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Slide Review of Decision Trees</a:t>
            </a:r>
            <a:endParaRPr/>
          </a:p>
        </p:txBody>
      </p:sp>
      <p:sp>
        <p:nvSpPr>
          <p:cNvPr id="145" name="Google Shape;145;p29"/>
          <p:cNvSpPr txBox="1"/>
          <p:nvPr/>
        </p:nvSpPr>
        <p:spPr>
          <a:xfrm>
            <a:off x="397375" y="1211350"/>
            <a:ext cx="44547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Decision Trees </a:t>
            </a:r>
            <a:r>
              <a:rPr lang="en" sz="1200">
                <a:latin typeface="Roboto"/>
                <a:ea typeface="Roboto"/>
                <a:cs typeface="Roboto"/>
                <a:sym typeface="Roboto"/>
              </a:rPr>
              <a:t>are ML algorithms that progressively divide data sets into smaller data groups based on a descriptive feature, until they reach sets that are small enough to be described by some label. </a:t>
            </a:r>
            <a:endParaRPr sz="1200">
              <a:latin typeface="Roboto"/>
              <a:ea typeface="Roboto"/>
              <a:cs typeface="Roboto"/>
              <a:sym typeface="Roboto"/>
            </a:endParaRPr>
          </a:p>
        </p:txBody>
      </p:sp>
      <p:pic>
        <p:nvPicPr>
          <p:cNvPr id="146" name="Google Shape;146;p29"/>
          <p:cNvPicPr preferRelativeResize="0"/>
          <p:nvPr/>
        </p:nvPicPr>
        <p:blipFill rotWithShape="1">
          <a:blip r:embed="rId3">
            <a:alphaModFix/>
          </a:blip>
          <a:srcRect b="13151" l="11718" r="16126" t="11393"/>
          <a:stretch/>
        </p:blipFill>
        <p:spPr>
          <a:xfrm>
            <a:off x="4506175" y="1266700"/>
            <a:ext cx="2127263" cy="1666750"/>
          </a:xfrm>
          <a:prstGeom prst="rect">
            <a:avLst/>
          </a:prstGeom>
          <a:noFill/>
          <a:ln>
            <a:noFill/>
          </a:ln>
        </p:spPr>
      </p:pic>
      <p:sp>
        <p:nvSpPr>
          <p:cNvPr id="147" name="Google Shape;147;p29"/>
          <p:cNvSpPr txBox="1"/>
          <p:nvPr/>
        </p:nvSpPr>
        <p:spPr>
          <a:xfrm>
            <a:off x="397375" y="1982313"/>
            <a:ext cx="4174500" cy="87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Learning</a:t>
            </a:r>
            <a:r>
              <a:rPr lang="en" sz="1200">
                <a:latin typeface="Roboto"/>
                <a:ea typeface="Roboto"/>
                <a:cs typeface="Roboto"/>
                <a:sym typeface="Roboto"/>
              </a:rPr>
              <a:t> Decision Trees can be time costly, so a </a:t>
            </a:r>
            <a:r>
              <a:rPr b="1" lang="en" sz="1200">
                <a:latin typeface="Roboto"/>
                <a:ea typeface="Roboto"/>
                <a:cs typeface="Roboto"/>
                <a:sym typeface="Roboto"/>
              </a:rPr>
              <a:t>heuristic</a:t>
            </a:r>
            <a:r>
              <a:rPr lang="en" sz="1200">
                <a:latin typeface="Roboto"/>
                <a:ea typeface="Roboto"/>
                <a:cs typeface="Roboto"/>
                <a:sym typeface="Roboto"/>
              </a:rPr>
              <a:t> for it calculating greedily choosing the feature that gives the largest </a:t>
            </a:r>
            <a:r>
              <a:rPr b="1" lang="en" sz="1200">
                <a:latin typeface="Roboto"/>
                <a:ea typeface="Roboto"/>
                <a:cs typeface="Roboto"/>
                <a:sym typeface="Roboto"/>
              </a:rPr>
              <a:t>i</a:t>
            </a:r>
            <a:r>
              <a:rPr b="1" lang="en" sz="1200">
                <a:latin typeface="Roboto"/>
                <a:ea typeface="Roboto"/>
                <a:cs typeface="Roboto"/>
                <a:sym typeface="Roboto"/>
              </a:rPr>
              <a:t>nformation gain</a:t>
            </a:r>
            <a:r>
              <a:rPr lang="en" sz="1200">
                <a:latin typeface="Roboto"/>
                <a:ea typeface="Roboto"/>
                <a:cs typeface="Roboto"/>
                <a:sym typeface="Roboto"/>
              </a:rPr>
              <a:t> to split on until the lead nodes have minimal </a:t>
            </a:r>
            <a:r>
              <a:rPr b="1" lang="en" sz="1200">
                <a:latin typeface="Roboto"/>
                <a:ea typeface="Roboto"/>
                <a:cs typeface="Roboto"/>
                <a:sym typeface="Roboto"/>
              </a:rPr>
              <a:t>entropy</a:t>
            </a:r>
            <a:r>
              <a:rPr lang="en" sz="1200">
                <a:latin typeface="Roboto"/>
                <a:ea typeface="Roboto"/>
                <a:cs typeface="Roboto"/>
                <a:sym typeface="Roboto"/>
              </a:rPr>
              <a:t>, that is, splitting more doesn’t result in more information gain</a:t>
            </a:r>
            <a:endParaRPr sz="1200">
              <a:latin typeface="Roboto"/>
              <a:ea typeface="Roboto"/>
              <a:cs typeface="Roboto"/>
              <a:sym typeface="Roboto"/>
            </a:endParaRPr>
          </a:p>
        </p:txBody>
      </p:sp>
      <p:pic>
        <p:nvPicPr>
          <p:cNvPr id="148" name="Google Shape;148;p29"/>
          <p:cNvPicPr preferRelativeResize="0"/>
          <p:nvPr/>
        </p:nvPicPr>
        <p:blipFill rotWithShape="1">
          <a:blip r:embed="rId4">
            <a:alphaModFix/>
          </a:blip>
          <a:srcRect b="15211" l="20144" r="13957" t="0"/>
          <a:stretch/>
        </p:blipFill>
        <p:spPr>
          <a:xfrm>
            <a:off x="545375" y="2988800"/>
            <a:ext cx="2111728" cy="635400"/>
          </a:xfrm>
          <a:prstGeom prst="rect">
            <a:avLst/>
          </a:prstGeom>
          <a:noFill/>
          <a:ln>
            <a:noFill/>
          </a:ln>
        </p:spPr>
      </p:pic>
      <p:pic>
        <p:nvPicPr>
          <p:cNvPr id="149" name="Google Shape;149;p29"/>
          <p:cNvPicPr preferRelativeResize="0"/>
          <p:nvPr/>
        </p:nvPicPr>
        <p:blipFill rotWithShape="1">
          <a:blip r:embed="rId5">
            <a:alphaModFix/>
          </a:blip>
          <a:srcRect b="85283" l="0" r="21172" t="0"/>
          <a:stretch/>
        </p:blipFill>
        <p:spPr>
          <a:xfrm>
            <a:off x="2632637" y="2988788"/>
            <a:ext cx="3878727" cy="635400"/>
          </a:xfrm>
          <a:prstGeom prst="rect">
            <a:avLst/>
          </a:prstGeom>
          <a:noFill/>
          <a:ln>
            <a:noFill/>
          </a:ln>
        </p:spPr>
      </p:pic>
      <p:pic>
        <p:nvPicPr>
          <p:cNvPr id="150" name="Google Shape;150;p29"/>
          <p:cNvPicPr preferRelativeResize="0"/>
          <p:nvPr/>
        </p:nvPicPr>
        <p:blipFill>
          <a:blip r:embed="rId6">
            <a:alphaModFix/>
          </a:blip>
          <a:stretch>
            <a:fillRect/>
          </a:stretch>
        </p:blipFill>
        <p:spPr>
          <a:xfrm>
            <a:off x="545375" y="3624205"/>
            <a:ext cx="6664941" cy="635400"/>
          </a:xfrm>
          <a:prstGeom prst="rect">
            <a:avLst/>
          </a:prstGeom>
          <a:noFill/>
          <a:ln>
            <a:noFill/>
          </a:ln>
        </p:spPr>
      </p:pic>
      <p:pic>
        <p:nvPicPr>
          <p:cNvPr id="151" name="Google Shape;151;p29"/>
          <p:cNvPicPr preferRelativeResize="0"/>
          <p:nvPr/>
        </p:nvPicPr>
        <p:blipFill rotWithShape="1">
          <a:blip r:embed="rId7">
            <a:alphaModFix/>
          </a:blip>
          <a:srcRect b="69030" l="0" r="0" t="0"/>
          <a:stretch/>
        </p:blipFill>
        <p:spPr>
          <a:xfrm>
            <a:off x="527238" y="4203125"/>
            <a:ext cx="3914775" cy="471975"/>
          </a:xfrm>
          <a:prstGeom prst="rect">
            <a:avLst/>
          </a:prstGeom>
          <a:noFill/>
          <a:ln>
            <a:noFill/>
          </a:ln>
        </p:spPr>
      </p:pic>
      <p:pic>
        <p:nvPicPr>
          <p:cNvPr id="152" name="Google Shape;152;p29"/>
          <p:cNvPicPr preferRelativeResize="0"/>
          <p:nvPr/>
        </p:nvPicPr>
        <p:blipFill>
          <a:blip r:embed="rId8">
            <a:alphaModFix/>
          </a:blip>
          <a:stretch>
            <a:fillRect/>
          </a:stretch>
        </p:blipFill>
        <p:spPr>
          <a:xfrm>
            <a:off x="6676850" y="1266688"/>
            <a:ext cx="2354301" cy="1666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56" name="Shape 156"/>
        <p:cNvGrpSpPr/>
        <p:nvPr/>
      </p:nvGrpSpPr>
      <p:grpSpPr>
        <a:xfrm>
          <a:off x="0" y="0"/>
          <a:ext cx="0" cy="0"/>
          <a:chOff x="0" y="0"/>
          <a:chExt cx="0" cy="0"/>
        </a:xfrm>
      </p:grpSpPr>
      <p:sp>
        <p:nvSpPr>
          <p:cNvPr id="157" name="Google Shape;157;p30"/>
          <p:cNvSpPr txBox="1"/>
          <p:nvPr>
            <p:ph type="title"/>
          </p:nvPr>
        </p:nvSpPr>
        <p:spPr>
          <a:xfrm>
            <a:off x="397375" y="575950"/>
            <a:ext cx="7792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Slide Review of Random Forests</a:t>
            </a:r>
            <a:endParaRPr/>
          </a:p>
        </p:txBody>
      </p:sp>
      <p:pic>
        <p:nvPicPr>
          <p:cNvPr id="158" name="Google Shape;158;p30"/>
          <p:cNvPicPr preferRelativeResize="0"/>
          <p:nvPr/>
        </p:nvPicPr>
        <p:blipFill>
          <a:blip r:embed="rId3">
            <a:alphaModFix/>
          </a:blip>
          <a:stretch>
            <a:fillRect/>
          </a:stretch>
        </p:blipFill>
        <p:spPr>
          <a:xfrm>
            <a:off x="2004463" y="1156900"/>
            <a:ext cx="5135074" cy="3478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Support Vector Machines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67" name="Shape 167"/>
        <p:cNvGrpSpPr/>
        <p:nvPr/>
      </p:nvGrpSpPr>
      <p:grpSpPr>
        <a:xfrm>
          <a:off x="0" y="0"/>
          <a:ext cx="0" cy="0"/>
          <a:chOff x="0" y="0"/>
          <a:chExt cx="0" cy="0"/>
        </a:xfrm>
      </p:grpSpPr>
      <p:sp>
        <p:nvSpPr>
          <p:cNvPr id="168" name="Google Shape;168;p32"/>
          <p:cNvSpPr txBox="1"/>
          <p:nvPr>
            <p:ph type="title"/>
          </p:nvPr>
        </p:nvSpPr>
        <p:spPr>
          <a:xfrm>
            <a:off x="397375" y="575950"/>
            <a:ext cx="7792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SVMs: Preliminaires and Definition</a:t>
            </a:r>
            <a:endParaRPr/>
          </a:p>
        </p:txBody>
      </p:sp>
      <p:sp>
        <p:nvSpPr>
          <p:cNvPr id="169" name="Google Shape;169;p32"/>
          <p:cNvSpPr txBox="1"/>
          <p:nvPr>
            <p:ph idx="1" type="body"/>
          </p:nvPr>
        </p:nvSpPr>
        <p:spPr>
          <a:xfrm>
            <a:off x="409800" y="1211350"/>
            <a:ext cx="8324400" cy="3302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800">
                <a:latin typeface="Calibri"/>
                <a:ea typeface="Calibri"/>
                <a:cs typeface="Calibri"/>
                <a:sym typeface="Calibri"/>
              </a:rPr>
              <a:t>Introduction:</a:t>
            </a:r>
            <a:endParaRPr b="1" sz="1800">
              <a:latin typeface="Calibri"/>
              <a:ea typeface="Calibri"/>
              <a:cs typeface="Calibri"/>
              <a:sym typeface="Calibri"/>
            </a:endParaRPr>
          </a:p>
          <a:p>
            <a:pPr indent="0" lvl="0" marL="0" rtl="0" algn="l">
              <a:spcBef>
                <a:spcPts val="0"/>
              </a:spcBef>
              <a:spcAft>
                <a:spcPts val="0"/>
              </a:spcAft>
              <a:buNone/>
            </a:pPr>
            <a:r>
              <a:rPr lang="en" sz="1600">
                <a:latin typeface="Calibri"/>
                <a:ea typeface="Calibri"/>
                <a:cs typeface="Calibri"/>
                <a:sym typeface="Calibri"/>
              </a:rPr>
              <a:t>We’ve learned about regularized logistic regression for binary classification so far. Support vector machine is another algorithm that is widely used in machine learning. Support vector machine is highly preferred by many as it produces significant accuracy with less computation power. Support Vector Machine, abbreviated as SVM can be used for both regression and classification tasks. But, it is widely used in classification objectives.</a:t>
            </a:r>
            <a:endParaRPr sz="1600">
              <a:latin typeface="Calibri"/>
              <a:ea typeface="Calibri"/>
              <a:cs typeface="Calibri"/>
              <a:sym typeface="Calibri"/>
            </a:endParaRPr>
          </a:p>
          <a:p>
            <a:pPr indent="0" lvl="0" marL="0" rtl="0" algn="l">
              <a:lnSpc>
                <a:spcPct val="150000"/>
              </a:lnSpc>
              <a:spcBef>
                <a:spcPts val="1600"/>
              </a:spcBef>
              <a:spcAft>
                <a:spcPts val="0"/>
              </a:spcAft>
              <a:buNone/>
            </a:pPr>
            <a:r>
              <a:rPr b="1" lang="en" sz="1800">
                <a:latin typeface="Calibri"/>
                <a:ea typeface="Calibri"/>
                <a:cs typeface="Calibri"/>
                <a:sym typeface="Calibri"/>
              </a:rPr>
              <a:t>Definition:</a:t>
            </a:r>
            <a:endParaRPr b="1" sz="1800">
              <a:latin typeface="Calibri"/>
              <a:ea typeface="Calibri"/>
              <a:cs typeface="Calibri"/>
              <a:sym typeface="Calibri"/>
            </a:endParaRPr>
          </a:p>
          <a:p>
            <a:pPr indent="0" lvl="0" marL="0" rtl="0" algn="l">
              <a:spcBef>
                <a:spcPts val="0"/>
              </a:spcBef>
              <a:spcAft>
                <a:spcPts val="1600"/>
              </a:spcAft>
              <a:buClr>
                <a:schemeClr val="dk2"/>
              </a:buClr>
              <a:buSzPts val="1100"/>
              <a:buFont typeface="Arial"/>
              <a:buNone/>
            </a:pPr>
            <a:r>
              <a:rPr lang="en" sz="1600">
                <a:latin typeface="Calibri"/>
                <a:ea typeface="Calibri"/>
                <a:cs typeface="Calibri"/>
                <a:sym typeface="Calibri"/>
              </a:rPr>
              <a:t>The objective of the </a:t>
            </a:r>
            <a:r>
              <a:rPr b="1" lang="en" sz="1600">
                <a:latin typeface="Calibri"/>
                <a:ea typeface="Calibri"/>
                <a:cs typeface="Calibri"/>
                <a:sym typeface="Calibri"/>
              </a:rPr>
              <a:t>support vector machine</a:t>
            </a:r>
            <a:r>
              <a:rPr lang="en" sz="1600">
                <a:latin typeface="Calibri"/>
                <a:ea typeface="Calibri"/>
                <a:cs typeface="Calibri"/>
                <a:sym typeface="Calibri"/>
              </a:rPr>
              <a:t> algorithm is to find a hyperplane in an N-dimensional space (N — the number of features) that distinctly classifies the data points.</a:t>
            </a:r>
            <a:endParaRPr sz="16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73" name="Shape 173"/>
        <p:cNvGrpSpPr/>
        <p:nvPr/>
      </p:nvGrpSpPr>
      <p:grpSpPr>
        <a:xfrm>
          <a:off x="0" y="0"/>
          <a:ext cx="0" cy="0"/>
          <a:chOff x="0" y="0"/>
          <a:chExt cx="0" cy="0"/>
        </a:xfrm>
      </p:grpSpPr>
      <p:sp>
        <p:nvSpPr>
          <p:cNvPr id="174" name="Google Shape;174;p33"/>
          <p:cNvSpPr txBox="1"/>
          <p:nvPr>
            <p:ph type="title"/>
          </p:nvPr>
        </p:nvSpPr>
        <p:spPr>
          <a:xfrm>
            <a:off x="397375" y="575950"/>
            <a:ext cx="7792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Objective of SVMs</a:t>
            </a:r>
            <a:endParaRPr/>
          </a:p>
        </p:txBody>
      </p:sp>
      <p:pic>
        <p:nvPicPr>
          <p:cNvPr id="175" name="Google Shape;175;p33"/>
          <p:cNvPicPr preferRelativeResize="0"/>
          <p:nvPr/>
        </p:nvPicPr>
        <p:blipFill>
          <a:blip r:embed="rId3">
            <a:alphaModFix/>
          </a:blip>
          <a:stretch>
            <a:fillRect/>
          </a:stretch>
        </p:blipFill>
        <p:spPr>
          <a:xfrm>
            <a:off x="2230974" y="1338975"/>
            <a:ext cx="2138300" cy="2095525"/>
          </a:xfrm>
          <a:prstGeom prst="rect">
            <a:avLst/>
          </a:prstGeom>
          <a:noFill/>
          <a:ln>
            <a:noFill/>
          </a:ln>
        </p:spPr>
      </p:pic>
      <p:pic>
        <p:nvPicPr>
          <p:cNvPr id="176" name="Google Shape;176;p33"/>
          <p:cNvPicPr preferRelativeResize="0"/>
          <p:nvPr/>
        </p:nvPicPr>
        <p:blipFill>
          <a:blip r:embed="rId4">
            <a:alphaModFix/>
          </a:blip>
          <a:stretch>
            <a:fillRect/>
          </a:stretch>
        </p:blipFill>
        <p:spPr>
          <a:xfrm>
            <a:off x="4749875" y="1331863"/>
            <a:ext cx="2138300" cy="2109783"/>
          </a:xfrm>
          <a:prstGeom prst="rect">
            <a:avLst/>
          </a:prstGeom>
          <a:noFill/>
          <a:ln>
            <a:noFill/>
          </a:ln>
        </p:spPr>
      </p:pic>
      <p:sp>
        <p:nvSpPr>
          <p:cNvPr id="177" name="Google Shape;177;p33"/>
          <p:cNvSpPr txBox="1"/>
          <p:nvPr>
            <p:ph idx="1" type="body"/>
          </p:nvPr>
        </p:nvSpPr>
        <p:spPr>
          <a:xfrm>
            <a:off x="397375" y="3441650"/>
            <a:ext cx="8324400" cy="122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latin typeface="Calibri"/>
                <a:ea typeface="Calibri"/>
                <a:cs typeface="Calibri"/>
                <a:sym typeface="Calibri"/>
              </a:rPr>
              <a:t>To separate the two classes of data points, there are many possible hyperplanes that could be chosen. Our objective is to find a plane that has the maximum margin, i.e the maximum distance between data points of both classes. Maximizing the margin distance provides some reinforcement so that future data points can be classified with more confidence.</a:t>
            </a:r>
            <a:endParaRPr sz="1600">
              <a:latin typeface="Roboto"/>
              <a:ea typeface="Roboto"/>
              <a:cs typeface="Roboto"/>
              <a:sym typeface="Roboto"/>
            </a:endParaRPr>
          </a:p>
        </p:txBody>
      </p:sp>
      <p:sp>
        <p:nvSpPr>
          <p:cNvPr id="178" name="Google Shape;178;p33"/>
          <p:cNvSpPr txBox="1"/>
          <p:nvPr>
            <p:ph idx="1" type="body"/>
          </p:nvPr>
        </p:nvSpPr>
        <p:spPr>
          <a:xfrm>
            <a:off x="397375" y="2035038"/>
            <a:ext cx="1833600" cy="58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latin typeface="Calibri"/>
                <a:ea typeface="Calibri"/>
                <a:cs typeface="Calibri"/>
                <a:sym typeface="Calibri"/>
              </a:rPr>
              <a:t>Simple Classification Algorithms</a:t>
            </a:r>
            <a:endParaRPr b="1">
              <a:latin typeface="Roboto"/>
              <a:ea typeface="Roboto"/>
              <a:cs typeface="Roboto"/>
              <a:sym typeface="Roboto"/>
            </a:endParaRPr>
          </a:p>
        </p:txBody>
      </p:sp>
      <p:sp>
        <p:nvSpPr>
          <p:cNvPr id="179" name="Google Shape;179;p33"/>
          <p:cNvSpPr txBox="1"/>
          <p:nvPr>
            <p:ph idx="1" type="body"/>
          </p:nvPr>
        </p:nvSpPr>
        <p:spPr>
          <a:xfrm>
            <a:off x="6888175" y="2095288"/>
            <a:ext cx="1833600" cy="5829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b="1" lang="en">
                <a:latin typeface="Calibri"/>
                <a:ea typeface="Calibri"/>
                <a:cs typeface="Calibri"/>
                <a:sym typeface="Calibri"/>
              </a:rPr>
              <a:t>Support Vector Machine Algorithm</a:t>
            </a:r>
            <a:endParaRPr b="1">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