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Roboto"/>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042169d7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042169d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2cc25d4a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2cc25d4a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2cc25d4a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2cc25d4a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2cc25d4a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2cc25d4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2cc25d4a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2cc25d4a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2cc25d4a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2cc25d4a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2cc25d4a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2cc25d4a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2cc25d4a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2cc25d4a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2cc25d4a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2cc25d4a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2cc25d4a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2cc25d4a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9ce50d1a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9ce50d1a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042169d7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042169d7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c80590c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c80590c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c80590c6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c80590c6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https://subscription.packtpub.com/book/big_data_and_business_intelligence/9781789617740/2/ch02lvl1sec14/k-fold-cross-validation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c80590c6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c80590c6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https://medium.com/@cjl2fv/an-intro-to-hyper-parameter-optimization-using-grid-search-and-random-search-d73b9834ca0a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9ce50d1a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9ce50d1a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042169d75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042169d75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494bb3c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494bb3c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494bb3c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494bb3c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2cc25d4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2cc25d4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2cc25d4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2cc25d4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d24e288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d24e288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2cc25d4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2cc25d4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2cc25d4a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2cc25d4a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6" name="Google Shape;56;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9" name="Google Shape;59;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0" name="Google Shape;60;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1" name="Shape 61"/>
        <p:cNvGrpSpPr/>
        <p:nvPr/>
      </p:nvGrpSpPr>
      <p:grpSpPr>
        <a:xfrm>
          <a:off x="0" y="0"/>
          <a:ext cx="0" cy="0"/>
          <a:chOff x="0" y="0"/>
          <a:chExt cx="0" cy="0"/>
        </a:xfrm>
      </p:grpSpPr>
      <p:cxnSp>
        <p:nvCxnSpPr>
          <p:cNvPr id="62" name="Google Shape;62;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3" name="Google Shape;63;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65" name="Google Shape;65;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cxnSp>
        <p:nvCxnSpPr>
          <p:cNvPr id="67" name="Google Shape;67;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68" name="Google Shape;68;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69" name="Google Shape;69;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0" name="Google Shape;7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cxnSp>
        <p:nvCxnSpPr>
          <p:cNvPr id="74" name="Google Shape;74;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5" name="Google Shape;75;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6" name="Google Shape;76;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7" name="Google Shape;7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cxnSp>
        <p:nvCxnSpPr>
          <p:cNvPr id="85" name="Google Shape;85;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6" name="Google Shape;86;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8" name="Google Shape;8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9" name="Shape 89"/>
        <p:cNvGrpSpPr/>
        <p:nvPr/>
      </p:nvGrpSpPr>
      <p:grpSpPr>
        <a:xfrm>
          <a:off x="0" y="0"/>
          <a:ext cx="0" cy="0"/>
          <a:chOff x="0" y="0"/>
          <a:chExt cx="0" cy="0"/>
        </a:xfrm>
      </p:grpSpPr>
      <p:cxnSp>
        <p:nvCxnSpPr>
          <p:cNvPr id="90" name="Google Shape;90;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1" name="Google Shape;91;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2" name="Google Shape;92;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97" name="Google Shape;97;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 name="Google Shape;9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9" name="Google Shape;99;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4" name="Google Shape;104;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08" name="Google Shape;108;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0" name="Google Shape;110;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hyperlink" Target="https://forms.gle/fp6ZVue6jE6JJQkA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s://www.lsa.umich.edu/cg/" TargetMode="External"/><Relationship Id="rId4" Type="http://schemas.openxmlformats.org/officeDocument/2006/relationships/hyperlink" Target="https://ai.engin.umich.edu/events/friday-night-ai/nov-22-2019/" TargetMode="External"/><Relationship Id="rId5" Type="http://schemas.openxmlformats.org/officeDocument/2006/relationships/hyperlink" Target="https://forms.gle/fp6ZVue6jE6JJQkA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5"/>
          <p:cNvSpPr txBox="1"/>
          <p:nvPr>
            <p:ph type="ctrTitle"/>
          </p:nvPr>
        </p:nvSpPr>
        <p:spPr>
          <a:xfrm>
            <a:off x="2390275" y="90850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Performance Metrics and Cross Validation</a:t>
            </a:r>
            <a:endParaRPr sz="4000"/>
          </a:p>
        </p:txBody>
      </p:sp>
      <p:sp>
        <p:nvSpPr>
          <p:cNvPr id="118" name="Google Shape;118;p25"/>
          <p:cNvSpPr txBox="1"/>
          <p:nvPr>
            <p:ph idx="1" type="subTitle"/>
          </p:nvPr>
        </p:nvSpPr>
        <p:spPr>
          <a:xfrm>
            <a:off x="2390275" y="3929825"/>
            <a:ext cx="6331500" cy="55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Michigan Hackers Machine Learning Team</a:t>
            </a:r>
            <a:endParaRPr sz="2400"/>
          </a:p>
        </p:txBody>
      </p:sp>
      <p:pic>
        <p:nvPicPr>
          <p:cNvPr id="119" name="Google Shape;119;p25"/>
          <p:cNvPicPr preferRelativeResize="0"/>
          <p:nvPr/>
        </p:nvPicPr>
        <p:blipFill>
          <a:blip r:embed="rId3">
            <a:alphaModFix/>
          </a:blip>
          <a:stretch>
            <a:fillRect/>
          </a:stretch>
        </p:blipFill>
        <p:spPr>
          <a:xfrm>
            <a:off x="201625" y="29068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80" name="Shape 180"/>
        <p:cNvGrpSpPr/>
        <p:nvPr/>
      </p:nvGrpSpPr>
      <p:grpSpPr>
        <a:xfrm>
          <a:off x="0" y="0"/>
          <a:ext cx="0" cy="0"/>
          <a:chOff x="0" y="0"/>
          <a:chExt cx="0" cy="0"/>
        </a:xfrm>
      </p:grpSpPr>
      <p:sp>
        <p:nvSpPr>
          <p:cNvPr id="181" name="Google Shape;181;p34"/>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 </a:t>
            </a:r>
            <a:r>
              <a:rPr lang="en"/>
              <a:t>True </a:t>
            </a:r>
            <a:r>
              <a:rPr lang="en"/>
              <a:t>Positive</a:t>
            </a:r>
            <a:r>
              <a:rPr lang="en"/>
              <a:t> Score</a:t>
            </a:r>
            <a:endParaRPr/>
          </a:p>
        </p:txBody>
      </p:sp>
      <p:sp>
        <p:nvSpPr>
          <p:cNvPr id="182" name="Google Shape;182;p34"/>
          <p:cNvSpPr txBox="1"/>
          <p:nvPr>
            <p:ph idx="1" type="body"/>
          </p:nvPr>
        </p:nvSpPr>
        <p:spPr>
          <a:xfrm>
            <a:off x="488725" y="1211350"/>
            <a:ext cx="81960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Description:</a:t>
            </a:r>
            <a:endParaRPr b="1" sz="1500"/>
          </a:p>
        </p:txBody>
      </p:sp>
      <p:sp>
        <p:nvSpPr>
          <p:cNvPr id="183" name="Google Shape;183;p34"/>
          <p:cNvSpPr txBox="1"/>
          <p:nvPr>
            <p:ph idx="1" type="body"/>
          </p:nvPr>
        </p:nvSpPr>
        <p:spPr>
          <a:xfrm>
            <a:off x="488725" y="2378725"/>
            <a:ext cx="83253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Formula</a:t>
            </a:r>
            <a:r>
              <a:rPr b="1" lang="en" sz="1500"/>
              <a:t> (screenshot)</a:t>
            </a:r>
            <a:r>
              <a:rPr b="1" lang="en" sz="1500"/>
              <a:t>:</a:t>
            </a:r>
            <a:endParaRPr b="1" sz="1500"/>
          </a:p>
        </p:txBody>
      </p:sp>
      <p:sp>
        <p:nvSpPr>
          <p:cNvPr id="184" name="Google Shape;184;p34"/>
          <p:cNvSpPr txBox="1"/>
          <p:nvPr>
            <p:ph idx="1" type="body"/>
          </p:nvPr>
        </p:nvSpPr>
        <p:spPr>
          <a:xfrm>
            <a:off x="488725" y="3652950"/>
            <a:ext cx="83253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Pros and cons:</a:t>
            </a:r>
            <a:endParaRPr b="1"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88" name="Shape 188"/>
        <p:cNvGrpSpPr/>
        <p:nvPr/>
      </p:nvGrpSpPr>
      <p:grpSpPr>
        <a:xfrm>
          <a:off x="0" y="0"/>
          <a:ext cx="0" cy="0"/>
          <a:chOff x="0" y="0"/>
          <a:chExt cx="0" cy="0"/>
        </a:xfrm>
      </p:grpSpPr>
      <p:sp>
        <p:nvSpPr>
          <p:cNvPr id="189" name="Google Shape;189;p35"/>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Specificity</a:t>
            </a:r>
            <a:r>
              <a:rPr lang="en"/>
              <a:t> / True Negative Rate</a:t>
            </a:r>
            <a:endParaRPr/>
          </a:p>
        </p:txBody>
      </p:sp>
      <p:sp>
        <p:nvSpPr>
          <p:cNvPr id="190" name="Google Shape;190;p35"/>
          <p:cNvSpPr txBox="1"/>
          <p:nvPr>
            <p:ph idx="1" type="body"/>
          </p:nvPr>
        </p:nvSpPr>
        <p:spPr>
          <a:xfrm>
            <a:off x="488725" y="1211350"/>
            <a:ext cx="81960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Description:</a:t>
            </a:r>
            <a:endParaRPr b="1" sz="1500"/>
          </a:p>
        </p:txBody>
      </p:sp>
      <p:sp>
        <p:nvSpPr>
          <p:cNvPr id="191" name="Google Shape;191;p35"/>
          <p:cNvSpPr txBox="1"/>
          <p:nvPr>
            <p:ph idx="1" type="body"/>
          </p:nvPr>
        </p:nvSpPr>
        <p:spPr>
          <a:xfrm>
            <a:off x="488725" y="2378725"/>
            <a:ext cx="83253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Formula (screenshot):</a:t>
            </a:r>
            <a:endParaRPr b="1" sz="1500"/>
          </a:p>
        </p:txBody>
      </p:sp>
      <p:sp>
        <p:nvSpPr>
          <p:cNvPr id="192" name="Google Shape;192;p35"/>
          <p:cNvSpPr txBox="1"/>
          <p:nvPr>
            <p:ph idx="1" type="body"/>
          </p:nvPr>
        </p:nvSpPr>
        <p:spPr>
          <a:xfrm>
            <a:off x="488725" y="3652950"/>
            <a:ext cx="83253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Pros and cons:</a:t>
            </a:r>
            <a:endParaRPr b="1"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96" name="Shape 196"/>
        <p:cNvGrpSpPr/>
        <p:nvPr/>
      </p:nvGrpSpPr>
      <p:grpSpPr>
        <a:xfrm>
          <a:off x="0" y="0"/>
          <a:ext cx="0" cy="0"/>
          <a:chOff x="0" y="0"/>
          <a:chExt cx="0" cy="0"/>
        </a:xfrm>
      </p:grpSpPr>
      <p:sp>
        <p:nvSpPr>
          <p:cNvPr id="197" name="Google Shape;197;p36"/>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a:t>
            </a:r>
            <a:endParaRPr/>
          </a:p>
        </p:txBody>
      </p:sp>
      <p:sp>
        <p:nvSpPr>
          <p:cNvPr id="198" name="Google Shape;198;p36"/>
          <p:cNvSpPr txBox="1"/>
          <p:nvPr>
            <p:ph idx="1" type="body"/>
          </p:nvPr>
        </p:nvSpPr>
        <p:spPr>
          <a:xfrm>
            <a:off x="488725" y="1211350"/>
            <a:ext cx="81960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Description:</a:t>
            </a:r>
            <a:endParaRPr b="1" sz="1500"/>
          </a:p>
        </p:txBody>
      </p:sp>
      <p:sp>
        <p:nvSpPr>
          <p:cNvPr id="199" name="Google Shape;199;p36"/>
          <p:cNvSpPr txBox="1"/>
          <p:nvPr>
            <p:ph idx="1" type="body"/>
          </p:nvPr>
        </p:nvSpPr>
        <p:spPr>
          <a:xfrm>
            <a:off x="488725" y="2378725"/>
            <a:ext cx="83253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Formula (screenshot):</a:t>
            </a:r>
            <a:endParaRPr b="1" sz="1500"/>
          </a:p>
        </p:txBody>
      </p:sp>
      <p:sp>
        <p:nvSpPr>
          <p:cNvPr id="200" name="Google Shape;200;p36"/>
          <p:cNvSpPr txBox="1"/>
          <p:nvPr>
            <p:ph idx="1" type="body"/>
          </p:nvPr>
        </p:nvSpPr>
        <p:spPr>
          <a:xfrm>
            <a:off x="488725" y="3652950"/>
            <a:ext cx="83253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Pros and cons:</a:t>
            </a:r>
            <a:endParaRPr b="1"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04" name="Shape 204"/>
        <p:cNvGrpSpPr/>
        <p:nvPr/>
      </p:nvGrpSpPr>
      <p:grpSpPr>
        <a:xfrm>
          <a:off x="0" y="0"/>
          <a:ext cx="0" cy="0"/>
          <a:chOff x="0" y="0"/>
          <a:chExt cx="0" cy="0"/>
        </a:xfrm>
      </p:grpSpPr>
      <p:sp>
        <p:nvSpPr>
          <p:cNvPr id="205" name="Google Shape;205;p37"/>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a:t>
            </a:r>
            <a:endParaRPr/>
          </a:p>
        </p:txBody>
      </p:sp>
      <p:sp>
        <p:nvSpPr>
          <p:cNvPr id="206" name="Google Shape;206;p37"/>
          <p:cNvSpPr txBox="1"/>
          <p:nvPr>
            <p:ph idx="1" type="body"/>
          </p:nvPr>
        </p:nvSpPr>
        <p:spPr>
          <a:xfrm>
            <a:off x="488725" y="1211350"/>
            <a:ext cx="81960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Description:</a:t>
            </a:r>
            <a:endParaRPr b="1" sz="1500"/>
          </a:p>
        </p:txBody>
      </p:sp>
      <p:sp>
        <p:nvSpPr>
          <p:cNvPr id="207" name="Google Shape;207;p37"/>
          <p:cNvSpPr txBox="1"/>
          <p:nvPr>
            <p:ph idx="1" type="body"/>
          </p:nvPr>
        </p:nvSpPr>
        <p:spPr>
          <a:xfrm>
            <a:off x="488725" y="2378725"/>
            <a:ext cx="83253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Formula (screenshot):</a:t>
            </a:r>
            <a:endParaRPr b="1" sz="1500"/>
          </a:p>
        </p:txBody>
      </p:sp>
      <p:sp>
        <p:nvSpPr>
          <p:cNvPr id="208" name="Google Shape;208;p37"/>
          <p:cNvSpPr txBox="1"/>
          <p:nvPr>
            <p:ph idx="1" type="body"/>
          </p:nvPr>
        </p:nvSpPr>
        <p:spPr>
          <a:xfrm>
            <a:off x="488725" y="3652950"/>
            <a:ext cx="83253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Pros and cons:</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12" name="Shape 212"/>
        <p:cNvGrpSpPr/>
        <p:nvPr/>
      </p:nvGrpSpPr>
      <p:grpSpPr>
        <a:xfrm>
          <a:off x="0" y="0"/>
          <a:ext cx="0" cy="0"/>
          <a:chOff x="0" y="0"/>
          <a:chExt cx="0" cy="0"/>
        </a:xfrm>
      </p:grpSpPr>
      <p:sp>
        <p:nvSpPr>
          <p:cNvPr id="213" name="Google Shape;213;p38"/>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F1-Score</a:t>
            </a:r>
            <a:endParaRPr/>
          </a:p>
        </p:txBody>
      </p:sp>
      <p:sp>
        <p:nvSpPr>
          <p:cNvPr id="214" name="Google Shape;214;p38"/>
          <p:cNvSpPr txBox="1"/>
          <p:nvPr>
            <p:ph idx="1" type="body"/>
          </p:nvPr>
        </p:nvSpPr>
        <p:spPr>
          <a:xfrm>
            <a:off x="488725" y="1211350"/>
            <a:ext cx="81960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Description:</a:t>
            </a:r>
            <a:endParaRPr b="1" sz="1500"/>
          </a:p>
        </p:txBody>
      </p:sp>
      <p:sp>
        <p:nvSpPr>
          <p:cNvPr id="215" name="Google Shape;215;p38"/>
          <p:cNvSpPr txBox="1"/>
          <p:nvPr>
            <p:ph idx="1" type="body"/>
          </p:nvPr>
        </p:nvSpPr>
        <p:spPr>
          <a:xfrm>
            <a:off x="488725" y="2378725"/>
            <a:ext cx="83253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Formula (screenshot):</a:t>
            </a:r>
            <a:endParaRPr b="1" sz="1500"/>
          </a:p>
        </p:txBody>
      </p:sp>
      <p:sp>
        <p:nvSpPr>
          <p:cNvPr id="216" name="Google Shape;216;p38"/>
          <p:cNvSpPr txBox="1"/>
          <p:nvPr>
            <p:ph idx="1" type="body"/>
          </p:nvPr>
        </p:nvSpPr>
        <p:spPr>
          <a:xfrm>
            <a:off x="488725" y="3652950"/>
            <a:ext cx="8325300" cy="7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Pros and cons:</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20" name="Shape 220"/>
        <p:cNvGrpSpPr/>
        <p:nvPr/>
      </p:nvGrpSpPr>
      <p:grpSpPr>
        <a:xfrm>
          <a:off x="0" y="0"/>
          <a:ext cx="0" cy="0"/>
          <a:chOff x="0" y="0"/>
          <a:chExt cx="0" cy="0"/>
        </a:xfrm>
      </p:grpSpPr>
      <p:sp>
        <p:nvSpPr>
          <p:cNvPr id="221" name="Google Shape;221;p39"/>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pic>
        <p:nvPicPr>
          <p:cNvPr id="222" name="Google Shape;222;p39"/>
          <p:cNvPicPr preferRelativeResize="0"/>
          <p:nvPr/>
        </p:nvPicPr>
        <p:blipFill>
          <a:blip r:embed="rId3">
            <a:alphaModFix/>
          </a:blip>
          <a:stretch>
            <a:fillRect/>
          </a:stretch>
        </p:blipFill>
        <p:spPr>
          <a:xfrm>
            <a:off x="2184225" y="1269475"/>
            <a:ext cx="4775575" cy="2523875"/>
          </a:xfrm>
          <a:prstGeom prst="rect">
            <a:avLst/>
          </a:prstGeom>
          <a:noFill/>
          <a:ln>
            <a:noFill/>
          </a:ln>
        </p:spPr>
      </p:pic>
      <p:sp>
        <p:nvSpPr>
          <p:cNvPr id="223" name="Google Shape;223;p39"/>
          <p:cNvSpPr txBox="1"/>
          <p:nvPr>
            <p:ph idx="1" type="body"/>
          </p:nvPr>
        </p:nvSpPr>
        <p:spPr>
          <a:xfrm>
            <a:off x="280650" y="3900650"/>
            <a:ext cx="8582700" cy="41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Confusion Matrix for a Binary </a:t>
            </a:r>
            <a:r>
              <a:rPr lang="en" sz="1500"/>
              <a:t>Classification</a:t>
            </a:r>
            <a:r>
              <a:rPr lang="en" sz="1500"/>
              <a:t> problem. What performance metrics would work best to train your model?</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178650" y="1806825"/>
            <a:ext cx="87354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Performance Metrics in Python</a:t>
            </a:r>
            <a:endParaRPr sz="4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32" name="Shape 232"/>
        <p:cNvGrpSpPr/>
        <p:nvPr/>
      </p:nvGrpSpPr>
      <p:grpSpPr>
        <a:xfrm>
          <a:off x="0" y="0"/>
          <a:ext cx="0" cy="0"/>
          <a:chOff x="0" y="0"/>
          <a:chExt cx="0" cy="0"/>
        </a:xfrm>
      </p:grpSpPr>
      <p:pic>
        <p:nvPicPr>
          <p:cNvPr id="233" name="Google Shape;233;p41"/>
          <p:cNvPicPr preferRelativeResize="0"/>
          <p:nvPr/>
        </p:nvPicPr>
        <p:blipFill rotWithShape="1">
          <a:blip r:embed="rId3">
            <a:alphaModFix/>
          </a:blip>
          <a:srcRect b="77883" l="0" r="0" t="0"/>
          <a:stretch/>
        </p:blipFill>
        <p:spPr>
          <a:xfrm>
            <a:off x="813213" y="1739206"/>
            <a:ext cx="7517575" cy="1665101"/>
          </a:xfrm>
          <a:prstGeom prst="rect">
            <a:avLst/>
          </a:prstGeom>
          <a:noFill/>
          <a:ln>
            <a:noFill/>
          </a:ln>
        </p:spPr>
      </p:pic>
      <p:sp>
        <p:nvSpPr>
          <p:cNvPr id="234" name="Google Shape;234;p41"/>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Libraries and Set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38" name="Shape 238"/>
        <p:cNvGrpSpPr/>
        <p:nvPr/>
      </p:nvGrpSpPr>
      <p:grpSpPr>
        <a:xfrm>
          <a:off x="0" y="0"/>
          <a:ext cx="0" cy="0"/>
          <a:chOff x="0" y="0"/>
          <a:chExt cx="0" cy="0"/>
        </a:xfrm>
      </p:grpSpPr>
      <p:pic>
        <p:nvPicPr>
          <p:cNvPr id="239" name="Google Shape;239;p42"/>
          <p:cNvPicPr preferRelativeResize="0"/>
          <p:nvPr/>
        </p:nvPicPr>
        <p:blipFill rotWithShape="1">
          <a:blip r:embed="rId3">
            <a:alphaModFix/>
          </a:blip>
          <a:srcRect b="0" l="0" r="0" t="23861"/>
          <a:stretch/>
        </p:blipFill>
        <p:spPr>
          <a:xfrm>
            <a:off x="2220613" y="1112025"/>
            <a:ext cx="4702773" cy="3585950"/>
          </a:xfrm>
          <a:prstGeom prst="rect">
            <a:avLst/>
          </a:prstGeom>
          <a:noFill/>
          <a:ln>
            <a:noFill/>
          </a:ln>
        </p:spPr>
      </p:pic>
      <p:sp>
        <p:nvSpPr>
          <p:cNvPr id="240" name="Google Shape;240;p42"/>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Metrics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Cross Validation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a:t>
            </a:r>
            <a:r>
              <a:rPr lang="en"/>
              <a:t>Agenda</a:t>
            </a:r>
            <a:endParaRPr/>
          </a:p>
        </p:txBody>
      </p:sp>
      <p:sp>
        <p:nvSpPr>
          <p:cNvPr id="125" name="Google Shape;125;p26"/>
          <p:cNvSpPr txBox="1"/>
          <p:nvPr>
            <p:ph idx="1" type="body"/>
          </p:nvPr>
        </p:nvSpPr>
        <p:spPr>
          <a:xfrm>
            <a:off x="2400247" y="1312600"/>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Announcements</a:t>
            </a:r>
            <a:endParaRPr sz="1800"/>
          </a:p>
          <a:p>
            <a:pPr indent="-342900" lvl="0" marL="457200" rtl="0" algn="l">
              <a:spcBef>
                <a:spcPts val="0"/>
              </a:spcBef>
              <a:spcAft>
                <a:spcPts val="0"/>
              </a:spcAft>
              <a:buSzPts val="1800"/>
              <a:buAutoNum type="arabicPeriod"/>
            </a:pPr>
            <a:r>
              <a:rPr lang="en" sz="1800"/>
              <a:t>Review Support Vector Machines</a:t>
            </a:r>
            <a:endParaRPr sz="1800"/>
          </a:p>
          <a:p>
            <a:pPr indent="-342900" lvl="0" marL="457200" rtl="0" algn="l">
              <a:spcBef>
                <a:spcPts val="0"/>
              </a:spcBef>
              <a:spcAft>
                <a:spcPts val="0"/>
              </a:spcAft>
              <a:buSzPts val="1800"/>
              <a:buAutoNum type="arabicPeriod"/>
            </a:pPr>
            <a:r>
              <a:rPr lang="en" sz="1800"/>
              <a:t>Performance Metrics</a:t>
            </a:r>
            <a:endParaRPr sz="1800"/>
          </a:p>
          <a:p>
            <a:pPr indent="-342900" lvl="0" marL="457200" rtl="0" algn="l">
              <a:spcBef>
                <a:spcPts val="0"/>
              </a:spcBef>
              <a:spcAft>
                <a:spcPts val="0"/>
              </a:spcAft>
              <a:buSzPts val="1800"/>
              <a:buAutoNum type="arabicPeriod"/>
            </a:pPr>
            <a:r>
              <a:rPr lang="en" sz="1800"/>
              <a:t>Cross Validation</a:t>
            </a:r>
            <a:endParaRPr sz="1800"/>
          </a:p>
          <a:p>
            <a:pPr indent="-342900" lvl="0" marL="457200" rtl="0" algn="l">
              <a:spcBef>
                <a:spcPts val="0"/>
              </a:spcBef>
              <a:spcAft>
                <a:spcPts val="0"/>
              </a:spcAft>
              <a:buSzPts val="1800"/>
              <a:buAutoNum type="arabicPeriod"/>
            </a:pPr>
            <a:r>
              <a:rPr lang="en" sz="1800"/>
              <a:t>Brainstorm Ideas for Next Semester</a:t>
            </a:r>
            <a:endParaRPr sz="1800"/>
          </a:p>
          <a:p>
            <a:pPr indent="-342900" lvl="0" marL="457200" rtl="0" algn="l">
              <a:spcBef>
                <a:spcPts val="0"/>
              </a:spcBef>
              <a:spcAft>
                <a:spcPts val="0"/>
              </a:spcAft>
              <a:buSzPts val="1800"/>
              <a:buAutoNum type="arabicPeriod"/>
            </a:pPr>
            <a:r>
              <a:rPr lang="en" sz="1800"/>
              <a:t>Work and Ask Questions</a:t>
            </a:r>
            <a:endParaRPr sz="1800"/>
          </a:p>
          <a:p>
            <a:pPr indent="0" lvl="0" marL="457200" rtl="0" algn="l">
              <a:spcBef>
                <a:spcPts val="1600"/>
              </a:spcBef>
              <a:spcAft>
                <a:spcPts val="1600"/>
              </a:spcAft>
              <a:buNone/>
            </a:pPr>
            <a:r>
              <a:t/>
            </a:r>
            <a:endParaRPr sz="1800"/>
          </a:p>
        </p:txBody>
      </p:sp>
      <p:pic>
        <p:nvPicPr>
          <p:cNvPr id="126" name="Google Shape;126;p26"/>
          <p:cNvPicPr preferRelativeResize="0"/>
          <p:nvPr/>
        </p:nvPicPr>
        <p:blipFill>
          <a:blip r:embed="rId3">
            <a:alphaModFix/>
          </a:blip>
          <a:stretch>
            <a:fillRect/>
          </a:stretch>
        </p:blipFill>
        <p:spPr>
          <a:xfrm>
            <a:off x="349450" y="575950"/>
            <a:ext cx="1905000" cy="190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49" name="Shape 249"/>
        <p:cNvGrpSpPr/>
        <p:nvPr/>
      </p:nvGrpSpPr>
      <p:grpSpPr>
        <a:xfrm>
          <a:off x="0" y="0"/>
          <a:ext cx="0" cy="0"/>
          <a:chOff x="0" y="0"/>
          <a:chExt cx="0" cy="0"/>
        </a:xfrm>
      </p:grpSpPr>
      <p:sp>
        <p:nvSpPr>
          <p:cNvPr id="250" name="Google Shape;250;p44"/>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Validation</a:t>
            </a:r>
            <a:endParaRPr/>
          </a:p>
        </p:txBody>
      </p:sp>
      <p:pic>
        <p:nvPicPr>
          <p:cNvPr id="251" name="Google Shape;251;p44"/>
          <p:cNvPicPr preferRelativeResize="0"/>
          <p:nvPr/>
        </p:nvPicPr>
        <p:blipFill>
          <a:blip r:embed="rId3">
            <a:alphaModFix/>
          </a:blip>
          <a:stretch>
            <a:fillRect/>
          </a:stretch>
        </p:blipFill>
        <p:spPr>
          <a:xfrm>
            <a:off x="1083425" y="1287450"/>
            <a:ext cx="6120525" cy="32970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55" name="Shape 255"/>
        <p:cNvGrpSpPr/>
        <p:nvPr/>
      </p:nvGrpSpPr>
      <p:grpSpPr>
        <a:xfrm>
          <a:off x="0" y="0"/>
          <a:ext cx="0" cy="0"/>
          <a:chOff x="0" y="0"/>
          <a:chExt cx="0" cy="0"/>
        </a:xfrm>
      </p:grpSpPr>
      <p:sp>
        <p:nvSpPr>
          <p:cNvPr id="256" name="Google Shape;256;p45"/>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k-fold Cross</a:t>
            </a:r>
            <a:r>
              <a:rPr lang="en"/>
              <a:t> Validation</a:t>
            </a:r>
            <a:endParaRPr/>
          </a:p>
        </p:txBody>
      </p:sp>
      <p:pic>
        <p:nvPicPr>
          <p:cNvPr id="257" name="Google Shape;257;p45"/>
          <p:cNvPicPr preferRelativeResize="0"/>
          <p:nvPr/>
        </p:nvPicPr>
        <p:blipFill>
          <a:blip r:embed="rId3">
            <a:alphaModFix/>
          </a:blip>
          <a:stretch>
            <a:fillRect/>
          </a:stretch>
        </p:blipFill>
        <p:spPr>
          <a:xfrm>
            <a:off x="564700" y="1310350"/>
            <a:ext cx="8106375" cy="3122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61" name="Shape 261"/>
        <p:cNvGrpSpPr/>
        <p:nvPr/>
      </p:nvGrpSpPr>
      <p:grpSpPr>
        <a:xfrm>
          <a:off x="0" y="0"/>
          <a:ext cx="0" cy="0"/>
          <a:chOff x="0" y="0"/>
          <a:chExt cx="0" cy="0"/>
        </a:xfrm>
      </p:grpSpPr>
      <p:sp>
        <p:nvSpPr>
          <p:cNvPr id="262" name="Google Shape;262;p46"/>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Selection</a:t>
            </a:r>
            <a:endParaRPr/>
          </a:p>
        </p:txBody>
      </p:sp>
      <p:pic>
        <p:nvPicPr>
          <p:cNvPr id="263" name="Google Shape;263;p46"/>
          <p:cNvPicPr preferRelativeResize="0"/>
          <p:nvPr/>
        </p:nvPicPr>
        <p:blipFill>
          <a:blip r:embed="rId3">
            <a:alphaModFix/>
          </a:blip>
          <a:stretch>
            <a:fillRect/>
          </a:stretch>
        </p:blipFill>
        <p:spPr>
          <a:xfrm>
            <a:off x="1213150" y="1329000"/>
            <a:ext cx="6335358" cy="321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67" name="Shape 267"/>
        <p:cNvGrpSpPr/>
        <p:nvPr/>
      </p:nvGrpSpPr>
      <p:grpSpPr>
        <a:xfrm>
          <a:off x="0" y="0"/>
          <a:ext cx="0" cy="0"/>
          <a:chOff x="0" y="0"/>
          <a:chExt cx="0" cy="0"/>
        </a:xfrm>
      </p:grpSpPr>
      <p:sp>
        <p:nvSpPr>
          <p:cNvPr id="268" name="Google Shape;268;p47"/>
          <p:cNvSpPr txBox="1"/>
          <p:nvPr>
            <p:ph type="title"/>
          </p:nvPr>
        </p:nvSpPr>
        <p:spPr>
          <a:xfrm>
            <a:off x="397375" y="575950"/>
            <a:ext cx="8234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Ideas and Club Improvements</a:t>
            </a:r>
            <a:endParaRPr/>
          </a:p>
        </p:txBody>
      </p:sp>
      <p:sp>
        <p:nvSpPr>
          <p:cNvPr id="269" name="Google Shape;269;p47"/>
          <p:cNvSpPr txBox="1"/>
          <p:nvPr>
            <p:ph idx="1" type="body"/>
          </p:nvPr>
        </p:nvSpPr>
        <p:spPr>
          <a:xfrm>
            <a:off x="397375" y="1211350"/>
            <a:ext cx="8582700" cy="347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 name="Shape 273"/>
        <p:cNvGrpSpPr/>
        <p:nvPr/>
      </p:nvGrpSpPr>
      <p:grpSpPr>
        <a:xfrm>
          <a:off x="0" y="0"/>
          <a:ext cx="0" cy="0"/>
          <a:chOff x="0" y="0"/>
          <a:chExt cx="0" cy="0"/>
        </a:xfrm>
      </p:grpSpPr>
      <p:sp>
        <p:nvSpPr>
          <p:cNvPr id="274" name="Google Shape;274;p48"/>
          <p:cNvSpPr txBox="1"/>
          <p:nvPr>
            <p:ph type="title"/>
          </p:nvPr>
        </p:nvSpPr>
        <p:spPr>
          <a:xfrm>
            <a:off x="283100" y="2059273"/>
            <a:ext cx="6244200" cy="9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275" name="Google Shape;275;p48"/>
          <p:cNvPicPr preferRelativeResize="0"/>
          <p:nvPr/>
        </p:nvPicPr>
        <p:blipFill>
          <a:blip r:embed="rId3">
            <a:alphaModFix/>
          </a:blip>
          <a:stretch>
            <a:fillRect/>
          </a:stretch>
        </p:blipFill>
        <p:spPr>
          <a:xfrm>
            <a:off x="6527300" y="666750"/>
            <a:ext cx="1905000" cy="1905000"/>
          </a:xfrm>
          <a:prstGeom prst="rect">
            <a:avLst/>
          </a:prstGeom>
          <a:noFill/>
          <a:ln>
            <a:noFill/>
          </a:ln>
        </p:spPr>
      </p:pic>
      <p:pic>
        <p:nvPicPr>
          <p:cNvPr id="276" name="Google Shape;276;p48"/>
          <p:cNvPicPr preferRelativeResize="0"/>
          <p:nvPr/>
        </p:nvPicPr>
        <p:blipFill>
          <a:blip r:embed="rId4">
            <a:alphaModFix/>
          </a:blip>
          <a:stretch>
            <a:fillRect/>
          </a:stretch>
        </p:blipFill>
        <p:spPr>
          <a:xfrm>
            <a:off x="6527300" y="2717875"/>
            <a:ext cx="1905000" cy="1905000"/>
          </a:xfrm>
          <a:prstGeom prst="rect">
            <a:avLst/>
          </a:prstGeom>
          <a:noFill/>
          <a:ln>
            <a:noFill/>
          </a:ln>
        </p:spPr>
      </p:pic>
      <p:sp>
        <p:nvSpPr>
          <p:cNvPr id="277" name="Google Shape;277;p48"/>
          <p:cNvSpPr txBox="1"/>
          <p:nvPr>
            <p:ph type="title"/>
          </p:nvPr>
        </p:nvSpPr>
        <p:spPr>
          <a:xfrm>
            <a:off x="348925" y="3004313"/>
            <a:ext cx="4745700" cy="128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a:t>Michigan Hackers Machine Learning Team</a:t>
            </a:r>
            <a:endParaRPr b="0" sz="1200"/>
          </a:p>
          <a:p>
            <a:pPr indent="0" lvl="0" marL="0" rtl="0" algn="l">
              <a:spcBef>
                <a:spcPts val="0"/>
              </a:spcBef>
              <a:spcAft>
                <a:spcPts val="0"/>
              </a:spcAft>
              <a:buNone/>
            </a:pPr>
            <a:r>
              <a:rPr b="0" lang="en" sz="1200"/>
              <a:t>Contact Info:</a:t>
            </a:r>
            <a:endParaRPr b="0" sz="1200"/>
          </a:p>
          <a:p>
            <a:pPr indent="0" lvl="0" marL="0" rtl="0" algn="l">
              <a:spcBef>
                <a:spcPts val="0"/>
              </a:spcBef>
              <a:spcAft>
                <a:spcPts val="0"/>
              </a:spcAft>
              <a:buNone/>
            </a:pPr>
            <a:r>
              <a:rPr b="0" lang="en" sz="1200"/>
              <a:t>Rajas Gupta | rajasg@umich.edu</a:t>
            </a:r>
            <a:endParaRPr b="0" sz="1200"/>
          </a:p>
          <a:p>
            <a:pPr indent="0" lvl="0" marL="0" rtl="0" algn="l">
              <a:spcBef>
                <a:spcPts val="0"/>
              </a:spcBef>
              <a:spcAft>
                <a:spcPts val="0"/>
              </a:spcAft>
              <a:buNone/>
            </a:pPr>
            <a:r>
              <a:rPr b="0" lang="en" sz="1200"/>
              <a:t>Vijay Shamra | vsharm@umich.edu</a:t>
            </a:r>
            <a:endParaRPr b="0" sz="1200"/>
          </a:p>
        </p:txBody>
      </p:sp>
      <p:sp>
        <p:nvSpPr>
          <p:cNvPr id="278" name="Google Shape;278;p48"/>
          <p:cNvSpPr txBox="1"/>
          <p:nvPr>
            <p:ph type="title"/>
          </p:nvPr>
        </p:nvSpPr>
        <p:spPr>
          <a:xfrm>
            <a:off x="348925" y="4306650"/>
            <a:ext cx="1557900" cy="5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u="sng">
                <a:hlinkClick r:id="rId5"/>
              </a:rPr>
              <a:t>Provide Feedback</a:t>
            </a:r>
            <a:endParaRPr b="0" sz="12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30" name="Shape 130"/>
        <p:cNvGrpSpPr/>
        <p:nvPr/>
      </p:nvGrpSpPr>
      <p:grpSpPr>
        <a:xfrm>
          <a:off x="0" y="0"/>
          <a:ext cx="0" cy="0"/>
          <a:chOff x="0" y="0"/>
          <a:chExt cx="0" cy="0"/>
        </a:xfrm>
      </p:grpSpPr>
      <p:sp>
        <p:nvSpPr>
          <p:cNvPr id="131" name="Google Shape;131;p27"/>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132" name="Google Shape;132;p27"/>
          <p:cNvSpPr txBox="1"/>
          <p:nvPr>
            <p:ph idx="1" type="body"/>
          </p:nvPr>
        </p:nvSpPr>
        <p:spPr>
          <a:xfrm>
            <a:off x="397375" y="1211350"/>
            <a:ext cx="85827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a:t>
            </a:r>
            <a:r>
              <a:rPr lang="en" sz="1800" u="sng">
                <a:solidFill>
                  <a:schemeClr val="hlink"/>
                </a:solidFill>
                <a:hlinkClick r:id="rId3"/>
              </a:rPr>
              <a:t>LSA Course Guide</a:t>
            </a:r>
            <a:r>
              <a:rPr lang="en" sz="1800"/>
              <a:t> for Winter 2021 is out</a:t>
            </a:r>
            <a:endParaRPr sz="1800"/>
          </a:p>
          <a:p>
            <a:pPr indent="-330200" lvl="1" marL="914400" rtl="0" algn="l">
              <a:spcBef>
                <a:spcPts val="0"/>
              </a:spcBef>
              <a:spcAft>
                <a:spcPts val="0"/>
              </a:spcAft>
              <a:buSzPts val="1600"/>
              <a:buChar char="○"/>
            </a:pPr>
            <a:r>
              <a:rPr lang="en" sz="1600"/>
              <a:t>Browse through the courses for next semester and see what you like</a:t>
            </a:r>
            <a:endParaRPr sz="1600"/>
          </a:p>
          <a:p>
            <a:pPr indent="-342900" lvl="0" marL="457200" rtl="0" algn="l">
              <a:spcBef>
                <a:spcPts val="0"/>
              </a:spcBef>
              <a:spcAft>
                <a:spcPts val="0"/>
              </a:spcAft>
              <a:buSzPts val="1800"/>
              <a:buChar char="●"/>
            </a:pPr>
            <a:r>
              <a:rPr lang="en" sz="1800"/>
              <a:t>Friday Night AI:</a:t>
            </a:r>
            <a:r>
              <a:rPr lang="en" sz="1800" u="sng">
                <a:solidFill>
                  <a:schemeClr val="hlink"/>
                </a:solidFill>
                <a:hlinkClick r:id="rId4"/>
              </a:rPr>
              <a:t> Teaching Robots through Natural Interactions </a:t>
            </a:r>
            <a:endParaRPr sz="1800"/>
          </a:p>
          <a:p>
            <a:pPr indent="-330200" lvl="1" marL="914400" rtl="0" algn="l">
              <a:spcBef>
                <a:spcPts val="0"/>
              </a:spcBef>
              <a:spcAft>
                <a:spcPts val="0"/>
              </a:spcAft>
              <a:buSzPts val="1600"/>
              <a:buChar char="○"/>
            </a:pPr>
            <a:r>
              <a:rPr lang="en" sz="1600"/>
              <a:t>Date&amp;Time: November 22nd, 7:00 – 8:30 pm</a:t>
            </a:r>
            <a:endParaRPr sz="1600"/>
          </a:p>
          <a:p>
            <a:pPr indent="-330200" lvl="1" marL="914400" rtl="0" algn="l">
              <a:spcBef>
                <a:spcPts val="0"/>
              </a:spcBef>
              <a:spcAft>
                <a:spcPts val="0"/>
              </a:spcAft>
              <a:buSzPts val="1600"/>
              <a:buChar char="○"/>
            </a:pPr>
            <a:r>
              <a:rPr lang="en" sz="1600"/>
              <a:t>Learn about how reinforcement learning is used to create intelligent systems in the field of robotics.</a:t>
            </a:r>
            <a:endParaRPr sz="1600"/>
          </a:p>
          <a:p>
            <a:pPr indent="-342900" lvl="0" marL="457200" rtl="0" algn="l">
              <a:spcBef>
                <a:spcPts val="0"/>
              </a:spcBef>
              <a:spcAft>
                <a:spcPts val="0"/>
              </a:spcAft>
              <a:buSzPts val="1800"/>
              <a:buChar char="●"/>
            </a:pPr>
            <a:r>
              <a:rPr lang="en" sz="1800"/>
              <a:t>This is our last meeting for the semester! </a:t>
            </a:r>
            <a:endParaRPr sz="1800"/>
          </a:p>
          <a:p>
            <a:pPr indent="-330200" lvl="1" marL="914400" rtl="0" algn="l">
              <a:spcBef>
                <a:spcPts val="0"/>
              </a:spcBef>
              <a:spcAft>
                <a:spcPts val="0"/>
              </a:spcAft>
              <a:buSzPts val="1600"/>
              <a:buChar char="○"/>
            </a:pPr>
            <a:r>
              <a:rPr lang="en" sz="1600"/>
              <a:t>Please give us </a:t>
            </a:r>
            <a:r>
              <a:rPr lang="en" sz="1600" u="sng">
                <a:solidFill>
                  <a:schemeClr val="hlink"/>
                </a:solidFill>
                <a:hlinkClick r:id="rId5"/>
              </a:rPr>
              <a:t>feedback</a:t>
            </a:r>
            <a:r>
              <a:rPr lang="en" sz="1600"/>
              <a:t> on what you want to learn and accomplish for next semester.</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6" name="Shape 136"/>
        <p:cNvGrpSpPr/>
        <p:nvPr/>
      </p:nvGrpSpPr>
      <p:grpSpPr>
        <a:xfrm>
          <a:off x="0" y="0"/>
          <a:ext cx="0" cy="0"/>
          <a:chOff x="0" y="0"/>
          <a:chExt cx="0" cy="0"/>
        </a:xfrm>
      </p:grpSpPr>
      <p:sp>
        <p:nvSpPr>
          <p:cNvPr id="137" name="Google Shape;137;p28"/>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Slide Review of Support Vector Machines</a:t>
            </a:r>
            <a:endParaRPr/>
          </a:p>
        </p:txBody>
      </p:sp>
      <p:sp>
        <p:nvSpPr>
          <p:cNvPr id="138" name="Google Shape;138;p28"/>
          <p:cNvSpPr txBox="1"/>
          <p:nvPr/>
        </p:nvSpPr>
        <p:spPr>
          <a:xfrm>
            <a:off x="329100" y="1211325"/>
            <a:ext cx="4654800" cy="321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Calibri"/>
                <a:ea typeface="Calibri"/>
                <a:cs typeface="Calibri"/>
                <a:sym typeface="Calibri"/>
              </a:rPr>
              <a:t>The objective of the </a:t>
            </a:r>
            <a:r>
              <a:rPr b="1" lang="en">
                <a:solidFill>
                  <a:schemeClr val="dk2"/>
                </a:solidFill>
                <a:latin typeface="Calibri"/>
                <a:ea typeface="Calibri"/>
                <a:cs typeface="Calibri"/>
                <a:sym typeface="Calibri"/>
              </a:rPr>
              <a:t>support vector machine</a:t>
            </a:r>
            <a:r>
              <a:rPr lang="en">
                <a:solidFill>
                  <a:schemeClr val="dk2"/>
                </a:solidFill>
                <a:latin typeface="Calibri"/>
                <a:ea typeface="Calibri"/>
                <a:cs typeface="Calibri"/>
                <a:sym typeface="Calibri"/>
              </a:rPr>
              <a:t> algorithm is to find a hyperplane in an N-dimensional space (N — the number of features) that distinctly classifies the data points.</a:t>
            </a:r>
            <a:endParaRPr>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2"/>
                </a:solidFill>
                <a:latin typeface="Calibri"/>
                <a:ea typeface="Calibri"/>
                <a:cs typeface="Calibri"/>
                <a:sym typeface="Calibri"/>
              </a:rPr>
              <a:t>Hard margin classification</a:t>
            </a:r>
            <a:r>
              <a:rPr lang="en">
                <a:solidFill>
                  <a:schemeClr val="dk2"/>
                </a:solidFill>
                <a:latin typeface="Calibri"/>
                <a:ea typeface="Calibri"/>
                <a:cs typeface="Calibri"/>
                <a:sym typeface="Calibri"/>
              </a:rPr>
              <a:t> strictly imposes that all instances must be lie on one side of the decision boundary. There are two main issues with hard margin classification. First, it only works if the data is linearly separable. Second, it is sensitive to outliers.</a:t>
            </a:r>
            <a:endParaRPr>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2"/>
                </a:solidFill>
                <a:latin typeface="Calibri"/>
                <a:ea typeface="Calibri"/>
                <a:cs typeface="Calibri"/>
                <a:sym typeface="Calibri"/>
              </a:rPr>
              <a:t>To avoid these issues, we use a more flexible model. The objective is to find a good balance between keeping the margin as large as possible and limiting the margin violations (i.e., instances that end up in the middle of the street or even on the wrong side). This is called </a:t>
            </a:r>
            <a:r>
              <a:rPr b="1" lang="en">
                <a:solidFill>
                  <a:schemeClr val="dk2"/>
                </a:solidFill>
                <a:latin typeface="Calibri"/>
                <a:ea typeface="Calibri"/>
                <a:cs typeface="Calibri"/>
                <a:sym typeface="Calibri"/>
              </a:rPr>
              <a:t>soft margin classification.</a:t>
            </a:r>
            <a:endParaRPr b="1">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t/>
            </a:r>
            <a:endParaRPr>
              <a:solidFill>
                <a:schemeClr val="dk2"/>
              </a:solidFill>
              <a:latin typeface="Calibri"/>
              <a:ea typeface="Calibri"/>
              <a:cs typeface="Calibri"/>
              <a:sym typeface="Calibri"/>
            </a:endParaRPr>
          </a:p>
        </p:txBody>
      </p:sp>
      <p:pic>
        <p:nvPicPr>
          <p:cNvPr id="139" name="Google Shape;139;p28"/>
          <p:cNvPicPr preferRelativeResize="0"/>
          <p:nvPr/>
        </p:nvPicPr>
        <p:blipFill>
          <a:blip r:embed="rId3">
            <a:alphaModFix/>
          </a:blip>
          <a:stretch>
            <a:fillRect/>
          </a:stretch>
        </p:blipFill>
        <p:spPr>
          <a:xfrm>
            <a:off x="5149759" y="1216398"/>
            <a:ext cx="1583387" cy="1488324"/>
          </a:xfrm>
          <a:prstGeom prst="rect">
            <a:avLst/>
          </a:prstGeom>
          <a:noFill/>
          <a:ln>
            <a:noFill/>
          </a:ln>
        </p:spPr>
      </p:pic>
      <p:pic>
        <p:nvPicPr>
          <p:cNvPr id="140" name="Google Shape;140;p28"/>
          <p:cNvPicPr preferRelativeResize="0"/>
          <p:nvPr/>
        </p:nvPicPr>
        <p:blipFill>
          <a:blip r:embed="rId4">
            <a:alphaModFix/>
          </a:blip>
          <a:stretch>
            <a:fillRect/>
          </a:stretch>
        </p:blipFill>
        <p:spPr>
          <a:xfrm>
            <a:off x="7201602" y="1211334"/>
            <a:ext cx="1583387" cy="1498450"/>
          </a:xfrm>
          <a:prstGeom prst="rect">
            <a:avLst/>
          </a:prstGeom>
          <a:noFill/>
          <a:ln>
            <a:noFill/>
          </a:ln>
        </p:spPr>
      </p:pic>
      <p:sp>
        <p:nvSpPr>
          <p:cNvPr id="141" name="Google Shape;141;p28"/>
          <p:cNvSpPr txBox="1"/>
          <p:nvPr>
            <p:ph idx="1" type="body"/>
          </p:nvPr>
        </p:nvSpPr>
        <p:spPr>
          <a:xfrm>
            <a:off x="4897750" y="2709775"/>
            <a:ext cx="2087400" cy="41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100">
                <a:latin typeface="Calibri"/>
                <a:ea typeface="Calibri"/>
                <a:cs typeface="Calibri"/>
                <a:sym typeface="Calibri"/>
              </a:rPr>
              <a:t>Simple Classification Algorithms</a:t>
            </a:r>
            <a:endParaRPr b="1" sz="1100">
              <a:latin typeface="Roboto"/>
              <a:ea typeface="Roboto"/>
              <a:cs typeface="Roboto"/>
              <a:sym typeface="Roboto"/>
            </a:endParaRPr>
          </a:p>
        </p:txBody>
      </p:sp>
      <p:sp>
        <p:nvSpPr>
          <p:cNvPr id="142" name="Google Shape;142;p28"/>
          <p:cNvSpPr txBox="1"/>
          <p:nvPr>
            <p:ph idx="1" type="body"/>
          </p:nvPr>
        </p:nvSpPr>
        <p:spPr>
          <a:xfrm>
            <a:off x="6883600" y="2709775"/>
            <a:ext cx="2219400" cy="41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100">
                <a:latin typeface="Calibri"/>
                <a:ea typeface="Calibri"/>
                <a:cs typeface="Calibri"/>
                <a:sym typeface="Calibri"/>
              </a:rPr>
              <a:t>Support Vector Machine Algorithm</a:t>
            </a:r>
            <a:endParaRPr b="1" sz="1100">
              <a:latin typeface="Roboto"/>
              <a:ea typeface="Roboto"/>
              <a:cs typeface="Roboto"/>
              <a:sym typeface="Roboto"/>
            </a:endParaRPr>
          </a:p>
        </p:txBody>
      </p:sp>
      <p:sp>
        <p:nvSpPr>
          <p:cNvPr id="143" name="Google Shape;143;p28"/>
          <p:cNvSpPr txBox="1"/>
          <p:nvPr>
            <p:ph idx="1" type="body"/>
          </p:nvPr>
        </p:nvSpPr>
        <p:spPr>
          <a:xfrm>
            <a:off x="5086075" y="3018525"/>
            <a:ext cx="3945000" cy="122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To separate the two classes of data points, there are many possible hyperplanes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7" name="Shape 147"/>
        <p:cNvGrpSpPr/>
        <p:nvPr/>
      </p:nvGrpSpPr>
      <p:grpSpPr>
        <a:xfrm>
          <a:off x="0" y="0"/>
          <a:ext cx="0" cy="0"/>
          <a:chOff x="0" y="0"/>
          <a:chExt cx="0" cy="0"/>
        </a:xfrm>
      </p:grpSpPr>
      <p:sp>
        <p:nvSpPr>
          <p:cNvPr id="148" name="Google Shape;148;p29"/>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of Linear SVM</a:t>
            </a:r>
            <a:endParaRPr/>
          </a:p>
        </p:txBody>
      </p:sp>
      <p:pic>
        <p:nvPicPr>
          <p:cNvPr id="149" name="Google Shape;149;p29"/>
          <p:cNvPicPr preferRelativeResize="0"/>
          <p:nvPr/>
        </p:nvPicPr>
        <p:blipFill>
          <a:blip r:embed="rId3">
            <a:alphaModFix/>
          </a:blip>
          <a:stretch>
            <a:fillRect/>
          </a:stretch>
        </p:blipFill>
        <p:spPr>
          <a:xfrm>
            <a:off x="443500" y="1211350"/>
            <a:ext cx="8256999" cy="3375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53" name="Shape 153"/>
        <p:cNvGrpSpPr/>
        <p:nvPr/>
      </p:nvGrpSpPr>
      <p:grpSpPr>
        <a:xfrm>
          <a:off x="0" y="0"/>
          <a:ext cx="0" cy="0"/>
          <a:chOff x="0" y="0"/>
          <a:chExt cx="0" cy="0"/>
        </a:xfrm>
      </p:grpSpPr>
      <p:sp>
        <p:nvSpPr>
          <p:cNvPr id="154" name="Google Shape;154;p30"/>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Non-Linear SVM</a:t>
            </a:r>
            <a:endParaRPr/>
          </a:p>
        </p:txBody>
      </p:sp>
      <p:pic>
        <p:nvPicPr>
          <p:cNvPr id="155" name="Google Shape;155;p30"/>
          <p:cNvPicPr preferRelativeResize="0"/>
          <p:nvPr/>
        </p:nvPicPr>
        <p:blipFill>
          <a:blip r:embed="rId3">
            <a:alphaModFix/>
          </a:blip>
          <a:stretch>
            <a:fillRect/>
          </a:stretch>
        </p:blipFill>
        <p:spPr>
          <a:xfrm>
            <a:off x="152400" y="1396288"/>
            <a:ext cx="8839202" cy="25953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Performance Metrics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4" name="Shape 164"/>
        <p:cNvGrpSpPr/>
        <p:nvPr/>
      </p:nvGrpSpPr>
      <p:grpSpPr>
        <a:xfrm>
          <a:off x="0" y="0"/>
          <a:ext cx="0" cy="0"/>
          <a:chOff x="0" y="0"/>
          <a:chExt cx="0" cy="0"/>
        </a:xfrm>
      </p:grpSpPr>
      <p:sp>
        <p:nvSpPr>
          <p:cNvPr id="165" name="Google Shape;165;p32"/>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sp>
        <p:nvSpPr>
          <p:cNvPr id="166" name="Google Shape;166;p32"/>
          <p:cNvSpPr txBox="1"/>
          <p:nvPr>
            <p:ph idx="1" type="body"/>
          </p:nvPr>
        </p:nvSpPr>
        <p:spPr>
          <a:xfrm>
            <a:off x="397375" y="1211350"/>
            <a:ext cx="8582700" cy="41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Confusion Matrix gives us a matrix as output and describes the complete performance of the model.</a:t>
            </a:r>
            <a:endParaRPr sz="1500"/>
          </a:p>
        </p:txBody>
      </p:sp>
      <p:sp>
        <p:nvSpPr>
          <p:cNvPr id="167" name="Google Shape;167;p32"/>
          <p:cNvSpPr txBox="1"/>
          <p:nvPr>
            <p:ph idx="1" type="body"/>
          </p:nvPr>
        </p:nvSpPr>
        <p:spPr>
          <a:xfrm>
            <a:off x="4447650" y="1626850"/>
            <a:ext cx="4386000" cy="2866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a:t>There are 4 important terms :</a:t>
            </a:r>
            <a:endParaRPr i="1"/>
          </a:p>
          <a:p>
            <a:pPr indent="-317500" lvl="0" marL="457200" rtl="0" algn="l">
              <a:spcBef>
                <a:spcPts val="0"/>
              </a:spcBef>
              <a:spcAft>
                <a:spcPts val="0"/>
              </a:spcAft>
              <a:buSzPts val="1400"/>
              <a:buAutoNum type="arabicPeriod"/>
            </a:pPr>
            <a:r>
              <a:rPr b="1" lang="en"/>
              <a:t>True Positives :</a:t>
            </a:r>
            <a:r>
              <a:rPr lang="en"/>
              <a:t> The cases in which we predicted YES and the actual output was also YES.</a:t>
            </a:r>
            <a:endParaRPr/>
          </a:p>
          <a:p>
            <a:pPr indent="-317500" lvl="0" marL="457200" rtl="0" algn="l">
              <a:spcBef>
                <a:spcPts val="0"/>
              </a:spcBef>
              <a:spcAft>
                <a:spcPts val="0"/>
              </a:spcAft>
              <a:buSzPts val="1400"/>
              <a:buAutoNum type="arabicPeriod"/>
            </a:pPr>
            <a:r>
              <a:rPr b="1" lang="en"/>
              <a:t>True Negatives :</a:t>
            </a:r>
            <a:r>
              <a:rPr lang="en"/>
              <a:t> The cases in which we predicted NO and the actual output was NO.</a:t>
            </a:r>
            <a:endParaRPr/>
          </a:p>
          <a:p>
            <a:pPr indent="-317500" lvl="0" marL="457200" rtl="0" algn="l">
              <a:spcBef>
                <a:spcPts val="0"/>
              </a:spcBef>
              <a:spcAft>
                <a:spcPts val="0"/>
              </a:spcAft>
              <a:buSzPts val="1400"/>
              <a:buAutoNum type="arabicPeriod"/>
            </a:pPr>
            <a:r>
              <a:rPr b="1" lang="en"/>
              <a:t>False Positives : </a:t>
            </a:r>
            <a:r>
              <a:rPr lang="en"/>
              <a:t>The cases in which we predicted YES and the actual output was NO.</a:t>
            </a:r>
            <a:endParaRPr/>
          </a:p>
          <a:p>
            <a:pPr indent="-317500" lvl="0" marL="457200" rtl="0" algn="l">
              <a:spcBef>
                <a:spcPts val="0"/>
              </a:spcBef>
              <a:spcAft>
                <a:spcPts val="0"/>
              </a:spcAft>
              <a:buSzPts val="1400"/>
              <a:buAutoNum type="arabicPeriod"/>
            </a:pPr>
            <a:r>
              <a:rPr b="1" lang="en"/>
              <a:t>False Negatives : </a:t>
            </a:r>
            <a:r>
              <a:rPr lang="en"/>
              <a:t>The cases in which we predicted NO and the actual output was YES.</a:t>
            </a:r>
            <a:endParaRPr/>
          </a:p>
          <a:p>
            <a:pPr indent="0" lvl="0" marL="0" rtl="0" algn="l">
              <a:spcBef>
                <a:spcPts val="0"/>
              </a:spcBef>
              <a:spcAft>
                <a:spcPts val="0"/>
              </a:spcAft>
              <a:buNone/>
            </a:pPr>
            <a:r>
              <a:t/>
            </a:r>
            <a:endParaRPr/>
          </a:p>
        </p:txBody>
      </p:sp>
      <p:pic>
        <p:nvPicPr>
          <p:cNvPr id="168" name="Google Shape;168;p32"/>
          <p:cNvPicPr preferRelativeResize="0"/>
          <p:nvPr/>
        </p:nvPicPr>
        <p:blipFill>
          <a:blip r:embed="rId3">
            <a:alphaModFix/>
          </a:blip>
          <a:stretch>
            <a:fillRect/>
          </a:stretch>
        </p:blipFill>
        <p:spPr>
          <a:xfrm>
            <a:off x="998675" y="1721863"/>
            <a:ext cx="2776106" cy="267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72" name="Shape 172"/>
        <p:cNvGrpSpPr/>
        <p:nvPr/>
      </p:nvGrpSpPr>
      <p:grpSpPr>
        <a:xfrm>
          <a:off x="0" y="0"/>
          <a:ext cx="0" cy="0"/>
          <a:chOff x="0" y="0"/>
          <a:chExt cx="0" cy="0"/>
        </a:xfrm>
      </p:grpSpPr>
      <p:sp>
        <p:nvSpPr>
          <p:cNvPr id="173" name="Google Shape;173;p33"/>
          <p:cNvSpPr txBox="1"/>
          <p:nvPr>
            <p:ph type="title"/>
          </p:nvPr>
        </p:nvSpPr>
        <p:spPr>
          <a:xfrm>
            <a:off x="397375" y="575950"/>
            <a:ext cx="863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a:t>
            </a:r>
            <a:endParaRPr/>
          </a:p>
        </p:txBody>
      </p:sp>
      <p:sp>
        <p:nvSpPr>
          <p:cNvPr id="174" name="Google Shape;174;p33"/>
          <p:cNvSpPr txBox="1"/>
          <p:nvPr>
            <p:ph idx="1" type="body"/>
          </p:nvPr>
        </p:nvSpPr>
        <p:spPr>
          <a:xfrm>
            <a:off x="397375" y="1211350"/>
            <a:ext cx="8582700" cy="67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Accuracy is the ratio of number of correct predictions to the total number of input samples.</a:t>
            </a:r>
            <a:endParaRPr b="1" sz="1500"/>
          </a:p>
        </p:txBody>
      </p:sp>
      <p:pic>
        <p:nvPicPr>
          <p:cNvPr id="175" name="Google Shape;175;p33"/>
          <p:cNvPicPr preferRelativeResize="0"/>
          <p:nvPr/>
        </p:nvPicPr>
        <p:blipFill>
          <a:blip r:embed="rId3">
            <a:alphaModFix/>
          </a:blip>
          <a:stretch>
            <a:fillRect/>
          </a:stretch>
        </p:blipFill>
        <p:spPr>
          <a:xfrm>
            <a:off x="1938615" y="1884850"/>
            <a:ext cx="5266761" cy="635400"/>
          </a:xfrm>
          <a:prstGeom prst="rect">
            <a:avLst/>
          </a:prstGeom>
          <a:noFill/>
          <a:ln>
            <a:noFill/>
          </a:ln>
        </p:spPr>
      </p:pic>
      <p:sp>
        <p:nvSpPr>
          <p:cNvPr id="176" name="Google Shape;176;p33"/>
          <p:cNvSpPr txBox="1"/>
          <p:nvPr>
            <p:ph idx="1" type="body"/>
          </p:nvPr>
        </p:nvSpPr>
        <p:spPr>
          <a:xfrm>
            <a:off x="397375" y="2717775"/>
            <a:ext cx="8582700" cy="15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It works well only if there are equal number of samples belonging to each class.</a:t>
            </a:r>
            <a:endParaRPr sz="1500"/>
          </a:p>
          <a:p>
            <a:pPr indent="0" lvl="0" marL="0" rtl="0" algn="l">
              <a:spcBef>
                <a:spcPts val="1600"/>
              </a:spcBef>
              <a:spcAft>
                <a:spcPts val="1600"/>
              </a:spcAft>
              <a:buNone/>
            </a:pPr>
            <a:r>
              <a:rPr lang="en" sz="1500"/>
              <a:t>The real problem arises, when the cost of misclassification of the minor class samples are very high. If we deal with a rare but fatal disease, the cost of failing to diagnose the disease of a sick person is much higher than the cost of sending a healthy person to more tests.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