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1" r:id="rId7"/>
    <p:sldId id="271" r:id="rId8"/>
    <p:sldId id="270" r:id="rId9"/>
    <p:sldId id="259" r:id="rId10"/>
    <p:sldId id="263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932"/>
    <a:srgbClr val="E3B7E7"/>
    <a:srgbClr val="F08F8F"/>
    <a:srgbClr val="B591B7"/>
    <a:srgbClr val="F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539F-A9CD-AB40-AC2C-564925F50A6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67AB5-8BCC-6547-BA5B-212E8943B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5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5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0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1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8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3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3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4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7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20D4-BA63-AE4D-B427-E40705D1BF3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1166-0BCE-544E-ACD1-A7E1518AB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4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3184" y="2270834"/>
            <a:ext cx="360464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mpact" charset="0"/>
                <a:ea typeface="Impact" charset="0"/>
                <a:cs typeface="Impact" charset="0"/>
              </a:rPr>
              <a:t>Literature Survey</a:t>
            </a:r>
          </a:p>
        </p:txBody>
      </p:sp>
      <p:sp>
        <p:nvSpPr>
          <p:cNvPr id="5" name="矩形 4"/>
          <p:cNvSpPr/>
          <p:nvPr/>
        </p:nvSpPr>
        <p:spPr>
          <a:xfrm>
            <a:off x="4203456" y="4328069"/>
            <a:ext cx="365516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TRACKING</a:t>
            </a:r>
            <a:endParaRPr lang="zh-CN" altLang="en-US" sz="6800" dirty="0">
              <a:solidFill>
                <a:schemeClr val="accent6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0512" y="2616144"/>
            <a:ext cx="3904465" cy="246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FACE</a:t>
            </a:r>
            <a:endParaRPr lang="zh-CN" altLang="en-US" sz="15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4781" y="1238350"/>
            <a:ext cx="363432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2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TEAM</a:t>
            </a:r>
            <a:r>
              <a:rPr lang="zh-CN" altLang="en-US" sz="82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82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22</a:t>
            </a:r>
            <a:endParaRPr lang="en-US" altLang="zh-CN" sz="8200" dirty="0" smtClean="0">
              <a:solidFill>
                <a:schemeClr val="bg1"/>
              </a:solidFill>
              <a:effectLst/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2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5929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Papers</a:t>
            </a:r>
            <a:r>
              <a:rPr lang="zh-CN" altLang="en-US" sz="4800" b="1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828" y="4740365"/>
            <a:ext cx="10820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Shen, Jie, et al. "</a:t>
            </a:r>
            <a:r>
              <a:rPr lang="en-US" altLang="zh-CN" sz="2400" dirty="0">
                <a:solidFill>
                  <a:schemeClr val="bg1"/>
                </a:solidFill>
              </a:rPr>
              <a:t>The first facial landmark tracking in-the-wild challenge: Benchmark and results</a:t>
            </a:r>
            <a:r>
              <a:rPr lang="en-US" altLang="zh-CN" sz="2400" dirty="0">
                <a:solidFill>
                  <a:srgbClr val="E3B7E7"/>
                </a:solidFill>
              </a:rPr>
              <a:t>." Computer Vision Workshop (ICCVW), 2015 IEEE International Conference on. IEEE, 2015.</a:t>
            </a:r>
            <a:endParaRPr lang="zh-CN" altLang="en-US" sz="2400" dirty="0">
              <a:solidFill>
                <a:srgbClr val="E3B7E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829" y="3540036"/>
            <a:ext cx="10820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Kim, </a:t>
            </a:r>
            <a:r>
              <a:rPr lang="en-US" altLang="zh-CN" sz="2400" dirty="0" err="1">
                <a:solidFill>
                  <a:srgbClr val="E3B7E7"/>
                </a:solidFill>
              </a:rPr>
              <a:t>Minyoung</a:t>
            </a:r>
            <a:r>
              <a:rPr lang="en-US" altLang="zh-CN" sz="2400" dirty="0">
                <a:solidFill>
                  <a:srgbClr val="E3B7E7"/>
                </a:solidFill>
              </a:rPr>
              <a:t>, et al. "</a:t>
            </a:r>
            <a:r>
              <a:rPr lang="en-US" altLang="zh-CN" sz="2400" dirty="0">
                <a:solidFill>
                  <a:schemeClr val="bg1"/>
                </a:solidFill>
              </a:rPr>
              <a:t>Face tracking and recognition with visual constraints in real-world videos</a:t>
            </a:r>
            <a:r>
              <a:rPr lang="en-US" altLang="zh-CN" sz="2400" dirty="0">
                <a:solidFill>
                  <a:srgbClr val="E3B7E7"/>
                </a:solidFill>
              </a:rPr>
              <a:t>." Computer Vision and Pattern Recognition, 2008. CVPR 2008. IEEE Conference on. IEEE, 2008.</a:t>
            </a:r>
          </a:p>
        </p:txBody>
      </p:sp>
      <p:sp>
        <p:nvSpPr>
          <p:cNvPr id="5" name="矩形 4"/>
          <p:cNvSpPr/>
          <p:nvPr/>
        </p:nvSpPr>
        <p:spPr>
          <a:xfrm>
            <a:off x="659827" y="1970376"/>
            <a:ext cx="10820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Allen, John G., Richard YD Xu, and Jesse S. </a:t>
            </a:r>
            <a:r>
              <a:rPr lang="en-US" altLang="zh-CN" sz="2400" dirty="0" err="1">
                <a:solidFill>
                  <a:srgbClr val="E3B7E7"/>
                </a:solidFill>
              </a:rPr>
              <a:t>Jin</a:t>
            </a:r>
            <a:r>
              <a:rPr lang="en-US" altLang="zh-CN" sz="2400" dirty="0">
                <a:solidFill>
                  <a:srgbClr val="E3B7E7"/>
                </a:solidFill>
              </a:rPr>
              <a:t>. "</a:t>
            </a:r>
            <a:r>
              <a:rPr lang="en-US" altLang="zh-CN" sz="2400" dirty="0">
                <a:solidFill>
                  <a:schemeClr val="bg1"/>
                </a:solidFill>
              </a:rPr>
              <a:t>Object tracking using </a:t>
            </a:r>
            <a:r>
              <a:rPr lang="en-US" altLang="zh-CN" sz="2400" dirty="0" err="1">
                <a:solidFill>
                  <a:schemeClr val="bg1"/>
                </a:solidFill>
              </a:rPr>
              <a:t>camshift</a:t>
            </a:r>
            <a:r>
              <a:rPr lang="en-US" altLang="zh-CN" sz="2400" dirty="0">
                <a:solidFill>
                  <a:schemeClr val="bg1"/>
                </a:solidFill>
              </a:rPr>
              <a:t> algorithm and multiple quantized feature spaces." </a:t>
            </a:r>
            <a:r>
              <a:rPr lang="en-US" altLang="zh-CN" sz="2400" dirty="0">
                <a:solidFill>
                  <a:srgbClr val="E3B7E7"/>
                </a:solidFill>
              </a:rPr>
              <a:t>Proceedings of the Pan-Sydney area workshop on Visual information processing. Australian Computer Society, Inc., 2004.</a:t>
            </a:r>
          </a:p>
        </p:txBody>
      </p:sp>
    </p:spTree>
    <p:extLst>
      <p:ext uri="{BB962C8B-B14F-4D97-AF65-F5344CB8AC3E}">
        <p14:creationId xmlns:p14="http://schemas.microsoft.com/office/powerpoint/2010/main" val="6896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843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Impact" charset="0"/>
                <a:ea typeface="Impact" charset="0"/>
                <a:cs typeface="Impact" charset="0"/>
              </a:rPr>
              <a:t>Application</a:t>
            </a:r>
            <a:endParaRPr lang="zh-CN" altLang="en-US" sz="4800" dirty="0">
              <a:solidFill>
                <a:schemeClr val="accent2">
                  <a:lumMod val="40000"/>
                  <a:lumOff val="6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5102" y="2324740"/>
            <a:ext cx="38170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VGG</a:t>
            </a:r>
            <a:r>
              <a:rPr lang="zh-CN" altLang="en-US" sz="6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Face</a:t>
            </a:r>
            <a:endParaRPr lang="zh-CN" alt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04800" y="3442954"/>
            <a:ext cx="55039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Frame extraction</a:t>
            </a:r>
          </a:p>
          <a:p>
            <a:pPr algn="r"/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S</a:t>
            </a:r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hot 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boundary </a:t>
            </a:r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detection</a:t>
            </a:r>
          </a:p>
          <a:p>
            <a:pPr algn="r"/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F</a:t>
            </a:r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ace detection</a:t>
            </a:r>
            <a:r>
              <a:rPr lang="zh-CN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detector </a:t>
            </a:r>
          </a:p>
          <a:p>
            <a:pPr algn="r"/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Face</a:t>
            </a:r>
            <a:r>
              <a:rPr lang="zh-CN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 charset="0"/>
              </a:rPr>
              <a:t>tracking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elvetica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173" y="4300096"/>
            <a:ext cx="657103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elvetica Neue" charset="0"/>
              </a:rPr>
              <a:t>local version of the cascade DPM face </a:t>
            </a:r>
          </a:p>
          <a:p>
            <a:r>
              <a:rPr lang="en-US" altLang="zh-CN" sz="2800" dirty="0" err="1">
                <a:solidFill>
                  <a:schemeClr val="bg1"/>
                </a:solidFill>
                <a:latin typeface="Helvetica Neue" charset="0"/>
              </a:rPr>
              <a:t>Kanade</a:t>
            </a:r>
            <a:r>
              <a:rPr lang="en-US" altLang="zh-CN" sz="2800" dirty="0">
                <a:solidFill>
                  <a:schemeClr val="bg1"/>
                </a:solidFill>
                <a:latin typeface="Helvetica Neue" charset="0"/>
              </a:rPr>
              <a:t>-Lucas-</a:t>
            </a:r>
            <a:r>
              <a:rPr lang="en-US" altLang="zh-CN" sz="2800" dirty="0" err="1">
                <a:solidFill>
                  <a:schemeClr val="bg1"/>
                </a:solidFill>
                <a:latin typeface="Helvetica Neue" charset="0"/>
              </a:rPr>
              <a:t>Tomasi</a:t>
            </a:r>
            <a:r>
              <a:rPr lang="en-US" altLang="zh-CN" sz="2800" dirty="0">
                <a:solidFill>
                  <a:schemeClr val="bg1"/>
                </a:solidFill>
                <a:latin typeface="Helvetica Neue" charset="0"/>
              </a:rPr>
              <a:t> (KLT) tracker</a:t>
            </a:r>
            <a:endParaRPr lang="zh-CN" altLang="en-US" sz="2800" dirty="0">
              <a:solidFill>
                <a:schemeClr val="bg1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Helvetica Neu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7" y="2120061"/>
            <a:ext cx="6038260" cy="21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5755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Improvement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&amp;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Future</a:t>
            </a:r>
            <a:endParaRPr lang="zh-CN" altLang="en-US" sz="48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827" y="1971385"/>
            <a:ext cx="10820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Balance</a:t>
            </a:r>
            <a:r>
              <a:rPr lang="zh-CN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between</a:t>
            </a:r>
            <a:r>
              <a:rPr lang="zh-CN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peed</a:t>
            </a:r>
            <a:r>
              <a:rPr lang="zh-CN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zh-CN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ccuracy</a:t>
            </a:r>
          </a:p>
          <a:p>
            <a:pPr indent="-285750">
              <a:buFont typeface="Arial" charset="0"/>
              <a:buChar char="•"/>
            </a:pP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Robustness:</a:t>
            </a:r>
            <a:r>
              <a:rPr lang="zh-CN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Color,</a:t>
            </a:r>
            <a:r>
              <a:rPr lang="zh-CN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Light,</a:t>
            </a:r>
            <a:r>
              <a:rPr lang="zh-CN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Shape,</a:t>
            </a:r>
            <a:r>
              <a:rPr lang="zh-CN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Movement,</a:t>
            </a:r>
            <a:r>
              <a:rPr lang="zh-CN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Size</a:t>
            </a:r>
          </a:p>
          <a:p>
            <a:pPr indent="-285750">
              <a:buFont typeface="Arial" charset="0"/>
              <a:buChar char="•"/>
            </a:pPr>
            <a:endParaRPr lang="en-US" altLang="zh-C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827" y="3813999"/>
            <a:ext cx="4456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What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can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we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do?</a:t>
            </a:r>
            <a:endParaRPr lang="zh-CN" altLang="en-US" sz="48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9827" y="4733284"/>
            <a:ext cx="1095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Optimization</a:t>
            </a:r>
            <a:r>
              <a:rPr lang="zh-CN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under</a:t>
            </a:r>
            <a:r>
              <a:rPr lang="zh-CN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specially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constrained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environment</a:t>
            </a:r>
            <a:r>
              <a:rPr lang="zh-CN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6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2437" y="2871801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rgbClr val="E74932"/>
                </a:solidFill>
                <a:latin typeface="Impact" charset="0"/>
                <a:ea typeface="Impact" charset="0"/>
                <a:cs typeface="Impact" charset="0"/>
              </a:rPr>
              <a:t>Q&amp;A</a:t>
            </a:r>
            <a:endParaRPr lang="zh-CN" altLang="en-US" sz="7200" dirty="0">
              <a:solidFill>
                <a:srgbClr val="E74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3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2437" y="2871801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rgbClr val="E74932"/>
                </a:solidFill>
                <a:latin typeface="Impact" charset="0"/>
                <a:ea typeface="Impact" charset="0"/>
                <a:cs typeface="Impact" charset="0"/>
              </a:rPr>
              <a:t>Q&amp;A</a:t>
            </a:r>
            <a:endParaRPr lang="zh-CN" altLang="en-US" sz="7200" dirty="0">
              <a:solidFill>
                <a:srgbClr val="E74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9827" y="636601"/>
            <a:ext cx="4382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</a:t>
            </a:r>
            <a:r>
              <a:rPr lang="en-US" altLang="zh-CN" sz="4800" b="1" dirty="0" smtClean="0">
                <a:solidFill>
                  <a:schemeClr val="bg1"/>
                </a:solidFill>
                <a:effectLst/>
                <a:latin typeface="Impact" charset="0"/>
                <a:ea typeface="Impact" charset="0"/>
                <a:cs typeface="Impact" charset="0"/>
              </a:rPr>
              <a:t>earch </a:t>
            </a:r>
            <a:r>
              <a:rPr lang="en-US" altLang="zh-CN" sz="4800" b="1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M</a:t>
            </a:r>
            <a:r>
              <a:rPr lang="en-US" altLang="zh-CN" sz="4800" b="1" dirty="0" smtClean="0">
                <a:solidFill>
                  <a:schemeClr val="bg1"/>
                </a:solidFill>
                <a:effectLst/>
                <a:latin typeface="Impact" charset="0"/>
                <a:ea typeface="Impact" charset="0"/>
                <a:cs typeface="Impact" charset="0"/>
              </a:rPr>
              <a:t>ethods</a:t>
            </a:r>
            <a:r>
              <a:rPr lang="zh-CN" altLang="zh-CN" sz="4800" dirty="0" smtClean="0">
                <a:solidFill>
                  <a:schemeClr val="bg1"/>
                </a:solidFill>
                <a:effectLst/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27" y="3193534"/>
            <a:ext cx="77993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charset="0"/>
              </a:rPr>
              <a:t>Key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charset="0"/>
              </a:rPr>
              <a:t>Word: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 charset="0"/>
              </a:rPr>
              <a:t>Face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 charset="0"/>
              </a:rPr>
              <a:t>tracking,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Face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tracker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Database: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Google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Scholar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&amp;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Web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of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charset="0"/>
              </a:rPr>
              <a:t>Science</a:t>
            </a:r>
            <a:endParaRPr lang="en-US" altLang="zh-CN" sz="2800" dirty="0">
              <a:solidFill>
                <a:schemeClr val="accent1">
                  <a:lumMod val="40000"/>
                  <a:lumOff val="60000"/>
                </a:schemeClr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223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charset="0"/>
                <a:ea typeface="Impact" charset="0"/>
                <a:cs typeface="Impact" charset="0"/>
              </a:rPr>
              <a:t>Numbers</a:t>
            </a:r>
            <a:endParaRPr lang="zh-CN" altLang="en-US" sz="4800" dirty="0">
              <a:solidFill>
                <a:schemeClr val="accent4">
                  <a:lumMod val="20000"/>
                  <a:lumOff val="8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6" y="2484967"/>
            <a:ext cx="5238577" cy="288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37" y="2484967"/>
            <a:ext cx="5084800" cy="288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05109" y="5520267"/>
            <a:ext cx="2491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</a:t>
            </a: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from</a:t>
            </a: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</a:t>
            </a: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of</a:t>
            </a: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Science</a:t>
            </a:r>
            <a:endParaRPr lang="zh-CN" alt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7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223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mpact" charset="0"/>
                <a:ea typeface="Impact" charset="0"/>
                <a:cs typeface="Impact" charset="0"/>
              </a:rPr>
              <a:t>Numbers</a:t>
            </a:r>
            <a:endParaRPr lang="zh-CN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27" y="2214033"/>
            <a:ext cx="4509439" cy="288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350932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Science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Scholar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214033"/>
            <a:ext cx="471859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223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chemeClr val="bg2">
                    <a:lumMod val="90000"/>
                  </a:schemeClr>
                </a:solidFill>
                <a:latin typeface="Impact" charset="0"/>
                <a:ea typeface="Impact" charset="0"/>
                <a:cs typeface="Impact" charset="0"/>
              </a:rPr>
              <a:t>Numbers</a:t>
            </a:r>
            <a:endParaRPr lang="zh-CN" altLang="en-US" sz="4800" dirty="0">
              <a:solidFill>
                <a:schemeClr val="bg2">
                  <a:lumMod val="9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7338" y="4429354"/>
            <a:ext cx="855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effectLst/>
                <a:latin typeface="Helvetica Neue" charset="0"/>
              </a:rPr>
              <a:t>Allen, John G., Richard YD Xu, and Jesse S.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effectLst/>
                <a:latin typeface="Helvetica Neue" charset="0"/>
              </a:rPr>
              <a:t>Jin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effectLst/>
                <a:latin typeface="Helvetica Neue" charset="0"/>
              </a:rPr>
              <a:t>. "Object tracking using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effectLst/>
                <a:latin typeface="Helvetica Neue" charset="0"/>
              </a:rPr>
              <a:t>camshift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effectLst/>
                <a:latin typeface="Helvetica Neue" charset="0"/>
              </a:rPr>
              <a:t> algorithm and multiple quantized feature spaces." Proceedings of the Pan-Sydney area workshop on Visual information processing. Australian Computer Society, Inc., 2004.</a:t>
            </a:r>
            <a:endParaRPr lang="en-US" altLang="zh-CN" dirty="0">
              <a:solidFill>
                <a:schemeClr val="bg2">
                  <a:lumMod val="75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9699" y="1861700"/>
            <a:ext cx="184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2117</a:t>
            </a:r>
            <a:endParaRPr kumimoji="1" lang="zh-CN" altLang="en-US" sz="280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07338" y="18986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effectLst/>
                <a:latin typeface="Helvetica Neue" charset="0"/>
              </a:rPr>
              <a:t>Bradski</a:t>
            </a:r>
            <a:r>
              <a:rPr lang="en-US" altLang="zh-CN" dirty="0" smtClean="0">
                <a:solidFill>
                  <a:schemeClr val="bg1"/>
                </a:solidFill>
                <a:effectLst/>
                <a:latin typeface="Helvetica Neue" charset="0"/>
              </a:rPr>
              <a:t>, Gary R. "Computer vision face tracking for use in a perceptual user interface." (1998).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00899" y="2878512"/>
            <a:ext cx="184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2">
                    <a:lumMod val="90000"/>
                  </a:schemeClr>
                </a:solidFill>
                <a:latin typeface="Impact" charset="0"/>
                <a:ea typeface="Impact" charset="0"/>
                <a:cs typeface="Impact" charset="0"/>
              </a:rPr>
              <a:t>337</a:t>
            </a:r>
            <a:endParaRPr kumimoji="1" lang="zh-CN" altLang="en-US" sz="2800" dirty="0">
              <a:solidFill>
                <a:schemeClr val="bg2">
                  <a:lumMod val="90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3876" y="28954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effectLst/>
                <a:latin typeface="Helvetica Neue" charset="0"/>
              </a:rPr>
              <a:t>Kim, </a:t>
            </a:r>
            <a:r>
              <a:rPr lang="en-US" altLang="zh-CN" dirty="0" err="1" smtClean="0">
                <a:solidFill>
                  <a:schemeClr val="bg2">
                    <a:lumMod val="90000"/>
                  </a:schemeClr>
                </a:solidFill>
                <a:effectLst/>
                <a:latin typeface="Helvetica Neue" charset="0"/>
              </a:rPr>
              <a:t>Minyoung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effectLst/>
                <a:latin typeface="Helvetica Neue" charset="0"/>
              </a:rPr>
              <a:t>, et al. "Face tracking and recognition with visual constraints in real-world videos." Computer Vision and Pattern Recognition, 2008. CVPR 2008. IEEE Conference on. IEEE, 2008.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5164" y="4418848"/>
            <a:ext cx="184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2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391</a:t>
            </a:r>
            <a:endParaRPr kumimoji="1" lang="zh-CN" altLang="en-US" sz="2800" dirty="0">
              <a:solidFill>
                <a:schemeClr val="bg2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57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Summary</a:t>
            </a:r>
            <a:r>
              <a:rPr lang="zh-CN" altLang="en-US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rgbClr val="F08F8F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7826" y="2180229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Target representation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 localization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7826" y="4088952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Filtering and data association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0799" y="207635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chemeClr val="bg1"/>
                </a:solidFill>
              </a:rPr>
              <a:t>bottom-up </a:t>
            </a:r>
            <a:r>
              <a:rPr lang="en-US" altLang="zh-CN" sz="2000" dirty="0" smtClean="0">
                <a:solidFill>
                  <a:schemeClr val="bg1"/>
                </a:solidFill>
              </a:rPr>
              <a:t>process.</a:t>
            </a:r>
            <a:r>
              <a:rPr lang="zh-CN" altLang="en-US" sz="200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bg1"/>
                </a:solidFill>
              </a:rPr>
              <a:t>Kernel-based tracking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or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M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ean-shift 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Contour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tracking</a:t>
            </a:r>
            <a:endParaRPr lang="en-US" altLang="zh-CN" sz="2000" i="1" dirty="0" smtClean="0">
              <a:solidFill>
                <a:srgbClr val="F08F8F"/>
              </a:solidFill>
            </a:endParaRPr>
          </a:p>
          <a:p>
            <a:r>
              <a:rPr lang="en-US" altLang="zh-CN" dirty="0" smtClean="0">
                <a:solidFill>
                  <a:srgbClr val="F08F8F"/>
                </a:solidFill>
              </a:rPr>
              <a:t>Comaniciu, Dorin, Visvanathan Ramesh, and Peter Meer. "Kernel-based object tracking." IEEE Transactions on pattern analysis and machine intelligence 25.5 (2003): 564-577.</a:t>
            </a:r>
            <a:endParaRPr lang="en-US" altLang="zh-CN" dirty="0">
              <a:solidFill>
                <a:srgbClr val="F08F8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086" y="5675940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solidFill>
                  <a:srgbClr val="F08F8F"/>
                </a:solidFill>
              </a:rPr>
              <a:t>https://en.wikipedia.org/wiki/Video_tracking</a:t>
            </a:r>
            <a:endParaRPr lang="zh-CN" altLang="en-US" sz="1600">
              <a:solidFill>
                <a:srgbClr val="F08F8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0799" y="392301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top-down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process.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Kalman filter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Particle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filter</a:t>
            </a:r>
          </a:p>
          <a:p>
            <a:r>
              <a:rPr lang="en-US" altLang="zh-CN" dirty="0">
                <a:solidFill>
                  <a:srgbClr val="F08F8F"/>
                </a:solidFill>
              </a:rPr>
              <a:t>Qian, Richard J., M. Ibrahim Sezan, and Kristine E. Matthews. "A robust real-time face tracking algorithm." </a:t>
            </a:r>
            <a:r>
              <a:rPr lang="en-US" altLang="zh-CN" i="1" dirty="0">
                <a:solidFill>
                  <a:srgbClr val="F08F8F"/>
                </a:solidFill>
              </a:rPr>
              <a:t>Image Processing, 1998. ICIP 98. Proceedings. 1998 International Conference on</a:t>
            </a:r>
            <a:r>
              <a:rPr lang="en-US" altLang="zh-CN" dirty="0">
                <a:solidFill>
                  <a:srgbClr val="F08F8F"/>
                </a:solidFill>
              </a:rPr>
              <a:t>. Vol. 1. IEEE, 1998.</a:t>
            </a:r>
            <a:endParaRPr lang="en-US" altLang="zh-CN" b="1" dirty="0">
              <a:solidFill>
                <a:srgbClr val="F08F8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6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57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Summary</a:t>
            </a:r>
            <a:r>
              <a:rPr lang="zh-CN" altLang="en-US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rgbClr val="F08F8F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7826" y="2180229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Target representation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 localization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7826" y="4088952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Filtering and data association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0799" y="207635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chemeClr val="bg1"/>
                </a:solidFill>
              </a:rPr>
              <a:t>bottom-up </a:t>
            </a:r>
            <a:r>
              <a:rPr lang="en-US" altLang="zh-CN" sz="2000" dirty="0" smtClean="0">
                <a:solidFill>
                  <a:schemeClr val="bg1"/>
                </a:solidFill>
              </a:rPr>
              <a:t>process.</a:t>
            </a:r>
            <a:r>
              <a:rPr lang="zh-CN" altLang="en-US" sz="200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bg1"/>
                </a:solidFill>
              </a:rPr>
              <a:t>Kernel-based tracking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or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M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ean-shift 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Contour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tracking</a:t>
            </a:r>
            <a:endParaRPr lang="en-US" altLang="zh-CN" sz="2000" i="1" dirty="0" smtClean="0">
              <a:solidFill>
                <a:srgbClr val="F08F8F"/>
              </a:solidFill>
            </a:endParaRPr>
          </a:p>
          <a:p>
            <a:r>
              <a:rPr lang="en-US" altLang="zh-CN" dirty="0" smtClean="0">
                <a:solidFill>
                  <a:srgbClr val="F08F8F"/>
                </a:solidFill>
              </a:rPr>
              <a:t>Comaniciu, Dorin, Visvanathan Ramesh, and Peter Meer. "Kernel-based object tracking." IEEE Transactions on pattern analysis and machine intelligence 25.5 (2003): 564-577.</a:t>
            </a:r>
            <a:endParaRPr lang="en-US" altLang="zh-CN" dirty="0">
              <a:solidFill>
                <a:srgbClr val="F08F8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086" y="5675940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solidFill>
                  <a:srgbClr val="F08F8F"/>
                </a:solidFill>
              </a:rPr>
              <a:t>https://en.wikipedia.org/wiki/Video_tracking</a:t>
            </a:r>
            <a:endParaRPr lang="zh-CN" altLang="en-US" sz="1600">
              <a:solidFill>
                <a:srgbClr val="F08F8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0799" y="392301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top-down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process.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Kalman filter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Particle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filter</a:t>
            </a:r>
          </a:p>
          <a:p>
            <a:r>
              <a:rPr lang="en-US" altLang="zh-CN" dirty="0">
                <a:solidFill>
                  <a:srgbClr val="F08F8F"/>
                </a:solidFill>
              </a:rPr>
              <a:t>Qian, Richard J., M. Ibrahim Sezan, and Kristine E. Matthews. "A robust real-time face tracking algorithm." </a:t>
            </a:r>
            <a:r>
              <a:rPr lang="en-US" altLang="zh-CN" i="1" dirty="0">
                <a:solidFill>
                  <a:srgbClr val="F08F8F"/>
                </a:solidFill>
              </a:rPr>
              <a:t>Image Processing, 1998. ICIP 98. Proceedings. 1998 International Conference on</a:t>
            </a:r>
            <a:r>
              <a:rPr lang="en-US" altLang="zh-CN" dirty="0">
                <a:solidFill>
                  <a:srgbClr val="F08F8F"/>
                </a:solidFill>
              </a:rPr>
              <a:t>. Vol. 1. IEEE, 1998.</a:t>
            </a:r>
            <a:endParaRPr lang="en-US" altLang="zh-CN" b="1" dirty="0">
              <a:solidFill>
                <a:srgbClr val="F08F8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5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657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Summary</a:t>
            </a:r>
            <a:r>
              <a:rPr lang="zh-CN" altLang="en-US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F08F8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rgbClr val="F08F8F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7826" y="2180229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Target representation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and localization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7826" y="4088952"/>
            <a:ext cx="3460919" cy="1439333"/>
          </a:xfrm>
          <a:prstGeom prst="roundRect">
            <a:avLst/>
          </a:prstGeom>
          <a:solidFill>
            <a:srgbClr val="F08F8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Filtering and data association</a:t>
            </a:r>
            <a:endParaRPr lang="zh-CN" altLang="en-US" sz="240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0799" y="207635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chemeClr val="bg1"/>
                </a:solidFill>
              </a:rPr>
              <a:t>bottom-up </a:t>
            </a:r>
            <a:r>
              <a:rPr lang="en-US" altLang="zh-CN" sz="2000" dirty="0" smtClean="0">
                <a:solidFill>
                  <a:schemeClr val="bg1"/>
                </a:solidFill>
              </a:rPr>
              <a:t>process.</a:t>
            </a:r>
            <a:r>
              <a:rPr lang="zh-CN" altLang="en-US" sz="200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bg1"/>
                </a:solidFill>
              </a:rPr>
              <a:t>Kernel-based tracking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or</a:t>
            </a:r>
            <a:r>
              <a:rPr lang="zh-CN" altLang="en-US" sz="2000" b="1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M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ean-shift 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Contour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tracking</a:t>
            </a:r>
            <a:endParaRPr lang="en-US" altLang="zh-CN" sz="2000" i="1" dirty="0" smtClean="0">
              <a:solidFill>
                <a:srgbClr val="F08F8F"/>
              </a:solidFill>
            </a:endParaRPr>
          </a:p>
          <a:p>
            <a:r>
              <a:rPr lang="en-US" altLang="zh-CN" dirty="0" smtClean="0">
                <a:solidFill>
                  <a:srgbClr val="F08F8F"/>
                </a:solidFill>
              </a:rPr>
              <a:t>Comaniciu, Dorin, Visvanathan Ramesh, and Peter Meer. "Kernel-based object tracking." IEEE Transactions on pattern analysis and machine intelligence 25.5 (2003): 564-577.</a:t>
            </a:r>
            <a:endParaRPr lang="en-US" altLang="zh-CN" dirty="0">
              <a:solidFill>
                <a:srgbClr val="F08F8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086" y="5675940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solidFill>
                  <a:srgbClr val="F08F8F"/>
                </a:solidFill>
              </a:rPr>
              <a:t>https://en.wikipedia.org/wiki/Video_tracking</a:t>
            </a:r>
            <a:endParaRPr lang="zh-CN" altLang="en-US" sz="1600">
              <a:solidFill>
                <a:srgbClr val="F08F8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0799" y="392301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top-down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process.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Kalman filter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Particle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filter</a:t>
            </a:r>
          </a:p>
          <a:p>
            <a:r>
              <a:rPr lang="en-US" altLang="zh-CN" dirty="0">
                <a:solidFill>
                  <a:srgbClr val="F08F8F"/>
                </a:solidFill>
              </a:rPr>
              <a:t>Qian, Richard J., M. Ibrahim Sezan, and Kristine E. Matthews. "A robust real-time face tracking algorithm." </a:t>
            </a:r>
            <a:r>
              <a:rPr lang="en-US" altLang="zh-CN" i="1" dirty="0">
                <a:solidFill>
                  <a:srgbClr val="F08F8F"/>
                </a:solidFill>
              </a:rPr>
              <a:t>Image Processing, 1998. ICIP 98. Proceedings. 1998 International Conference on</a:t>
            </a:r>
            <a:r>
              <a:rPr lang="en-US" altLang="zh-CN" dirty="0">
                <a:solidFill>
                  <a:srgbClr val="F08F8F"/>
                </a:solidFill>
              </a:rPr>
              <a:t>. Vol. 1. IEEE, 1998.</a:t>
            </a:r>
            <a:endParaRPr lang="en-US" altLang="zh-CN" b="1" dirty="0">
              <a:solidFill>
                <a:srgbClr val="F08F8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827" y="636601"/>
            <a:ext cx="5929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Present status</a:t>
            </a:r>
            <a:r>
              <a:rPr lang="zh-CN" altLang="en-US" sz="48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Papers</a:t>
            </a:r>
            <a:r>
              <a:rPr lang="zh-CN" altLang="en-US" sz="4800" b="1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b="1" dirty="0" smtClean="0">
                <a:solidFill>
                  <a:srgbClr val="E3B7E7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endParaRPr lang="zh-CN" altLang="en-US" sz="4800" dirty="0">
              <a:solidFill>
                <a:srgbClr val="E3B7E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827" y="1812836"/>
            <a:ext cx="1122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Yang, Jie, and Alex Waibel. "</a:t>
            </a:r>
            <a:r>
              <a:rPr lang="en-US" altLang="zh-CN" sz="2400" dirty="0">
                <a:solidFill>
                  <a:schemeClr val="bg1"/>
                </a:solidFill>
              </a:rPr>
              <a:t>A real-time face tracker</a:t>
            </a:r>
            <a:r>
              <a:rPr lang="en-US" altLang="zh-CN" sz="2400" dirty="0">
                <a:solidFill>
                  <a:srgbClr val="E3B7E7"/>
                </a:solidFill>
              </a:rPr>
              <a:t>." Applications of Computer Vision, 1996. WACV'96., Proceedings 3rd IEEE Workshop on. IEEE, 1996</a:t>
            </a:r>
            <a:r>
              <a:rPr lang="en-US" altLang="zh-CN" sz="2400" dirty="0" smtClean="0">
                <a:solidFill>
                  <a:srgbClr val="E3B7E7"/>
                </a:solidFill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659827" y="2643833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Qian, Richard J., M. Ibrahim Sezan, and Kristine E. Matthews. "</a:t>
            </a:r>
            <a:r>
              <a:rPr lang="en-US" altLang="zh-CN" sz="2400" dirty="0">
                <a:solidFill>
                  <a:schemeClr val="bg1"/>
                </a:solidFill>
              </a:rPr>
              <a:t>A robust real-time face tracking algorithm</a:t>
            </a:r>
            <a:r>
              <a:rPr lang="en-US" altLang="zh-CN" sz="2400" dirty="0">
                <a:solidFill>
                  <a:srgbClr val="E3B7E7"/>
                </a:solidFill>
              </a:rPr>
              <a:t>." Image Processing, 1998. ICIP 98. Proceedings. 1998 International Conference on. Vol. 1. IEEE, 1998.</a:t>
            </a:r>
            <a:endParaRPr lang="zh-CN" altLang="en-US" sz="2400" dirty="0">
              <a:solidFill>
                <a:srgbClr val="E3B7E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27" y="3844162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Comaniciu, Dorin, Visvanathan Ramesh, and Peter Meer. "</a:t>
            </a:r>
            <a:r>
              <a:rPr lang="en-US" altLang="zh-CN" sz="2400" dirty="0">
                <a:solidFill>
                  <a:schemeClr val="bg1"/>
                </a:solidFill>
              </a:rPr>
              <a:t>Kernel-based object tracking.</a:t>
            </a:r>
            <a:r>
              <a:rPr lang="en-US" altLang="zh-CN" sz="2400" dirty="0">
                <a:solidFill>
                  <a:srgbClr val="E3B7E7"/>
                </a:solidFill>
              </a:rPr>
              <a:t>" IEEE Transactions on pattern analysis and machine intelligence 25.5 (2003): 564-577.</a:t>
            </a:r>
            <a:endParaRPr lang="zh-CN" altLang="en-US" sz="2400" dirty="0">
              <a:solidFill>
                <a:srgbClr val="E3B7E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827" y="5044491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charset="0"/>
              <a:buChar char="•"/>
            </a:pPr>
            <a:r>
              <a:rPr lang="en-US" altLang="zh-CN" sz="2400" dirty="0">
                <a:solidFill>
                  <a:srgbClr val="E3B7E7"/>
                </a:solidFill>
              </a:rPr>
              <a:t>Stern, </a:t>
            </a:r>
            <a:r>
              <a:rPr lang="en-US" altLang="zh-CN" sz="2400" dirty="0" err="1">
                <a:solidFill>
                  <a:srgbClr val="E3B7E7"/>
                </a:solidFill>
              </a:rPr>
              <a:t>Helman</a:t>
            </a:r>
            <a:r>
              <a:rPr lang="en-US" altLang="zh-CN" sz="2400" dirty="0">
                <a:solidFill>
                  <a:srgbClr val="E3B7E7"/>
                </a:solidFill>
              </a:rPr>
              <a:t>, and Boris </a:t>
            </a:r>
            <a:r>
              <a:rPr lang="en-US" altLang="zh-CN" sz="2400" dirty="0" err="1">
                <a:solidFill>
                  <a:srgbClr val="E3B7E7"/>
                </a:solidFill>
              </a:rPr>
              <a:t>Efros</a:t>
            </a:r>
            <a:r>
              <a:rPr lang="en-US" altLang="zh-CN" sz="2400" dirty="0">
                <a:solidFill>
                  <a:srgbClr val="E3B7E7"/>
                </a:solidFill>
              </a:rPr>
              <a:t>. "</a:t>
            </a:r>
            <a:r>
              <a:rPr lang="en-US" altLang="zh-CN" sz="2400" dirty="0">
                <a:solidFill>
                  <a:schemeClr val="bg1"/>
                </a:solidFill>
              </a:rPr>
              <a:t>Adaptive color space switching for face tracking in multi-colored lighting environments</a:t>
            </a:r>
            <a:r>
              <a:rPr lang="en-US" altLang="zh-CN" sz="2400" dirty="0">
                <a:solidFill>
                  <a:srgbClr val="E3B7E7"/>
                </a:solidFill>
              </a:rPr>
              <a:t>." Automatic Face and Gesture Recognition, 2002. Proceedings. Fifth IEEE International Conference on. IEEE, 2002.</a:t>
            </a:r>
            <a:endParaRPr lang="zh-CN" altLang="en-US" sz="2400" dirty="0">
              <a:solidFill>
                <a:srgbClr val="E3B7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577</Words>
  <Application>Microsoft Macintosh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DengXian Light</vt:lpstr>
      <vt:lpstr>Helvetica</vt:lpstr>
      <vt:lpstr>Helvetica Light</vt:lpstr>
      <vt:lpstr>Helvetica Neue</vt:lpstr>
      <vt:lpstr>Impact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Xuefeng Hu</dc:creator>
  <cp:lastModifiedBy>Xuefeng Hu</cp:lastModifiedBy>
  <cp:revision>24</cp:revision>
  <cp:lastPrinted>2017-05-25T13:14:29Z</cp:lastPrinted>
  <dcterms:created xsi:type="dcterms:W3CDTF">2017-05-25T06:21:36Z</dcterms:created>
  <dcterms:modified xsi:type="dcterms:W3CDTF">2017-06-11T17:50:05Z</dcterms:modified>
</cp:coreProperties>
</file>