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9" r:id="rId15"/>
    <p:sldId id="280" r:id="rId16"/>
    <p:sldId id="281" r:id="rId17"/>
    <p:sldId id="284" r:id="rId18"/>
    <p:sldId id="286" r:id="rId19"/>
    <p:sldId id="285" r:id="rId20"/>
    <p:sldId id="283" r:id="rId21"/>
    <p:sldId id="275" r:id="rId22"/>
    <p:sldId id="287" r:id="rId23"/>
    <p:sldId id="276" r:id="rId24"/>
    <p:sldId id="277" r:id="rId25"/>
    <p:sldId id="278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3C8"/>
    <a:srgbClr val="F19290"/>
    <a:srgbClr val="E3B7E7"/>
    <a:srgbClr val="AC46FA"/>
    <a:srgbClr val="9E42E4"/>
    <a:srgbClr val="922BB2"/>
    <a:srgbClr val="450E45"/>
    <a:srgbClr val="D52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F63E-1C31-024F-8946-CE1BB9A4AD8C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4C1A5-1FDE-D549-AF51-5733CCE515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2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1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6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1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4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70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05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1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4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6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32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08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076C-7901-0F4E-B4AF-A7FA495B2552}" type="datetimeFigureOut">
              <a:rPr kumimoji="1" lang="zh-CN" altLang="en-US" smtClean="0"/>
              <a:t>2017/6/19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rxiv.org/abs/1509.0487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09473" y="2522160"/>
            <a:ext cx="3249608" cy="1308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900" b="1" dirty="0" smtClean="0">
                <a:solidFill>
                  <a:schemeClr val="bg1"/>
                </a:solidFill>
                <a:effectLst/>
                <a:latin typeface="Impact" charset="0"/>
                <a:ea typeface="Impact" charset="0"/>
                <a:cs typeface="Impact" charset="0"/>
              </a:rPr>
              <a:t>Design</a:t>
            </a:r>
            <a:r>
              <a:rPr lang="zh-CN" altLang="en-US" sz="79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mpact" charset="0"/>
                <a:ea typeface="Impact" charset="0"/>
                <a:cs typeface="Impact" charset="0"/>
              </a:rPr>
              <a:t> </a:t>
            </a:r>
            <a:endParaRPr lang="en-US" altLang="zh-CN" sz="7900" b="1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2725" y="4348376"/>
            <a:ext cx="39433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FACE</a:t>
            </a:r>
            <a:r>
              <a:rPr lang="zh-CN" altLang="en-US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TRACKING</a:t>
            </a:r>
            <a:endParaRPr lang="zh-CN" altLang="en-US" sz="4500" dirty="0" smtClean="0">
              <a:solidFill>
                <a:schemeClr val="accent6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5977" y="1537622"/>
            <a:ext cx="363432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TEAM</a:t>
            </a:r>
            <a:r>
              <a:rPr lang="zh-CN" altLang="en-US" sz="8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8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22</a:t>
            </a:r>
            <a:endParaRPr lang="en-US" altLang="zh-CN" sz="820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09473" y="3412685"/>
            <a:ext cx="305243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6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Review</a:t>
            </a:r>
            <a:endParaRPr lang="en-US" altLang="zh-CN" sz="7600" b="1" dirty="0" smtClean="0">
              <a:solidFill>
                <a:schemeClr val="bg1"/>
              </a:solidFill>
              <a:effectLst/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89634" y="2323377"/>
            <a:ext cx="10734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I</a:t>
            </a:r>
            <a:endParaRPr lang="zh-CN" altLang="en-US" sz="1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0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96" y="747853"/>
            <a:ext cx="6096000" cy="5648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8864" y="627099"/>
            <a:ext cx="63930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latin typeface="Impact" charset="0"/>
                <a:ea typeface="Impact" charset="0"/>
                <a:cs typeface="Impact" charset="0"/>
              </a:rPr>
              <a:t>Design Problem</a:t>
            </a:r>
            <a:r>
              <a:rPr lang="zh-CN" altLang="en-US" sz="4800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Solution</a:t>
            </a:r>
            <a:endParaRPr lang="en-US" altLang="zh-CN" sz="4800" b="1" dirty="0">
              <a:solidFill>
                <a:schemeClr val="bg1">
                  <a:lumMod val="5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89809" y="2472264"/>
            <a:ext cx="4487656" cy="8128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Gesture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control!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489809" y="3858966"/>
            <a:ext cx="4487656" cy="15427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g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esture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</a:t>
            </a:r>
          </a:p>
        </p:txBody>
      </p:sp>
      <p:sp>
        <p:nvSpPr>
          <p:cNvPr id="2" name="下箭头 1"/>
          <p:cNvSpPr/>
          <p:nvPr/>
        </p:nvSpPr>
        <p:spPr>
          <a:xfrm flipH="1">
            <a:off x="3506647" y="3285067"/>
            <a:ext cx="453977" cy="5738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7412" y="597379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https://www.google.com/url?sa=i&amp;rct=j&amp;q=&amp;esrc=s&amp;source=images&amp;cd=&amp;cad=rja&amp;uact=8&amp;ved=0ahUKEwjy7dnZnrbUAhUh_IMKHbvMAmQQjRwIBw&amp;url=http%3A%2F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</a:rPr>
              <a:t>%2Fwww.conceptdraw.com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7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32" y="3268135"/>
            <a:ext cx="4792133" cy="3594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8864" y="627099"/>
            <a:ext cx="65133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latin typeface="Impact" charset="0"/>
                <a:ea typeface="Impact" charset="0"/>
                <a:cs typeface="Impact" charset="0"/>
              </a:rPr>
              <a:t>Design Problem</a:t>
            </a:r>
            <a:r>
              <a:rPr lang="zh-CN" altLang="en-US" sz="4800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Obstacle</a:t>
            </a:r>
            <a:endParaRPr lang="en-US" altLang="zh-CN" sz="4800" b="1" dirty="0">
              <a:solidFill>
                <a:schemeClr val="bg1">
                  <a:lumMod val="5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08343" y="1847563"/>
            <a:ext cx="4487656" cy="84483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Lack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gesture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data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608343" y="3268136"/>
            <a:ext cx="4487656" cy="12191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Take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month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to</a:t>
            </a:r>
            <a:endParaRPr lang="en-US" altLang="zh-CN" sz="3200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collect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&amp;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label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data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 </a:t>
            </a:r>
            <a:endParaRPr lang="en-US" altLang="zh-CN" sz="3200" dirty="0" smtClean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" name="下箭头 1"/>
          <p:cNvSpPr/>
          <p:nvPr/>
        </p:nvSpPr>
        <p:spPr>
          <a:xfrm flipH="1">
            <a:off x="3591315" y="2694236"/>
            <a:ext cx="453977" cy="5738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08342" y="5063069"/>
            <a:ext cx="4487656" cy="12191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No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time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for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creative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work</a:t>
            </a:r>
          </a:p>
        </p:txBody>
      </p:sp>
      <p:sp>
        <p:nvSpPr>
          <p:cNvPr id="10" name="下箭头 9"/>
          <p:cNvSpPr/>
          <p:nvPr/>
        </p:nvSpPr>
        <p:spPr>
          <a:xfrm flipH="1">
            <a:off x="3606474" y="4489170"/>
            <a:ext cx="453977" cy="5738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1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87703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latin typeface="Impact" charset="0"/>
                <a:ea typeface="Impact" charset="0"/>
                <a:cs typeface="Impact" charset="0"/>
              </a:rPr>
              <a:t>Design Problem</a:t>
            </a:r>
            <a:r>
              <a:rPr lang="zh-CN" altLang="en-US" sz="4800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Problem</a:t>
            </a:r>
            <a:r>
              <a:rPr lang="zh-CN" altLang="en-US" sz="4800" b="1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Redefine</a:t>
            </a:r>
            <a:endParaRPr lang="en-US" altLang="zh-CN" sz="4800" b="1" dirty="0">
              <a:solidFill>
                <a:schemeClr val="bg1">
                  <a:lumMod val="5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00076" y="1981201"/>
            <a:ext cx="5554458" cy="9313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gesture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system?</a:t>
            </a:r>
            <a:r>
              <a:rPr lang="zh-CN" altLang="en-US" sz="3200" dirty="0" smtClean="0">
                <a:solidFill>
                  <a:srgbClr val="7030A0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00076" y="4890079"/>
            <a:ext cx="5554458" cy="9313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face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</a:t>
            </a:r>
            <a:r>
              <a:rPr lang="en-US" altLang="zh-CN" sz="32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!</a:t>
            </a:r>
            <a:r>
              <a:rPr lang="zh-CN" altLang="en-US" sz="3200" dirty="0" smtClean="0">
                <a:solidFill>
                  <a:srgbClr val="7030A0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00076" y="3435640"/>
            <a:ext cx="5554458" cy="9313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object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</a:t>
            </a:r>
            <a:r>
              <a:rPr lang="zh-CN" altLang="en-US" sz="3200" dirty="0" smtClean="0">
                <a:solidFill>
                  <a:srgbClr val="7030A0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7" name="下箭头 6"/>
          <p:cNvSpPr/>
          <p:nvPr/>
        </p:nvSpPr>
        <p:spPr>
          <a:xfrm flipH="1">
            <a:off x="5750316" y="2861741"/>
            <a:ext cx="453977" cy="573899"/>
          </a:xfrm>
          <a:prstGeom prst="downArrow">
            <a:avLst>
              <a:gd name="adj1" fmla="val 50000"/>
              <a:gd name="adj2" fmla="val 611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 flipH="1">
            <a:off x="5750315" y="4316180"/>
            <a:ext cx="453977" cy="5738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38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77171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latin typeface="Impact" charset="0"/>
                <a:ea typeface="Impact" charset="0"/>
                <a:cs typeface="Impact" charset="0"/>
              </a:rPr>
              <a:t>Design Problem</a:t>
            </a:r>
            <a:r>
              <a:rPr lang="zh-CN" altLang="en-US" sz="4800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Final</a:t>
            </a:r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Solution</a:t>
            </a:r>
            <a:endParaRPr lang="en-US" altLang="zh-CN" sz="4800" b="1" dirty="0">
              <a:solidFill>
                <a:schemeClr val="bg1">
                  <a:lumMod val="5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14862" y="2444112"/>
            <a:ext cx="5429403" cy="23480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real-time,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high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accuracy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face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with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high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robustness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3985" y="6126193"/>
            <a:ext cx="35689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</a:rPr>
              <a:t>http://7xrb89.com1.z0.glb.clouddn.com/demo1.jpg-cee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27" y="1772388"/>
            <a:ext cx="3699173" cy="36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3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9395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Literature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Study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Summary</a:t>
            </a:r>
            <a:r>
              <a:rPr lang="zh-CN" altLang="en-US" sz="4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endParaRPr lang="zh-CN" altLang="en-US" sz="4800" dirty="0">
              <a:solidFill>
                <a:srgbClr val="F1C3C8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67826" y="2180229"/>
            <a:ext cx="3460919" cy="1439333"/>
          </a:xfrm>
          <a:prstGeom prst="roundRect">
            <a:avLst/>
          </a:prstGeom>
          <a:solidFill>
            <a:srgbClr val="F08F8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Target representation 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and localization</a:t>
            </a:r>
            <a:endParaRPr lang="zh-CN" altLang="en-US" sz="240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67826" y="4088952"/>
            <a:ext cx="3460919" cy="1439333"/>
          </a:xfrm>
          <a:prstGeom prst="roundRect">
            <a:avLst/>
          </a:prstGeom>
          <a:solidFill>
            <a:srgbClr val="F08F8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Filtering and data association</a:t>
            </a:r>
            <a:endParaRPr lang="zh-CN" altLang="en-US" sz="2400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0799" y="2076356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A </a:t>
            </a:r>
            <a:r>
              <a:rPr lang="en-US" altLang="zh-CN" sz="2000" dirty="0">
                <a:solidFill>
                  <a:schemeClr val="bg1"/>
                </a:solidFill>
              </a:rPr>
              <a:t>bottom-up </a:t>
            </a:r>
            <a:r>
              <a:rPr lang="en-US" altLang="zh-CN" sz="2000" dirty="0" smtClean="0">
                <a:solidFill>
                  <a:schemeClr val="bg1"/>
                </a:solidFill>
              </a:rPr>
              <a:t>process.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 smtClean="0">
                <a:solidFill>
                  <a:schemeClr val="bg1"/>
                </a:solidFill>
              </a:rPr>
              <a:t>Kernel-based tracking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M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ean-shift tracking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Contour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tracking</a:t>
            </a:r>
            <a:endParaRPr lang="en-US" altLang="zh-CN" sz="2000" i="1" dirty="0" smtClean="0">
              <a:solidFill>
                <a:srgbClr val="F08F8F"/>
              </a:solidFill>
            </a:endParaRPr>
          </a:p>
          <a:p>
            <a:r>
              <a:rPr lang="en-US" altLang="zh-CN" dirty="0" smtClean="0">
                <a:solidFill>
                  <a:srgbClr val="F1C3C8"/>
                </a:solidFill>
              </a:rPr>
              <a:t>Comaniciu, Dorin, Visvanathan Ramesh, and Peter Meer. "Kernel-based object tracking." IEEE Transactions on pattern analysis and machine intelligence 25.5 (2003): 564-577.</a:t>
            </a:r>
            <a:endParaRPr lang="en-US" altLang="zh-CN" dirty="0">
              <a:solidFill>
                <a:srgbClr val="F1C3C8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8086" y="5675940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>
                <a:solidFill>
                  <a:srgbClr val="F08F8F"/>
                </a:solidFill>
              </a:rPr>
              <a:t>https://en.wikipedia.org/wiki/Video_tracking</a:t>
            </a:r>
            <a:endParaRPr lang="zh-CN" altLang="en-US" sz="1600">
              <a:solidFill>
                <a:srgbClr val="F08F8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30799" y="392301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 top-down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process.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Kalman filter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Particle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filter</a:t>
            </a:r>
          </a:p>
          <a:p>
            <a:r>
              <a:rPr lang="en-US" altLang="zh-CN" dirty="0">
                <a:solidFill>
                  <a:srgbClr val="F1C3C8"/>
                </a:solidFill>
              </a:rPr>
              <a:t>Qian, Richard J., M. Ibrahim Sezan, and Kristine E. Matthews. "A robust real-time face tracking algorithm." </a:t>
            </a:r>
            <a:r>
              <a:rPr lang="en-US" altLang="zh-CN" i="1" dirty="0">
                <a:solidFill>
                  <a:srgbClr val="F1C3C8"/>
                </a:solidFill>
              </a:rPr>
              <a:t>Image Processing, 1998. ICIP 98. Proceedings. 1998 International Conference on</a:t>
            </a:r>
            <a:r>
              <a:rPr lang="en-US" altLang="zh-CN" dirty="0">
                <a:solidFill>
                  <a:srgbClr val="F1C3C8"/>
                </a:solidFill>
              </a:rPr>
              <a:t>. Vol. 1. IEEE, 1998.</a:t>
            </a:r>
            <a:endParaRPr lang="en-US" altLang="zh-CN" b="1" dirty="0">
              <a:solidFill>
                <a:srgbClr val="F1C3C8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8201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Literature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Study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Baseline</a:t>
            </a:r>
            <a:r>
              <a:rPr lang="zh-CN" altLang="en-US" sz="4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Model</a:t>
            </a:r>
            <a:endParaRPr lang="zh-CN" altLang="en-US" sz="4800" dirty="0">
              <a:solidFill>
                <a:srgbClr val="F1C3C8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9827" y="3132665"/>
            <a:ext cx="86535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KCF: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Kernelized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Correlation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Filter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(2015,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583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citations)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solidFill>
                <a:srgbClr val="F08F8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827" y="3769320"/>
            <a:ext cx="6062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err="1" smtClean="0">
                <a:solidFill>
                  <a:srgbClr val="F1C3C8"/>
                </a:solidFill>
                <a:effectLst/>
                <a:latin typeface="Arial" charset="0"/>
              </a:rPr>
              <a:t>Henriques</a:t>
            </a:r>
            <a:r>
              <a:rPr lang="en-US" altLang="zh-CN" b="0" i="0" dirty="0" smtClean="0">
                <a:solidFill>
                  <a:srgbClr val="F1C3C8"/>
                </a:solidFill>
                <a:effectLst/>
                <a:latin typeface="Arial" charset="0"/>
              </a:rPr>
              <a:t> J F, </a:t>
            </a:r>
            <a:r>
              <a:rPr lang="en-US" altLang="zh-CN" b="0" i="0" dirty="0" err="1" smtClean="0">
                <a:solidFill>
                  <a:srgbClr val="F1C3C8"/>
                </a:solidFill>
                <a:effectLst/>
                <a:latin typeface="Arial" charset="0"/>
              </a:rPr>
              <a:t>Caseiro</a:t>
            </a:r>
            <a:r>
              <a:rPr lang="en-US" altLang="zh-CN" b="0" i="0" dirty="0" smtClean="0">
                <a:solidFill>
                  <a:srgbClr val="F1C3C8"/>
                </a:solidFill>
                <a:effectLst/>
                <a:latin typeface="Arial" charset="0"/>
              </a:rPr>
              <a:t> R, Martins P, et al. High-speed tracking with </a:t>
            </a:r>
            <a:r>
              <a:rPr lang="en-US" altLang="zh-CN" b="0" i="0" dirty="0" err="1" smtClean="0">
                <a:solidFill>
                  <a:srgbClr val="F1C3C8"/>
                </a:solidFill>
                <a:effectLst/>
                <a:latin typeface="Arial" charset="0"/>
              </a:rPr>
              <a:t>kernelized</a:t>
            </a:r>
            <a:r>
              <a:rPr lang="en-US" altLang="zh-CN" b="0" i="0" dirty="0" smtClean="0">
                <a:solidFill>
                  <a:srgbClr val="F1C3C8"/>
                </a:solidFill>
                <a:effectLst/>
                <a:latin typeface="Arial" charset="0"/>
              </a:rPr>
              <a:t> correlation filters[J]. IEEE Transactions on Pattern Analysis and Machine Intelligence, 2015, 37(3): 583-596.</a:t>
            </a:r>
            <a:endParaRPr lang="zh-CN" altLang="en-US" dirty="0">
              <a:solidFill>
                <a:srgbClr val="F1C3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72090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Literature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Study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Benchmark</a:t>
            </a:r>
          </a:p>
        </p:txBody>
      </p:sp>
      <p:sp>
        <p:nvSpPr>
          <p:cNvPr id="8" name="矩形 7"/>
          <p:cNvSpPr/>
          <p:nvPr/>
        </p:nvSpPr>
        <p:spPr>
          <a:xfrm>
            <a:off x="659827" y="2651720"/>
            <a:ext cx="933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Y. Wu, J. Lim, and M. H. Yang, “Online object tracking: A</a:t>
            </a:r>
          </a:p>
          <a:p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benchmark,” in Proc. </a:t>
            </a:r>
            <a:r>
              <a:rPr lang="en-US" altLang="zh-CN" sz="2400" b="0" i="0" dirty="0" err="1" smtClean="0">
                <a:solidFill>
                  <a:srgbClr val="F1C3C8"/>
                </a:solidFill>
                <a:effectLst/>
                <a:latin typeface="Arial" charset="0"/>
              </a:rPr>
              <a:t>Comput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. Vis. Pattern </a:t>
            </a:r>
            <a:r>
              <a:rPr lang="en-US" altLang="zh-CN" sz="2400" b="0" i="0" dirty="0" err="1" smtClean="0">
                <a:solidFill>
                  <a:srgbClr val="F1C3C8"/>
                </a:solidFill>
                <a:effectLst/>
                <a:latin typeface="Arial" charset="0"/>
              </a:rPr>
              <a:t>Recognit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., 2013,</a:t>
            </a:r>
          </a:p>
          <a:p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pp. 2411–2418.</a:t>
            </a:r>
          </a:p>
          <a:p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50</a:t>
            </a:r>
            <a:r>
              <a:rPr lang="zh-CN" alt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Videos</a:t>
            </a:r>
            <a:r>
              <a:rPr lang="zh-CN" alt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benchmark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Same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benchmark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of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KCF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Arial" charset="0"/>
              </a:rPr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4477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6596" y="627099"/>
            <a:ext cx="8730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Design Specifications </a:t>
            </a:r>
            <a:r>
              <a:rPr lang="en-US" altLang="zh-CN" sz="4800" dirty="0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Customer </a:t>
            </a:r>
            <a:endParaRPr lang="en-US" altLang="zh-CN" sz="4800" dirty="0">
              <a:solidFill>
                <a:srgbClr val="E3B7E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8399" y="2702467"/>
            <a:ext cx="74258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charset="0"/>
              </a:rPr>
              <a:t>“We want a fast reliable tracker which can be installed in a car!” </a:t>
            </a:r>
            <a:endParaRPr lang="en-US" altLang="zh-CN" sz="4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6596" y="627099"/>
            <a:ext cx="8061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Design Specifications</a:t>
            </a:r>
            <a:r>
              <a:rPr lang="zh-CN" altLang="en-US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Engineer</a:t>
            </a:r>
            <a:endParaRPr lang="en-US" altLang="zh-CN" sz="4800" dirty="0">
              <a:solidFill>
                <a:srgbClr val="E3B7E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596" y="2245267"/>
            <a:ext cx="7612982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Fast </a:t>
            </a:r>
            <a:r>
              <a:rPr lang="en-US" altLang="zh-CN" sz="3200" dirty="0">
                <a:solidFill>
                  <a:schemeClr val="bg1"/>
                </a:solidFill>
                <a:latin typeface="Arial" charset="0"/>
              </a:rPr>
              <a:t>=</a:t>
            </a: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 Speed (&gt; 24 Frame per second)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Accurate = High Precision</a:t>
            </a:r>
            <a:r>
              <a:rPr lang="zh-CN" altLang="en-US" sz="320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altLang="zh-CN" sz="3200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Reliable = High Recall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In a car = Portability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In a car -&gt; High robustness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Robustness -&gt; Stability</a:t>
            </a:r>
            <a:endParaRPr lang="en-US" altLang="zh-CN" sz="32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6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36" y="0"/>
            <a:ext cx="8387264" cy="68940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4946" y="2832669"/>
            <a:ext cx="14510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QFD</a:t>
            </a:r>
            <a:endParaRPr lang="en-US" altLang="zh-CN" sz="6600" dirty="0">
              <a:solidFill>
                <a:srgbClr val="E3B7E7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55531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Introduction</a:t>
            </a:r>
            <a:r>
              <a:rPr lang="zh-CN" altLang="en-US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rPr>
              <a:t>Sponsor</a:t>
            </a:r>
            <a:endParaRPr lang="en-US" altLang="zh-CN" sz="4800" dirty="0">
              <a:solidFill>
                <a:schemeClr val="bg1">
                  <a:lumMod val="6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6250" y="3245531"/>
            <a:ext cx="36245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United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Automotive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altLang="zh-CN" sz="3200" dirty="0" smtClean="0">
              <a:solidFill>
                <a:schemeClr val="bg1"/>
              </a:solidFill>
              <a:latin typeface="Arial" charset="0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Electronic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System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4" y="3245531"/>
            <a:ext cx="573738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4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6596" y="627099"/>
            <a:ext cx="5719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Project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Plan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Schedule</a:t>
            </a:r>
            <a:endParaRPr lang="en-US" altLang="zh-CN" sz="4800" dirty="0">
              <a:solidFill>
                <a:schemeClr val="accent4">
                  <a:lumMod val="7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044700"/>
            <a:ext cx="10571807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0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6596" y="627099"/>
            <a:ext cx="5719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Project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Plan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Schedule</a:t>
            </a:r>
            <a:endParaRPr lang="en-US" altLang="zh-CN" sz="4800" dirty="0">
              <a:solidFill>
                <a:schemeClr val="accent4">
                  <a:lumMod val="7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09" y="2319867"/>
            <a:ext cx="10506582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6596" y="627099"/>
            <a:ext cx="5719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Project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Plan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Schedule</a:t>
            </a:r>
            <a:endParaRPr lang="en-US" altLang="zh-CN" sz="4800" dirty="0">
              <a:solidFill>
                <a:schemeClr val="accent4">
                  <a:lumMod val="7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1" y="1458096"/>
            <a:ext cx="6665843" cy="44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6596" y="627099"/>
            <a:ext cx="61221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Project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Plan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Difficulties</a:t>
            </a:r>
            <a:endParaRPr lang="en-US" altLang="zh-CN" sz="4800" dirty="0">
              <a:solidFill>
                <a:schemeClr val="accent4">
                  <a:lumMod val="7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826" y="2651720"/>
            <a:ext cx="10034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Collecting appropriate and sufficient training and test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Keeping the model converge during the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training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Setting up reliable and reasonable evaluation method and tools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Compressing the model and fitting the limited computing resource</a:t>
            </a:r>
          </a:p>
        </p:txBody>
      </p:sp>
    </p:spTree>
    <p:extLst>
      <p:ext uri="{BB962C8B-B14F-4D97-AF65-F5344CB8AC3E}">
        <p14:creationId xmlns:p14="http://schemas.microsoft.com/office/powerpoint/2010/main" val="24330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6596" y="627099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Project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Plan</a:t>
            </a:r>
            <a:r>
              <a:rPr lang="zh-CN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4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Anticipate</a:t>
            </a:r>
            <a:endParaRPr lang="en-US" altLang="zh-CN" sz="4800" dirty="0">
              <a:solidFill>
                <a:schemeClr val="accent4">
                  <a:lumMod val="7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826" y="2651720"/>
            <a:ext cx="10034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Stable tracker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Robust for extreme cases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Portable and reusable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Real time</a:t>
            </a:r>
          </a:p>
        </p:txBody>
      </p:sp>
    </p:spTree>
    <p:extLst>
      <p:ext uri="{BB962C8B-B14F-4D97-AF65-F5344CB8AC3E}">
        <p14:creationId xmlns:p14="http://schemas.microsoft.com/office/powerpoint/2010/main" val="129745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2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34437" y="2414601"/>
            <a:ext cx="307007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Q&amp;A</a:t>
            </a:r>
            <a:endParaRPr lang="zh-CN" altLang="en-US" sz="7200" dirty="0">
              <a:solidFill>
                <a:srgbClr val="F1C3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4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2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31678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Robustness</a:t>
            </a:r>
            <a:endParaRPr lang="zh-CN" altLang="en-US" sz="4800" dirty="0">
              <a:solidFill>
                <a:srgbClr val="F1C3C8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7" y="1616699"/>
            <a:ext cx="8532282" cy="4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3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49219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Introduction</a:t>
            </a:r>
            <a:r>
              <a:rPr lang="zh-CN" altLang="en-US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rPr>
              <a:t>Team</a:t>
            </a:r>
            <a:endParaRPr lang="en-US" altLang="zh-CN" sz="4800" dirty="0">
              <a:solidFill>
                <a:schemeClr val="bg1">
                  <a:lumMod val="6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0789" y="2470574"/>
            <a:ext cx="453842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bg1"/>
                </a:solidFill>
                <a:latin typeface="Arial" charset="0"/>
              </a:rPr>
              <a:t>Huan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Zheng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(Leader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)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Xuefeng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Hu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Siying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Li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bg1"/>
                </a:solidFill>
                <a:latin typeface="Arial" charset="0"/>
              </a:rPr>
              <a:t>Zhenren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Lu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bg1"/>
                </a:solidFill>
                <a:latin typeface="Arial" charset="0"/>
              </a:rPr>
              <a:t>Shengjie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Pan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2059" y="231058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 </a:t>
            </a:r>
            <a:endParaRPr lang="en-US" altLang="zh-CN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697" y="2482866"/>
            <a:ext cx="46681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Team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Arial" charset="0"/>
              </a:rPr>
              <a:t>22</a:t>
            </a:r>
            <a:r>
              <a:rPr lang="zh-CN" altLang="en-US" sz="320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algn="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Image Recognition </a:t>
            </a:r>
          </a:p>
          <a:p>
            <a:pPr algn="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based on </a:t>
            </a:r>
          </a:p>
          <a:p>
            <a:pPr algn="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Machine Learning &amp; </a:t>
            </a:r>
          </a:p>
          <a:p>
            <a:pPr algn="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Neural Network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49600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People</a:t>
            </a:r>
            <a:r>
              <a:rPr lang="zh-CN" altLang="en-US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Huan</a:t>
            </a:r>
            <a:r>
              <a:rPr lang="zh-CN" alt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Zheng</a:t>
            </a:r>
            <a:endParaRPr lang="en-US" altLang="zh-CN" sz="4800" dirty="0">
              <a:solidFill>
                <a:schemeClr val="accent1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64" y="1863196"/>
            <a:ext cx="11186736" cy="40934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just">
              <a:buFont typeface="Arial" charset="0"/>
              <a:buChar char="•"/>
            </a:pPr>
            <a:r>
              <a:rPr lang="en-US" altLang="zh-CN" sz="2000" kern="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Leader</a:t>
            </a:r>
            <a:r>
              <a:rPr lang="zh-CN" altLang="en-US" sz="2000" kern="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kern="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000" kern="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kern="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000" kern="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kern="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Team</a:t>
            </a: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Research Intern for Algorithms Platform @</a:t>
            </a:r>
            <a:r>
              <a:rPr lang="zh-CN" altLang="en-US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地平线机器人公司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(funded by </a:t>
            </a:r>
            <a:r>
              <a:rPr lang="zh-CN" altLang="en-US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余凯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);</a:t>
            </a:r>
            <a:r>
              <a:rPr lang="zh-CN" altLang="en-US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200150" lvl="2" indent="-285750" algn="just">
              <a:buFont typeface="Symbol" charset="2"/>
              <a:buChar char="-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Mentored by </a:t>
            </a:r>
            <a:r>
              <a:rPr lang="en-US" altLang="zh-CN" sz="20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Lichao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Huang  (</a:t>
            </a:r>
            <a:r>
              <a:rPr lang="pt-BR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hlinkClick r:id="rId2"/>
              </a:rPr>
              <a:t>arXiv</a:t>
            </a:r>
            <a:r>
              <a:rPr lang="pt-BR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/>
              </a:rPr>
              <a:t>:</a:t>
            </a:r>
            <a:r>
              <a:rPr lang="pt-BR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hlinkClick r:id="rId2"/>
              </a:rPr>
              <a:t>1509.04874</a:t>
            </a:r>
            <a:r>
              <a:rPr lang="pt-BR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).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200150" lvl="2" indent="-285750" algn="just">
              <a:buFont typeface="Symbol" charset="2"/>
              <a:buChar char="-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Researched on YOLO for Object Detection.</a:t>
            </a:r>
            <a:endParaRPr lang="en-US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200150" lvl="2" indent="-285750" algn="just">
              <a:buFont typeface="Symbol" charset="2"/>
              <a:buChar char="-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Faster R-CNN for Face Detection.</a:t>
            </a:r>
          </a:p>
          <a:p>
            <a:pPr marL="1200150" lvl="2" indent="-285750" algn="just">
              <a:buFont typeface="Symbol" charset="2"/>
              <a:buChar char="-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Read papers for Object Detection/Face Detection/Reinforcement Learning.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Researched in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Artificial </a:t>
            </a: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intelligence Painter Based On Neural 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Networks.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Efficient Deep Learning for Stereo 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Matching.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Course: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CNN/DL(Stanford online); CV/ML (Imperial </a:t>
            </a: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College 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London) taught by </a:t>
            </a:r>
            <a:r>
              <a:rPr lang="en-US" altLang="zh-CN" sz="20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Lichao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</a:t>
            </a: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Language: C/C++/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Python/ MATLAB</a:t>
            </a: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Framework: Worked with </a:t>
            </a:r>
            <a:r>
              <a:rPr lang="en-US" altLang="zh-CN" sz="20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Mxnet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.  Familiar with </a:t>
            </a:r>
            <a:r>
              <a:rPr lang="en-US" altLang="zh-CN" sz="20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Tensorflow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sz="20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Caffe</a:t>
            </a: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Torch.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48718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People</a:t>
            </a:r>
            <a:r>
              <a:rPr lang="zh-CN" altLang="en-US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Xuefeng</a:t>
            </a:r>
            <a:r>
              <a:rPr lang="zh-CN" alt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Hu</a:t>
            </a:r>
            <a:endParaRPr lang="en-US" altLang="zh-CN" sz="4800" dirty="0">
              <a:solidFill>
                <a:schemeClr val="accent1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8864" y="2083312"/>
            <a:ext cx="115756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courses: 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(Graduated</a:t>
            </a:r>
            <a:r>
              <a:rPr lang="zh-CN" altLang="en-US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based)</a:t>
            </a:r>
            <a:r>
              <a:rPr lang="zh-CN" altLang="en-US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Machine Learning @University of Michigan;</a:t>
            </a:r>
            <a:r>
              <a:rPr lang="zh-CN" altLang="en-US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Computer Vision @University of Michigan;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Research in Quantum Machine Learning with Professor Yaoyun Shi</a:t>
            </a:r>
            <a:r>
              <a:rPr lang="en-US" altLang="zh-CN" sz="2000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;</a:t>
            </a:r>
            <a:endParaRPr lang="zh-CN" altLang="zh-CN" sz="2000" kern="100" dirty="0">
              <a:solidFill>
                <a:schemeClr val="accent1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Research in Movie Face Clustering with Professor Jia Deng;</a:t>
            </a:r>
            <a:endParaRPr lang="zh-CN" altLang="zh-CN" sz="2000" kern="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Research in Talking Face Detection with Professor Jia Deng; </a:t>
            </a:r>
            <a:endParaRPr lang="zh-CN" altLang="zh-CN" sz="2000" kern="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Ph.D. offers in computer vision from UCSB and USC(oral).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Language: C/C++/Python/Torch/ MATLAB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Other related projects: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Human &amp; pets face matching;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CNN implementation in MATLAB.</a:t>
            </a:r>
          </a:p>
          <a:p>
            <a:pPr marL="628650" lvl="1" indent="-171450" algn="just">
              <a:buFont typeface="Arial" charset="0"/>
              <a:buChar char="•"/>
            </a:pP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4116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People</a:t>
            </a:r>
            <a:r>
              <a:rPr lang="zh-CN" altLang="en-US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Siying</a:t>
            </a:r>
            <a:r>
              <a:rPr lang="zh-CN" alt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Li</a:t>
            </a:r>
            <a:endParaRPr lang="en-US" altLang="zh-CN" sz="4800" dirty="0">
              <a:solidFill>
                <a:schemeClr val="accent1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64" y="2354263"/>
            <a:ext cx="115756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courses: </a:t>
            </a:r>
            <a:r>
              <a:rPr lang="zh-CN" altLang="en-US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Computer Vision @University of Michigan;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Internship for </a:t>
            </a:r>
            <a:r>
              <a:rPr lang="en-US" altLang="zh-CN" sz="2000" kern="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Hinacom</a:t>
            </a: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in 2016SU;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Research in medical image detection algorithm.</a:t>
            </a:r>
            <a:endParaRPr lang="zh-CN" altLang="zh-CN" sz="2000" kern="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MS. offer in computer vision from UM.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Language: C/C++/ MATLAB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Other related projects: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Human &amp; pets face matching;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CNN implementation in MATLAB;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Robot waiter using </a:t>
            </a:r>
            <a:r>
              <a:rPr lang="en-US" altLang="zh-CN" sz="2000" kern="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Apriltag</a:t>
            </a: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detection.</a:t>
            </a:r>
          </a:p>
          <a:p>
            <a:pPr marL="628650" lvl="1" indent="-171450" algn="just">
              <a:buFont typeface="Arial" charset="0"/>
              <a:buChar char="•"/>
            </a:pPr>
            <a:endParaRPr lang="zh-CN" altLang="zh-CN" sz="2000" kern="100" dirty="0">
              <a:solidFill>
                <a:schemeClr val="accent1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5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4756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People</a:t>
            </a:r>
            <a:r>
              <a:rPr lang="zh-CN" altLang="en-US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Zhenren</a:t>
            </a:r>
            <a:r>
              <a:rPr lang="zh-CN" alt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Lu</a:t>
            </a:r>
            <a:endParaRPr lang="en-US" altLang="zh-CN" sz="4800" dirty="0">
              <a:solidFill>
                <a:schemeClr val="accent1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64" y="2721864"/>
            <a:ext cx="7353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classes: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Machine Learning @University of Michigan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Artificial Intelligence(grader) @University of Michigan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Convolutional Neural Networks for visual Recognition 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Language: C/C++/Python/Java/MATLAB</a:t>
            </a:r>
          </a:p>
        </p:txBody>
      </p:sp>
    </p:spTree>
    <p:extLst>
      <p:ext uri="{BB962C8B-B14F-4D97-AF65-F5344CB8AC3E}">
        <p14:creationId xmlns:p14="http://schemas.microsoft.com/office/powerpoint/2010/main" val="59687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53351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People</a:t>
            </a:r>
            <a:r>
              <a:rPr lang="zh-CN" altLang="en-US" sz="48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Shengjie</a:t>
            </a:r>
            <a:r>
              <a:rPr lang="zh-CN" alt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Pan</a:t>
            </a:r>
            <a:endParaRPr lang="en-US" altLang="zh-CN" sz="4800" dirty="0">
              <a:solidFill>
                <a:schemeClr val="accent1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8864" y="270929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courses: 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Machine Learning @ University of Michigan;</a:t>
            </a:r>
            <a:r>
              <a:rPr lang="zh-CN" altLang="en-US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Information Retrieval @University of Michigan;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Research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 Mining with Professor </a:t>
            </a:r>
            <a:r>
              <a:rPr lang="en-US" altLang="zh-CN" sz="2000" kern="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Danai</a:t>
            </a: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kern="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Koutra</a:t>
            </a: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;</a:t>
            </a:r>
            <a:endParaRPr lang="zh-CN" altLang="zh-CN" sz="2000" kern="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Human Computer Interaction with Professor </a:t>
            </a:r>
            <a:r>
              <a:rPr lang="en-US" altLang="zh-CN" sz="2000" kern="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Eytan</a:t>
            </a:r>
            <a:r>
              <a:rPr lang="en-US" altLang="zh-CN" sz="2000" kern="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Adar;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2000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Related Language: C/C++/Python/Java/ MATLAB</a:t>
            </a:r>
            <a:endParaRPr lang="zh-CN" altLang="zh-CN" sz="2000" kern="1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864" y="627099"/>
            <a:ext cx="65069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latin typeface="Impact" charset="0"/>
                <a:ea typeface="Impact" charset="0"/>
                <a:cs typeface="Impact" charset="0"/>
              </a:rPr>
              <a:t>Design Problem</a:t>
            </a:r>
            <a:r>
              <a:rPr lang="zh-CN" altLang="en-US" sz="4800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Impact" charset="0"/>
                <a:ea typeface="Impact" charset="0"/>
                <a:cs typeface="Impact" charset="0"/>
              </a:rPr>
              <a:t>Problem</a:t>
            </a:r>
            <a:endParaRPr lang="en-US" altLang="zh-CN" sz="4800" b="1" dirty="0">
              <a:solidFill>
                <a:schemeClr val="bg1">
                  <a:lumMod val="5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23409" y="2844799"/>
            <a:ext cx="4487656" cy="19346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new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in-car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interaction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method?</a:t>
            </a:r>
            <a:r>
              <a:rPr lang="zh-CN" altLang="en-US" sz="3200" dirty="0" smtClean="0">
                <a:solidFill>
                  <a:srgbClr val="7030A0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768</Words>
  <Application>Microsoft Macintosh PowerPoint</Application>
  <PresentationFormat>宽屏</PresentationFormat>
  <Paragraphs>140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DengXian</vt:lpstr>
      <vt:lpstr>DengXian Light</vt:lpstr>
      <vt:lpstr>Helvetica Light</vt:lpstr>
      <vt:lpstr>Impact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Xuefeng Hu</dc:creator>
  <cp:lastModifiedBy>Xuefeng Hu</cp:lastModifiedBy>
  <cp:revision>35</cp:revision>
  <cp:lastPrinted>2017-06-12T06:26:01Z</cp:lastPrinted>
  <dcterms:created xsi:type="dcterms:W3CDTF">2017-06-11T14:05:22Z</dcterms:created>
  <dcterms:modified xsi:type="dcterms:W3CDTF">2017-06-19T02:26:25Z</dcterms:modified>
</cp:coreProperties>
</file>