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347" r:id="rId3"/>
    <p:sldId id="263" r:id="rId4"/>
    <p:sldId id="358" r:id="rId5"/>
    <p:sldId id="346" r:id="rId6"/>
    <p:sldId id="354" r:id="rId7"/>
    <p:sldId id="359" r:id="rId8"/>
    <p:sldId id="356" r:id="rId9"/>
    <p:sldId id="360" r:id="rId10"/>
    <p:sldId id="355" r:id="rId11"/>
    <p:sldId id="357" r:id="rId12"/>
    <p:sldId id="283" r:id="rId13"/>
    <p:sldId id="363" r:id="rId14"/>
    <p:sldId id="364" r:id="rId15"/>
    <p:sldId id="365" r:id="rId16"/>
    <p:sldId id="361" r:id="rId17"/>
    <p:sldId id="366" r:id="rId18"/>
    <p:sldId id="367" r:id="rId19"/>
    <p:sldId id="36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1F"/>
    <a:srgbClr val="001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8" autoAdjust="0"/>
    <p:restoredTop sz="85743" autoAdjust="0"/>
  </p:normalViewPr>
  <p:slideViewPr>
    <p:cSldViewPr snapToGrid="0">
      <p:cViewPr varScale="1">
        <p:scale>
          <a:sx n="136" d="100"/>
          <a:sy n="136" d="100"/>
        </p:scale>
        <p:origin x="-712" y="-104"/>
      </p:cViewPr>
      <p:guideLst>
        <p:guide orient="horz" pos="1287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E39A4-878D-4B10-A387-FA862A1F4A4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E789-2FFE-41FA-AAD2-2EA58A7E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22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0570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8334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91048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638480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61057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797675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799687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2059173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8744652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744837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04463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719803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90199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613459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294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7775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1704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1464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6285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0385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61407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6E21-D0A1-446B-8B97-011203C52416}" type="datetimeFigureOut">
              <a:rPr lang="zh-CN" altLang="en-US" smtClean="0"/>
              <a:t>6/5/17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88BE-026C-49EA-9FC1-21F93B0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  <a:t>6/5/17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40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hyperlink" Target="mailto:leonhuxf@umich.edu" TargetMode="External"/><Relationship Id="rId9" Type="http://schemas.openxmlformats.org/officeDocument/2006/relationships/hyperlink" Target="mailto:alicelsy@sjtu.edu.cn" TargetMode="External"/><Relationship Id="rId10" Type="http://schemas.openxmlformats.org/officeDocument/2006/relationships/hyperlink" Target="mailto:jessepsj@sjtu.edu.cn" TargetMode="External"/><Relationship Id="rId11" Type="http://schemas.openxmlformats.org/officeDocument/2006/relationships/hyperlink" Target="mailto:lzr950113@sjtu.edu.c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huanzheng1119@outlook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xiv.org/abs/1509.0487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582" y="931173"/>
            <a:ext cx="8318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solidFill>
                  <a:srgbClr val="00154D"/>
                </a:solidFill>
                <a:latin typeface="Arial Black"/>
                <a:ea typeface="微软雅黑"/>
                <a:cs typeface="Arial Black"/>
              </a:rPr>
              <a:t>UAES</a:t>
            </a:r>
          </a:p>
          <a:p>
            <a:r>
              <a:rPr kumimoji="1" lang="en-US" altLang="zh-CN" sz="6000" b="1" dirty="0">
                <a:solidFill>
                  <a:srgbClr val="00154D"/>
                </a:solidFill>
                <a:latin typeface="Arial Black"/>
                <a:ea typeface="微软雅黑"/>
                <a:cs typeface="Arial Black"/>
              </a:rPr>
              <a:t>Image Recognition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4453" y="3846020"/>
            <a:ext cx="487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rgbClr val="FAC01F"/>
                </a:solidFill>
                <a:latin typeface="Arial Black"/>
                <a:ea typeface="微软雅黑"/>
                <a:cs typeface="Arial Black"/>
              </a:rPr>
              <a:t>Team Introduction</a:t>
            </a:r>
          </a:p>
        </p:txBody>
      </p:sp>
      <p:sp>
        <p:nvSpPr>
          <p:cNvPr id="6" name="矩形 5"/>
          <p:cNvSpPr/>
          <p:nvPr/>
        </p:nvSpPr>
        <p:spPr>
          <a:xfrm>
            <a:off x="1402413" y="3556001"/>
            <a:ext cx="7741587" cy="181829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345543"/>
            <a:ext cx="7741587" cy="181829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8156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err="1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Zhenren</a:t>
            </a:r>
            <a:r>
              <a:rPr lang="en-US" altLang="zh-CN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</a:t>
            </a:r>
            <a:r>
              <a:rPr lang="en-US" altLang="zh-CN" sz="28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Lu </a:t>
            </a:r>
            <a:r>
              <a:rPr lang="zh-CN" altLang="en-US" sz="2800" b="1" spc="225" dirty="0" smtClean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陆真人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400110"/>
            <a:chOff x="75971" y="241844"/>
            <a:chExt cx="3368188" cy="711306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Skills &amp; Experience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grpSp>
        <p:nvGrpSpPr>
          <p:cNvPr id="20" name="组合 7"/>
          <p:cNvGrpSpPr/>
          <p:nvPr/>
        </p:nvGrpSpPr>
        <p:grpSpPr>
          <a:xfrm>
            <a:off x="321103" y="3388060"/>
            <a:ext cx="8822897" cy="400110"/>
            <a:chOff x="75971" y="241844"/>
            <a:chExt cx="3368188" cy="711306"/>
          </a:xfrm>
        </p:grpSpPr>
        <p:sp>
          <p:nvSpPr>
            <p:cNvPr id="21" name="文本框 20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Motivation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325" y="1490663"/>
            <a:ext cx="7353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classes: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Intro to Machine Learning @University of Michigan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Intro to Artificial Intelligence(grader) @University of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Michigan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Convolutional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Neural Networks for visual Recognition </a:t>
            </a:r>
            <a:endParaRPr lang="en-US" altLang="zh-CN" kern="100" dirty="0" smtClean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Language: C/C++/Python</a:t>
            </a:r>
            <a:r>
              <a:rPr lang="en-US" altLang="zh-CN" kern="10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/Java/MATLAB</a:t>
            </a:r>
            <a:endParaRPr lang="en-US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3918857"/>
            <a:ext cx="788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Since I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am going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to learn more about cv and prepare for my master's program, I am eager to be part of this project.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6016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2804" y="2131850"/>
            <a:ext cx="6011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225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b="1" spc="225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Topic-</a:t>
            </a:r>
            <a:endParaRPr lang="zh-HK" altLang="en-US" sz="6600" b="1" spc="2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40877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Demo </a:t>
            </a:r>
            <a:r>
              <a:rPr lang="en-US" altLang="zh-HK" sz="32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Sample</a:t>
            </a:r>
            <a:endParaRPr lang="zh-HK" altLang="en-US" sz="32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523220"/>
            <a:chOff x="75971" y="241844"/>
            <a:chExt cx="3368188" cy="930168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93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8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Face Recognition</a:t>
              </a:r>
              <a:endParaRPr lang="zh-HK" altLang="en-US" sz="28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35990"/>
              <a:ext cx="56300" cy="5823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325" y="1490663"/>
            <a:ext cx="7353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Can do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Find the familiar faces in video.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Tag the faces with name real-time.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Cannot do: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Find the unseen faces.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Trained faces amount is limited.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Data collection will be a hard tasks.</a:t>
            </a:r>
            <a:endParaRPr lang="en-US" altLang="zh-CN" sz="2400" kern="100" dirty="0" smtClean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5867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Demo </a:t>
            </a:r>
            <a:r>
              <a:rPr lang="en-US" altLang="zh-HK" sz="32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Sample</a:t>
            </a:r>
            <a:endParaRPr lang="zh-HK" altLang="en-US" sz="32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523220"/>
            <a:chOff x="75971" y="241844"/>
            <a:chExt cx="3368188" cy="930168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93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8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Face Detection</a:t>
              </a:r>
              <a:endParaRPr lang="zh-HK" altLang="en-US" sz="28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35990"/>
              <a:ext cx="56300" cy="5823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325" y="1490663"/>
            <a:ext cx="7353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Can do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Find </a:t>
            </a:r>
            <a:r>
              <a:rPr lang="en-US" altLang="zh-CN" sz="2400" kern="100" dirty="0" smtClean="0">
                <a:solidFill>
                  <a:srgbClr val="FAC01F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the faces in video.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Box the faces </a:t>
            </a:r>
            <a:r>
              <a:rPr lang="en-US" altLang="zh-CN" sz="2400" kern="100" dirty="0" smtClean="0">
                <a:solidFill>
                  <a:srgbClr val="FAC01F"/>
                </a:solidFill>
                <a:latin typeface="Arial" charset="0"/>
                <a:ea typeface="Arial" charset="0"/>
                <a:cs typeface="Arial" charset="0"/>
              </a:rPr>
              <a:t>real-time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No need to worry about the data.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Huge amount data make the demo more </a:t>
            </a:r>
            <a:r>
              <a:rPr lang="en-US" altLang="zh-CN" sz="2400" kern="100" dirty="0" smtClean="0">
                <a:solidFill>
                  <a:srgbClr val="FAC01F"/>
                </a:solidFill>
                <a:latin typeface="Arial" charset="0"/>
                <a:ea typeface="Arial" charset="0"/>
                <a:cs typeface="Arial" charset="0"/>
              </a:rPr>
              <a:t>robust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Cannot do: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Tag the face with name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(whether is the same person or not)</a:t>
            </a:r>
          </a:p>
        </p:txBody>
      </p:sp>
    </p:spTree>
    <p:extLst>
      <p:ext uri="{BB962C8B-B14F-4D97-AF65-F5344CB8AC3E}">
        <p14:creationId xmlns:p14="http://schemas.microsoft.com/office/powerpoint/2010/main" val="77783598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Demo </a:t>
            </a:r>
            <a:r>
              <a:rPr lang="en-US" altLang="zh-HK" sz="32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Sample</a:t>
            </a:r>
            <a:endParaRPr lang="zh-HK" altLang="en-US" sz="32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523220"/>
            <a:chOff x="75971" y="241844"/>
            <a:chExt cx="3368188" cy="930168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93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8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Face Tracking?</a:t>
              </a:r>
              <a:endParaRPr lang="zh-HK" altLang="en-US" sz="28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35990"/>
              <a:ext cx="56300" cy="5823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325" y="1490663"/>
            <a:ext cx="7353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Can do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Find the faces in video.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Box the faces </a:t>
            </a:r>
            <a:r>
              <a:rPr lang="en-US" altLang="zh-CN" sz="2400" kern="100" dirty="0" smtClean="0">
                <a:solidFill>
                  <a:srgbClr val="FAC01F"/>
                </a:solidFill>
                <a:latin typeface="Arial" charset="0"/>
                <a:ea typeface="Arial" charset="0"/>
                <a:cs typeface="Arial" charset="0"/>
              </a:rPr>
              <a:t>real-time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KCF,etc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 Open source codes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Cannot do: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The latest algorithms don’t apply Kerman Filter.  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Train</a:t>
            </a: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ing time will be long.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Data collection will be a hard tasks.</a:t>
            </a:r>
          </a:p>
        </p:txBody>
      </p:sp>
    </p:spTree>
    <p:extLst>
      <p:ext uri="{BB962C8B-B14F-4D97-AF65-F5344CB8AC3E}">
        <p14:creationId xmlns:p14="http://schemas.microsoft.com/office/powerpoint/2010/main" val="40806303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Problems need to solve </a:t>
            </a:r>
            <a:r>
              <a:rPr lang="en-US" altLang="zh-HK" sz="2800" b="1" spc="225" dirty="0">
                <a:solidFill>
                  <a:srgbClr val="FAC01F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Preparation</a:t>
            </a:r>
            <a:r>
              <a:rPr lang="en-US" altLang="zh-HK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1275902"/>
            <a:ext cx="7882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training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test</a:t>
            </a:r>
          </a:p>
          <a:p>
            <a:pPr marL="571500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resource</a:t>
            </a:r>
          </a:p>
          <a:p>
            <a:pPr marL="571500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Evaluation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requirements</a:t>
            </a:r>
          </a:p>
          <a:p>
            <a:pPr marL="1028700" lvl="1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Speed</a:t>
            </a:r>
          </a:p>
          <a:p>
            <a:pPr marL="1028700" lvl="1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Accuracy</a:t>
            </a:r>
          </a:p>
          <a:p>
            <a:pPr marL="1028700" lvl="1" indent="-171450" algn="just">
              <a:buFont typeface="Arial" charset="0"/>
              <a:buChar char="•"/>
            </a:pPr>
            <a:r>
              <a:rPr lang="en-US" altLang="zh-CN" sz="2400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etc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171450" algn="just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Scenario</a:t>
            </a:r>
            <a:endParaRPr lang="zh-CN" altLang="en-US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6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Problems need to solve </a:t>
            </a:r>
            <a:r>
              <a:rPr lang="en-US" altLang="zh-HK" sz="2800" b="1" spc="225" dirty="0">
                <a:solidFill>
                  <a:srgbClr val="FAC01F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Basic tasks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1154495"/>
            <a:ext cx="78823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1714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 reliable face detector trained with neuron network</a:t>
            </a:r>
          </a:p>
          <a:p>
            <a:pPr marL="571500" indent="-1714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Classics tracking algorithms</a:t>
            </a:r>
          </a:p>
          <a:p>
            <a:pPr marL="1028700" lvl="1" indent="-1714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Mean-shift </a:t>
            </a:r>
          </a:p>
          <a:p>
            <a:pPr marL="1028700" lvl="1" indent="-171450">
              <a:buFont typeface="Arial" charset="0"/>
              <a:buChar char="•"/>
            </a:pPr>
            <a:r>
              <a:rPr lang="en-US" altLang="zh-CN" sz="2400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Kalman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Filter</a:t>
            </a:r>
          </a:p>
          <a:p>
            <a:pPr marL="1028700" lvl="1" indent="-171450">
              <a:buFont typeface="Arial" charset="0"/>
              <a:buChar char="•"/>
            </a:pPr>
            <a:r>
              <a:rPr lang="en-US" altLang="zh-CN" sz="2400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pPr marL="1028700" lvl="1" indent="-171450">
              <a:buFont typeface="Arial" charset="0"/>
              <a:buChar char="•"/>
            </a:pPr>
            <a:r>
              <a:rPr lang="en-US" altLang="zh-CN" sz="2400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Kernelized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Correlation Filters </a:t>
            </a:r>
          </a:p>
          <a:p>
            <a:pPr marL="1028700" lvl="1" indent="-1714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End-to-end representation learning for Correlation Filter </a:t>
            </a:r>
          </a:p>
          <a:p>
            <a:pPr marL="1028700" lvl="1" indent="-1714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Understanding and Diagnosing Visual Tracking Systems </a:t>
            </a:r>
          </a:p>
          <a:p>
            <a:pPr marL="1028700" lvl="1" indent="-171450">
              <a:buFont typeface="Arial" charset="0"/>
              <a:buChar char="•"/>
            </a:pPr>
            <a:endParaRPr lang="en-US" altLang="zh-CN" sz="2400" kern="100" dirty="0" smtClean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028700" lvl="1" indent="-171450">
              <a:buFont typeface="Arial" charset="0"/>
              <a:buChar char="•"/>
            </a:pP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171450">
              <a:buFont typeface="Arial" charset="0"/>
              <a:buChar char="•"/>
            </a:pP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3035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Problems need to solve </a:t>
            </a:r>
            <a:r>
              <a:rPr lang="en-US" altLang="zh-HK" sz="2800" b="1" spc="225" dirty="0" smtClean="0">
                <a:solidFill>
                  <a:srgbClr val="FAC01F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Advanced Tasks</a:t>
            </a:r>
            <a:endParaRPr lang="en-US" altLang="zh-HK" sz="2800" b="1" spc="225" dirty="0">
              <a:solidFill>
                <a:srgbClr val="FAC01F"/>
              </a:solidFill>
              <a:latin typeface="Abadi MT Condensed Extra Bold"/>
              <a:ea typeface="微软雅黑" panose="020B0503020204020204" pitchFamily="34" charset="-122"/>
              <a:cs typeface="Abadi MT Condensed Extra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1154495"/>
            <a:ext cx="7882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tracking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neuron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LSTM,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RNN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People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identification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Multi-people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tracking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problems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Motion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blur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focus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Complex</a:t>
            </a:r>
            <a:r>
              <a:rPr lang="zh-CN" altLang="en-US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113662334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2804" y="2131850"/>
            <a:ext cx="6011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225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-Thank you-</a:t>
            </a:r>
            <a:endParaRPr lang="zh-HK" altLang="en-US" sz="6600" b="1" spc="2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74266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003688"/>
            <a:ext cx="9144000" cy="139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9144000" cy="153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32" name="文本框 31"/>
          <p:cNvSpPr txBox="1"/>
          <p:nvPr/>
        </p:nvSpPr>
        <p:spPr>
          <a:xfrm>
            <a:off x="1177440" y="1042630"/>
            <a:ext cx="812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郑欢</a:t>
            </a:r>
            <a:r>
              <a:rPr lang="en-US" altLang="zh-CN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18717907557  </a:t>
            </a:r>
            <a:r>
              <a:rPr lang="en-US" altLang="zh-CN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huanzheng1119@outlook.com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hlinkClick r:id="rId3" action="ppaction://hlinksldjump"/>
          </p:cNvPr>
          <p:cNvSpPr/>
          <p:nvPr/>
        </p:nvSpPr>
        <p:spPr>
          <a:xfrm>
            <a:off x="324401" y="999279"/>
            <a:ext cx="732346" cy="549260"/>
          </a:xfrm>
          <a:prstGeom prst="ellipse">
            <a:avLst/>
          </a:prstGeom>
          <a:noFill/>
          <a:ln w="19050" cmpd="sng">
            <a:solidFill>
              <a:srgbClr val="00154D"/>
            </a:solidFill>
            <a:prstDash val="solid"/>
          </a:ln>
          <a:effectLst>
            <a:glow>
              <a:srgbClr val="00154D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hlinkClick r:id="rId4" action="ppaction://hlinksldjump"/>
          </p:cNvPr>
          <p:cNvSpPr/>
          <p:nvPr/>
        </p:nvSpPr>
        <p:spPr>
          <a:xfrm>
            <a:off x="325114" y="1766029"/>
            <a:ext cx="732346" cy="549260"/>
          </a:xfrm>
          <a:prstGeom prst="ellipse">
            <a:avLst/>
          </a:prstGeom>
          <a:noFill/>
          <a:ln w="19050" cmpd="sng">
            <a:solidFill>
              <a:srgbClr val="00154D"/>
            </a:solidFill>
            <a:prstDash val="solid"/>
          </a:ln>
          <a:effectLst>
            <a:glow>
              <a:srgbClr val="00154D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4001" y="266095"/>
            <a:ext cx="53581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AC0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Information</a:t>
            </a:r>
          </a:p>
        </p:txBody>
      </p:sp>
      <p:sp>
        <p:nvSpPr>
          <p:cNvPr id="13" name="椭圆 12">
            <a:hlinkClick r:id="rId5" action="ppaction://hlinksldjump"/>
          </p:cNvPr>
          <p:cNvSpPr/>
          <p:nvPr/>
        </p:nvSpPr>
        <p:spPr>
          <a:xfrm>
            <a:off x="319563" y="2518444"/>
            <a:ext cx="732346" cy="549260"/>
          </a:xfrm>
          <a:prstGeom prst="ellipse">
            <a:avLst/>
          </a:prstGeom>
          <a:noFill/>
          <a:ln w="19050" cmpd="sng">
            <a:solidFill>
              <a:srgbClr val="00154D"/>
            </a:solidFill>
            <a:prstDash val="solid"/>
          </a:ln>
          <a:effectLst>
            <a:glow>
              <a:srgbClr val="00154D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hlinkClick r:id="rId6" action="ppaction://hlinksldjump"/>
          </p:cNvPr>
          <p:cNvSpPr/>
          <p:nvPr/>
        </p:nvSpPr>
        <p:spPr>
          <a:xfrm>
            <a:off x="320276" y="3285194"/>
            <a:ext cx="732346" cy="549260"/>
          </a:xfrm>
          <a:prstGeom prst="ellipse">
            <a:avLst/>
          </a:prstGeom>
          <a:noFill/>
          <a:ln w="19050" cmpd="sng">
            <a:solidFill>
              <a:srgbClr val="00154D"/>
            </a:solidFill>
            <a:prstDash val="solid"/>
          </a:ln>
          <a:effectLst>
            <a:glow>
              <a:srgbClr val="00154D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hlinkClick r:id="rId7" action="ppaction://hlinksldjump"/>
          </p:cNvPr>
          <p:cNvSpPr/>
          <p:nvPr/>
        </p:nvSpPr>
        <p:spPr>
          <a:xfrm>
            <a:off x="319940" y="4047520"/>
            <a:ext cx="732346" cy="549260"/>
          </a:xfrm>
          <a:prstGeom prst="ellipse">
            <a:avLst/>
          </a:prstGeom>
          <a:noFill/>
          <a:ln w="19050" cmpd="sng">
            <a:solidFill>
              <a:srgbClr val="00154D"/>
            </a:solidFill>
            <a:prstDash val="solid"/>
          </a:ln>
          <a:effectLst>
            <a:glow>
              <a:srgbClr val="00154D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8412" y="1811887"/>
            <a:ext cx="766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胡雪峰 </a:t>
            </a:r>
            <a:r>
              <a:rPr lang="en-US" altLang="zh-CN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13564255175  </a:t>
            </a:r>
            <a:r>
              <a:rPr lang="en-US" altLang="zh-CN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leonhuxf@umich.edu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1478" y="2569049"/>
            <a:ext cx="766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李思颖 </a:t>
            </a:r>
            <a:r>
              <a:rPr lang="fi-FI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13718762505</a:t>
            </a:r>
            <a:r>
              <a:rPr lang="en-US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alicelsy@sjtu.edu.cn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38736" y="3314115"/>
            <a:ext cx="766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潘圣杰 </a:t>
            </a:r>
            <a:r>
              <a:rPr lang="is-IS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18939711505</a:t>
            </a:r>
            <a:r>
              <a:rPr lang="en-US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jessepsj@sjtu.edu.cn</a:t>
            </a:r>
            <a:endParaRPr lang="zh-HK" altLang="en-US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33898" y="4083372"/>
            <a:ext cx="766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陆真人 </a:t>
            </a:r>
            <a:r>
              <a:rPr lang="is-IS" altLang="zh-CN" sz="2400" b="1" dirty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15167314690</a:t>
            </a:r>
            <a:r>
              <a:rPr lang="en-US" altLang="zh-CN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rgbClr val="00154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lzr950113@sjtu.edu.cn</a:t>
            </a:r>
            <a:endParaRPr lang="en-US" altLang="zh-CN" sz="2400" b="1" dirty="0" smtClean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K" sz="2400" b="1" dirty="0">
              <a:solidFill>
                <a:srgbClr val="0015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22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Huan Zheng </a:t>
            </a:r>
            <a:r>
              <a:rPr lang="zh-CN" altLang="en-US" sz="2800" b="1" spc="225" dirty="0" smtClean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郑欢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grpSp>
        <p:nvGrpSpPr>
          <p:cNvPr id="32" name="组合 7"/>
          <p:cNvGrpSpPr/>
          <p:nvPr/>
        </p:nvGrpSpPr>
        <p:grpSpPr>
          <a:xfrm>
            <a:off x="284814" y="1092904"/>
            <a:ext cx="8822897" cy="400110"/>
            <a:chOff x="75971" y="241844"/>
            <a:chExt cx="3368188" cy="711306"/>
          </a:xfrm>
        </p:grpSpPr>
        <p:sp>
          <p:nvSpPr>
            <p:cNvPr id="38" name="文本框 37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225" dirty="0" smtClean="0">
                  <a:solidFill>
                    <a:srgbClr val="00154D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Skills &amp; Experience</a:t>
              </a:r>
              <a:endParaRPr lang="zh-HK" altLang="en-US" sz="2000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14325" y="1490663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 Intern for Algorithms Platform @</a:t>
            </a:r>
            <a:r>
              <a:rPr lang="zh-CN" altLang="en-US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地平线机器人公司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(funded by </a:t>
            </a:r>
            <a:r>
              <a:rPr lang="zh-CN" altLang="en-US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余凯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);</a:t>
            </a:r>
            <a:r>
              <a:rPr lang="zh-CN" altLang="en-US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Mentored by 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Lichao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Huang  (</a:t>
            </a:r>
            <a:r>
              <a:rPr lang="pt-BR" altLang="zh-CN" dirty="0" smtClean="0">
                <a:hlinkClick r:id="rId2"/>
              </a:rPr>
              <a:t>arXiv</a:t>
            </a:r>
            <a:r>
              <a:rPr lang="pt-BR" altLang="zh-CN" dirty="0">
                <a:hlinkClick r:id="rId2"/>
              </a:rPr>
              <a:t>:</a:t>
            </a:r>
            <a:r>
              <a:rPr lang="pt-BR" altLang="zh-CN" dirty="0" smtClean="0">
                <a:hlinkClick r:id="rId2"/>
              </a:rPr>
              <a:t>1509.04874</a:t>
            </a:r>
            <a:r>
              <a:rPr lang="pt-BR" altLang="zh-CN" dirty="0" smtClean="0"/>
              <a:t>).</a:t>
            </a:r>
            <a:endParaRPr lang="zh-CN" altLang="en-US" dirty="0"/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Researched on YOLO for Object Detection.</a:t>
            </a:r>
            <a:endParaRPr lang="en-US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Faster R-CNN for Face Detection.</a:t>
            </a:r>
          </a:p>
          <a:p>
            <a:pPr marL="1200150" lvl="2" indent="-285750" algn="just">
              <a:buFont typeface="Symbol" charset="2"/>
              <a:buChar char="-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Read papers for Object Detection/Face Detection/Reinforcement Learning.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Researched in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Artificial intelligence Painter Based On Neural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Networks.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Efficient Deep Learning for Stereo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Matching.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Course: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CNN/DL(Stanford online); CV/ML (Imperial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College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London) taught by 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Lichao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Language: C/C++/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Python/ MATLAB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Framework: Worked with 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Mxnet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  Familiar with 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Tensorflow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Caffe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Torch.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8633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Huan Zheng </a:t>
            </a:r>
            <a:r>
              <a:rPr lang="zh-CN" altLang="en-US" sz="2800" b="1" spc="225" dirty="0" smtClean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郑欢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grpSp>
        <p:nvGrpSpPr>
          <p:cNvPr id="32" name="组合 7"/>
          <p:cNvGrpSpPr/>
          <p:nvPr/>
        </p:nvGrpSpPr>
        <p:grpSpPr>
          <a:xfrm>
            <a:off x="284814" y="1092904"/>
            <a:ext cx="8822897" cy="400110"/>
            <a:chOff x="75971" y="241844"/>
            <a:chExt cx="3368188" cy="711306"/>
          </a:xfrm>
        </p:grpSpPr>
        <p:sp>
          <p:nvSpPr>
            <p:cNvPr id="38" name="文本框 37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225" dirty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Motivation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29451" y="1507679"/>
            <a:ext cx="8560542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 have great passion for Computer Vision and Machine Learning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 I am going to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study Computer Vision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during my master degree and future Ph.D. degree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endParaRPr lang="en-US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have been exploring algorithms and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conducting experiments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on Detection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for months. Also,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 read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varieties of papers on Computer Vision from basic ones such as 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LeNet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/HOG/DPM/VGG to the latest papers such as Mask R-CNN. Hope it will help to our Capstone Design.</a:t>
            </a:r>
          </a:p>
          <a:p>
            <a:pPr marL="171450" indent="-171450">
              <a:buFont typeface="Arial" charset="0"/>
              <a:buChar char="•"/>
            </a:pPr>
            <a:endParaRPr lang="en-US" altLang="zh-CN" kern="100" dirty="0" smtClean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Detection is the task I am experienced in and fond of. Besides the detection of objects/face, I am willing to get familiar with other vision tasks and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also interested in Reinforcement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Learning.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5609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01119" y="278140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spc="225" dirty="0" err="1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Xuefeng</a:t>
            </a:r>
            <a:r>
              <a:rPr lang="en-US" altLang="zh-CN" sz="28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Hu </a:t>
            </a:r>
            <a:r>
              <a:rPr lang="zh-CN" altLang="en-US" sz="2800" b="1" spc="225" dirty="0" smtClean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胡雪峰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400110"/>
            <a:chOff x="75971" y="241844"/>
            <a:chExt cx="3368188" cy="711306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Skills &amp; Experience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325" y="1507579"/>
            <a:ext cx="115756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courses: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(Graduated</a:t>
            </a:r>
            <a:r>
              <a:rPr lang="zh-CN" altLang="en-US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based)</a:t>
            </a:r>
            <a:r>
              <a:rPr lang="zh-CN" altLang="en-US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Machine Learning @University of Michigan;</a:t>
            </a:r>
            <a:r>
              <a:rPr lang="zh-CN" altLang="en-US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Computer Vision @University of Michigan;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 in Quantum Machine Learning with Professor Yaoyun Shi;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 in Movie Face Clustering with Professor Jia Deng;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 in Talking Face Detection with Professor Jia Deng;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Ph.D. offers in computer vision from UCSB and USC(oral).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Language: C/C++/Python/Torch/ MATLAB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Other related projects: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Human &amp; pets face matching;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CNN implementation in MATLAB.</a:t>
            </a:r>
          </a:p>
          <a:p>
            <a:pPr marL="628650" lvl="1" indent="-171450" algn="just">
              <a:buFont typeface="Arial" charset="0"/>
              <a:buChar char="•"/>
            </a:pP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6016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err="1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Xuefeng</a:t>
            </a:r>
            <a:r>
              <a:rPr lang="en-US" altLang="zh-CN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Hu </a:t>
            </a:r>
            <a:r>
              <a:rPr lang="zh-CN" altLang="en-US" sz="2800" b="1" spc="225" dirty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胡雪峰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grpSp>
        <p:nvGrpSpPr>
          <p:cNvPr id="32" name="组合 7"/>
          <p:cNvGrpSpPr/>
          <p:nvPr/>
        </p:nvGrpSpPr>
        <p:grpSpPr>
          <a:xfrm>
            <a:off x="284814" y="1092904"/>
            <a:ext cx="8822897" cy="400110"/>
            <a:chOff x="75971" y="241844"/>
            <a:chExt cx="3368188" cy="711306"/>
          </a:xfrm>
        </p:grpSpPr>
        <p:sp>
          <p:nvSpPr>
            <p:cNvPr id="38" name="文本框 37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225" dirty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Motivation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14325" y="1502835"/>
            <a:ext cx="856054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 my previous researches and projects, I had experience in CNN and other neural networks. However, since I was mainly focused on traditional computer vision and classic machine learning algorithms, I am now very interested in the opportunities that can help me gain more practical experience in Deep Learning and network tuning. </a:t>
            </a:r>
          </a:p>
        </p:txBody>
      </p:sp>
    </p:spTree>
    <p:extLst>
      <p:ext uri="{BB962C8B-B14F-4D97-AF65-F5344CB8AC3E}">
        <p14:creationId xmlns:p14="http://schemas.microsoft.com/office/powerpoint/2010/main" val="1505742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err="1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Siying</a:t>
            </a:r>
            <a:r>
              <a:rPr lang="en-US" altLang="zh-CN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Li </a:t>
            </a:r>
            <a:r>
              <a:rPr lang="zh-CN" altLang="en-US" sz="2800" b="1" spc="225" dirty="0" smtClean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李思颖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400110"/>
            <a:chOff x="75971" y="241844"/>
            <a:chExt cx="3368188" cy="711306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Skills &amp; Experience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325" y="1490663"/>
            <a:ext cx="115756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courses: </a:t>
            </a:r>
            <a:r>
              <a:rPr lang="zh-CN" altLang="en-US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Computer Vision @University of Michigan;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Internship for </a:t>
            </a:r>
            <a:r>
              <a:rPr lang="en-US" altLang="zh-CN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Hinacom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in 2016SU;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 in medical image detection algorithm.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MS. offer in computer vision from UM.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Language: C/C++/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MATLAB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Other related projects: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Human &amp; pets face matching; 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CNN implementation in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MATLAB;</a:t>
            </a:r>
            <a:endParaRPr lang="en-US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Robot waiter using </a:t>
            </a:r>
            <a:r>
              <a:rPr lang="en-US" altLang="zh-CN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Apriltag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detection.</a:t>
            </a:r>
          </a:p>
          <a:p>
            <a:pPr marL="628650" lvl="1" indent="-171450" algn="just">
              <a:buFont typeface="Arial" charset="0"/>
              <a:buChar char="•"/>
            </a:pP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6016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err="1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Siying</a:t>
            </a:r>
            <a:r>
              <a:rPr lang="en-US" altLang="zh-CN" sz="2800" b="1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Li </a:t>
            </a:r>
            <a:r>
              <a:rPr lang="zh-CN" altLang="en-US" sz="2800" b="1" spc="225" dirty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李思颖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grpSp>
        <p:nvGrpSpPr>
          <p:cNvPr id="32" name="组合 7"/>
          <p:cNvGrpSpPr/>
          <p:nvPr/>
        </p:nvGrpSpPr>
        <p:grpSpPr>
          <a:xfrm>
            <a:off x="284814" y="1092904"/>
            <a:ext cx="8822897" cy="400110"/>
            <a:chOff x="75971" y="241844"/>
            <a:chExt cx="3368188" cy="711306"/>
          </a:xfrm>
        </p:grpSpPr>
        <p:sp>
          <p:nvSpPr>
            <p:cNvPr id="38" name="文本框 37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225" dirty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Motivation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26420" y="1502835"/>
            <a:ext cx="8560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 my previous internship and projects, I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mainly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focused on traditional computer vision algorithms using MATLAB. I also gained some shallow knowledge about </a:t>
            </a:r>
            <a:r>
              <a:rPr lang="en-US" altLang="zh-CN" kern="100" dirty="0" err="1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OpenCV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zh-CN" kern="100" dirty="0" smtClean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 am so curious about computer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vision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area and willing to deepen my knowledge. Therefore, I wish I could earn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some experiences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Machine Learning and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get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more familiar with </a:t>
            </a:r>
            <a:r>
              <a:rPr lang="en-US" altLang="zh-CN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OpenCV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and other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tools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in this Capstone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80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8713" y="259893"/>
            <a:ext cx="866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25" dirty="0" err="1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Shengjie</a:t>
            </a:r>
            <a:r>
              <a:rPr lang="en-US" altLang="zh-CN" sz="2800" b="1" spc="225" dirty="0" smtClean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rPr>
              <a:t> Pan </a:t>
            </a:r>
            <a:r>
              <a:rPr lang="zh-CN" altLang="en-US" sz="2800" b="1" spc="225" dirty="0" smtClean="0">
                <a:solidFill>
                  <a:srgbClr val="FAC01F"/>
                </a:solidFill>
                <a:latin typeface="Abadi MT Condensed Extra Bold"/>
                <a:ea typeface="黑体"/>
                <a:cs typeface="Abadi MT Condensed Extra Bold"/>
              </a:rPr>
              <a:t>潘圣杰</a:t>
            </a:r>
            <a:endParaRPr lang="zh-HK" altLang="en-US" sz="2800" b="1" spc="225" dirty="0">
              <a:solidFill>
                <a:srgbClr val="FAC01F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72723" y="1094803"/>
            <a:ext cx="8822897" cy="400110"/>
            <a:chOff x="75971" y="241844"/>
            <a:chExt cx="3368188" cy="711306"/>
          </a:xfrm>
        </p:grpSpPr>
        <p:sp>
          <p:nvSpPr>
            <p:cNvPr id="16" name="文本框 15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225" dirty="0" smtClean="0">
                  <a:solidFill>
                    <a:srgbClr val="00154D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Skills &amp; Experience</a:t>
              </a:r>
              <a:endParaRPr lang="zh-HK" altLang="en-US" sz="2000" spc="225" dirty="0">
                <a:solidFill>
                  <a:srgbClr val="00154D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846669"/>
            <a:ext cx="7741587" cy="116515"/>
          </a:xfrm>
          <a:prstGeom prst="rect">
            <a:avLst/>
          </a:prstGeom>
          <a:solidFill>
            <a:srgbClr val="011F4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grpSp>
        <p:nvGrpSpPr>
          <p:cNvPr id="20" name="组合 7"/>
          <p:cNvGrpSpPr/>
          <p:nvPr/>
        </p:nvGrpSpPr>
        <p:grpSpPr>
          <a:xfrm>
            <a:off x="321103" y="3448535"/>
            <a:ext cx="8822897" cy="400110"/>
            <a:chOff x="75971" y="241844"/>
            <a:chExt cx="3368188" cy="711306"/>
          </a:xfrm>
        </p:grpSpPr>
        <p:sp>
          <p:nvSpPr>
            <p:cNvPr id="21" name="文本框 20"/>
            <p:cNvSpPr txBox="1"/>
            <p:nvPr/>
          </p:nvSpPr>
          <p:spPr>
            <a:xfrm>
              <a:off x="132340" y="241844"/>
              <a:ext cx="3311819" cy="71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225" dirty="0" smtClean="0">
                  <a:solidFill>
                    <a:srgbClr val="002060"/>
                  </a:solidFill>
                  <a:latin typeface="Abadi MT Condensed Extra Bold"/>
                  <a:ea typeface="微软雅黑" panose="020B0503020204020204" pitchFamily="34" charset="-122"/>
                  <a:cs typeface="Abadi MT Condensed Extra Bold"/>
                </a:rPr>
                <a:t>Motivation</a:t>
              </a:r>
              <a:endParaRPr lang="zh-HK" altLang="en-US" sz="2000" spc="225" dirty="0">
                <a:solidFill>
                  <a:srgbClr val="002060"/>
                </a:solidFill>
                <a:latin typeface="Abadi MT Condensed Extra Bold"/>
                <a:ea typeface="微软雅黑" panose="020B0503020204020204" pitchFamily="34" charset="-122"/>
                <a:cs typeface="Abadi MT Condensed Extra Bold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971" y="402784"/>
              <a:ext cx="52879" cy="452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>
                <a:solidFill>
                  <a:srgbClr val="D7343F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0" y="962784"/>
            <a:ext cx="7741587" cy="116515"/>
          </a:xfrm>
          <a:prstGeom prst="rect">
            <a:avLst/>
          </a:prstGeom>
          <a:solidFill>
            <a:srgbClr val="FAC01F"/>
          </a:solidFill>
          <a:ln>
            <a:noFill/>
          </a:ln>
          <a:effectLst>
            <a:glow rad="698500">
              <a:srgbClr val="011F4F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AC01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325" y="1507023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courses: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Machine Learning @ University of Michigan;</a:t>
            </a:r>
            <a:r>
              <a:rPr lang="zh-CN" altLang="en-US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Information Retrieval @University of Michigan;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Research</a:t>
            </a: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Mining with Professor </a:t>
            </a:r>
            <a:r>
              <a:rPr lang="en-US" altLang="zh-CN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Danai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Koutra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;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 algn="just">
              <a:buFont typeface="Arial" charset="0"/>
              <a:buChar char="•"/>
            </a:pP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Human 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Computer Interaction with Professor </a:t>
            </a:r>
            <a:r>
              <a:rPr lang="en-US" altLang="zh-CN" kern="100" dirty="0" err="1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Eytan</a:t>
            </a: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 Adar;</a:t>
            </a:r>
          </a:p>
          <a:p>
            <a:pPr marL="171450" lvl="0" indent="-171450" algn="just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Related Language: C/C++/Python/Java/ </a:t>
            </a:r>
            <a:r>
              <a:rPr lang="en-US" altLang="zh-CN" kern="100" dirty="0" smtClean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MATLAB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601" y="3747196"/>
            <a:ext cx="8560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kern="100" dirty="0">
                <a:solidFill>
                  <a:srgbClr val="00154D"/>
                </a:solidFill>
                <a:latin typeface="Arial" charset="0"/>
                <a:ea typeface="Arial" charset="0"/>
                <a:cs typeface="Arial" charset="0"/>
              </a:rPr>
              <a:t>I had vast experience in machine learning and basic knowledge of computer vision. Moreover, I have strong ability to learn new knowledge. I am eager to acquire state-of-art knowledge of computer vision and machine learning through this project. </a:t>
            </a:r>
            <a:endParaRPr lang="zh-CN" altLang="zh-CN" kern="100" dirty="0">
              <a:solidFill>
                <a:srgbClr val="00154D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6016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y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1F4F"/>
        </a:solidFill>
        <a:ln>
          <a:noFill/>
        </a:ln>
        <a:effectLst>
          <a:glow rad="101600">
            <a:srgbClr val="011F4F">
              <a:alpha val="1000"/>
            </a:srgbClr>
          </a:glow>
          <a:softEdge rad="3810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AC01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y1" id="{00B9763E-F33D-4B7F-9767-05374B3A77FE}" vid="{CA8A508F-1AC3-4716-97D4-1F28F58FB78B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py1</Template>
  <TotalTime>2423</TotalTime>
  <Words>1024</Words>
  <Application>Microsoft Macintosh PowerPoint</Application>
  <PresentationFormat>全屏显示(16:9)</PresentationFormat>
  <Paragraphs>146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py1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Huan Zheng</cp:lastModifiedBy>
  <cp:revision>160</cp:revision>
  <dcterms:created xsi:type="dcterms:W3CDTF">2015-05-06T15:10:07Z</dcterms:created>
  <dcterms:modified xsi:type="dcterms:W3CDTF">2017-06-05T06:55:00Z</dcterms:modified>
</cp:coreProperties>
</file>