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notesSlides/notesSlide9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0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58" r:id="rId3"/>
    <p:sldId id="260" r:id="rId4"/>
    <p:sldId id="272" r:id="rId5"/>
    <p:sldId id="331" r:id="rId6"/>
    <p:sldId id="332" r:id="rId7"/>
    <p:sldId id="343" r:id="rId8"/>
    <p:sldId id="344" r:id="rId9"/>
    <p:sldId id="330" r:id="rId10"/>
    <p:sldId id="278" r:id="rId11"/>
    <p:sldId id="263" r:id="rId12"/>
    <p:sldId id="264" r:id="rId13"/>
    <p:sldId id="265" r:id="rId14"/>
    <p:sldId id="284" r:id="rId15"/>
    <p:sldId id="276" r:id="rId16"/>
    <p:sldId id="322" r:id="rId17"/>
    <p:sldId id="323" r:id="rId18"/>
    <p:sldId id="324" r:id="rId19"/>
    <p:sldId id="326" r:id="rId20"/>
    <p:sldId id="328" r:id="rId21"/>
    <p:sldId id="329" r:id="rId22"/>
    <p:sldId id="345" r:id="rId23"/>
    <p:sldId id="346" r:id="rId24"/>
    <p:sldId id="347" r:id="rId25"/>
    <p:sldId id="348" r:id="rId26"/>
    <p:sldId id="349" r:id="rId27"/>
    <p:sldId id="367" r:id="rId28"/>
    <p:sldId id="371" r:id="rId29"/>
    <p:sldId id="327" r:id="rId30"/>
    <p:sldId id="369" r:id="rId31"/>
    <p:sldId id="370" r:id="rId32"/>
    <p:sldId id="372" r:id="rId33"/>
    <p:sldId id="375" r:id="rId34"/>
    <p:sldId id="373" r:id="rId35"/>
    <p:sldId id="374" r:id="rId36"/>
    <p:sldId id="350" r:id="rId37"/>
    <p:sldId id="351" r:id="rId38"/>
    <p:sldId id="352" r:id="rId39"/>
    <p:sldId id="353" r:id="rId40"/>
    <p:sldId id="354" r:id="rId41"/>
    <p:sldId id="355" r:id="rId42"/>
    <p:sldId id="376" r:id="rId43"/>
    <p:sldId id="261" r:id="rId44"/>
    <p:sldId id="25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63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Relationship Id="rId2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Relationship Id="rId2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Relationship Id="rId2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Relationship Id="rId2" Type="http://schemas.openxmlformats.org/officeDocument/2006/relationships/image" Target="../media/image58.wmf"/><Relationship Id="rId3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4" Type="http://schemas.openxmlformats.org/officeDocument/2006/relationships/image" Target="../media/image66.wmf"/><Relationship Id="rId5" Type="http://schemas.openxmlformats.org/officeDocument/2006/relationships/image" Target="../media/image67.wmf"/><Relationship Id="rId1" Type="http://schemas.openxmlformats.org/officeDocument/2006/relationships/image" Target="../media/image63.wmf"/><Relationship Id="rId2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Relationship Id="rId2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Relationship Id="rId2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17B84-6269-4CEA-BC96-411381D51FC6}" type="datetimeFigureOut">
              <a:rPr lang="en-US" smtClean="0"/>
              <a:t>9/8/15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2AF63-0760-424E-B6C6-BC8FE99A5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4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DCC0E-7DBF-7C4A-B104-25FE08E3BB8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66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E2C2F-2B87-4620-8737-E51CD3E847C2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4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840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73BC1E4-9D44-42D9-8403-C2B95913F398}" type="slidenum">
              <a:rPr lang="en-US" altLang="en-US"/>
              <a:pPr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070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C86C09F-EF99-4A6A-86E5-D215562FCC7A}" type="slidenum">
              <a:rPr lang="en-US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333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896B3D8-C63F-4AD7-9724-7865A662918A}" type="slidenum">
              <a:rPr lang="en-US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787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8919A9-9540-43AE-9B1D-8287EFAE086E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993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6FA3AEA-3730-4BFA-A78E-48F25CB749C6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322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FCB85A9-0177-4A16-ADDF-125C0E6B5D8C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52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4135C7-10BA-4060-BA2E-FBB22CCEFA0C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990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90D7D4-7673-420D-AB10-109D155AA27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47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564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C876-33E8-4C7A-84E0-A8646BE07B44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FA-CFE8-403B-B11F-AA1E21F5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5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C876-33E8-4C7A-84E0-A8646BE07B44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FA-CFE8-403B-B11F-AA1E21F5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9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C876-33E8-4C7A-84E0-A8646BE07B44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FA-CFE8-403B-B11F-AA1E21F5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49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MAR545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6-Fitting Models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3C87E5-05FC-4919-8F2D-E5A669C37D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24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0"/>
            <a:ext cx="118110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5088"/>
            <a:ext cx="12192000" cy="55229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C876-33E8-4C7A-84E0-A8646BE07B44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FA-CFE8-403B-B11F-AA1E21F5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66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C876-33E8-4C7A-84E0-A8646BE07B44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FA-CFE8-403B-B11F-AA1E21F5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6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C876-33E8-4C7A-84E0-A8646BE07B44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FA-CFE8-403B-B11F-AA1E21F5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8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C876-33E8-4C7A-84E0-A8646BE07B44}" type="datetimeFigureOut">
              <a:rPr lang="en-US" smtClean="0"/>
              <a:t>9/8/15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FA-CFE8-403B-B11F-AA1E21F5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0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525"/>
            <a:ext cx="116078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C876-33E8-4C7A-84E0-A8646BE07B44}" type="datetimeFigureOut">
              <a:rPr lang="en-US" smtClean="0"/>
              <a:t>9/8/15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FA-CFE8-403B-B11F-AA1E21F5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00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C876-33E8-4C7A-84E0-A8646BE07B44}" type="datetimeFigureOut">
              <a:rPr lang="en-US" smtClean="0"/>
              <a:t>9/8/15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FA-CFE8-403B-B11F-AA1E21F5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7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C876-33E8-4C7A-84E0-A8646BE07B44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FA-CFE8-403B-B11F-AA1E21F5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0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C876-33E8-4C7A-84E0-A8646BE07B44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FA-CFE8-403B-B11F-AA1E21F5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7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1C876-33E8-4C7A-84E0-A8646BE07B44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4F1FA-CFE8-403B-B11F-AA1E21F5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3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Relationship Id="rId3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3.wmf"/><Relationship Id="rId5" Type="http://schemas.openxmlformats.org/officeDocument/2006/relationships/image" Target="../media/image2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5.wmf"/><Relationship Id="rId6" Type="http://schemas.openxmlformats.org/officeDocument/2006/relationships/image" Target="../media/image24.emf"/><Relationship Id="rId7" Type="http://schemas.openxmlformats.org/officeDocument/2006/relationships/image" Target="../media/image2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28.wmf"/><Relationship Id="rId5" Type="http://schemas.openxmlformats.org/officeDocument/2006/relationships/image" Target="../media/image29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30.wmf"/><Relationship Id="rId5" Type="http://schemas.openxmlformats.org/officeDocument/2006/relationships/image" Target="../media/image31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32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33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oleObject" Target="../embeddings/oleObject8.bin"/><Relationship Id="rId5" Type="http://schemas.openxmlformats.org/officeDocument/2006/relationships/image" Target="../media/image3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37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27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38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39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40.wmf"/><Relationship Id="rId6" Type="http://schemas.openxmlformats.org/officeDocument/2006/relationships/image" Target="../media/image4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42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43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46.w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47.wmf"/><Relationship Id="rId7" Type="http://schemas.openxmlformats.org/officeDocument/2006/relationships/image" Target="../media/image48.png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45.png"/><Relationship Id="rId5" Type="http://schemas.openxmlformats.org/officeDocument/2006/relationships/oleObject" Target="../embeddings/oleObject18.bin"/><Relationship Id="rId6" Type="http://schemas.openxmlformats.org/officeDocument/2006/relationships/image" Target="../media/image46.wmf"/><Relationship Id="rId7" Type="http://schemas.openxmlformats.org/officeDocument/2006/relationships/oleObject" Target="../embeddings/oleObject19.bin"/><Relationship Id="rId8" Type="http://schemas.openxmlformats.org/officeDocument/2006/relationships/image" Target="../media/image51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52.wmf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55.wmf"/><Relationship Id="rId5" Type="http://schemas.openxmlformats.org/officeDocument/2006/relationships/image" Target="../media/image56.png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57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57.w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58.w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59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oleObject" Target="../embeddings/oleObject26.bin"/><Relationship Id="rId5" Type="http://schemas.openxmlformats.org/officeDocument/2006/relationships/image" Target="../media/image59.wmf"/><Relationship Id="rId6" Type="http://schemas.openxmlformats.org/officeDocument/2006/relationships/image" Target="../media/image61.png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
</file>

<file path=ppt/slides/_rels/slide4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1.bin"/><Relationship Id="rId12" Type="http://schemas.openxmlformats.org/officeDocument/2006/relationships/image" Target="../media/image67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7.bin"/><Relationship Id="rId4" Type="http://schemas.openxmlformats.org/officeDocument/2006/relationships/image" Target="../media/image63.wmf"/><Relationship Id="rId5" Type="http://schemas.openxmlformats.org/officeDocument/2006/relationships/oleObject" Target="../embeddings/oleObject28.bin"/><Relationship Id="rId6" Type="http://schemas.openxmlformats.org/officeDocument/2006/relationships/image" Target="../media/image64.wmf"/><Relationship Id="rId7" Type="http://schemas.openxmlformats.org/officeDocument/2006/relationships/oleObject" Target="../embeddings/oleObject29.bin"/><Relationship Id="rId8" Type="http://schemas.openxmlformats.org/officeDocument/2006/relationships/image" Target="../media/image65.wmf"/><Relationship Id="rId9" Type="http://schemas.openxmlformats.org/officeDocument/2006/relationships/oleObject" Target="../embeddings/oleObject30.bin"/><Relationship Id="rId10" Type="http://schemas.openxmlformats.org/officeDocument/2006/relationships/image" Target="../media/image66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nft.nefsc.noaa.gov/" TargetMode="External"/><Relationship Id="rId4" Type="http://schemas.openxmlformats.org/officeDocument/2006/relationships/hyperlink" Target="http://nft.nefsc.noaa.gov/beta/" TargetMode="External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gif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562350" y="3487607"/>
            <a:ext cx="6648450" cy="25176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/>
              <a:t>Lecture </a:t>
            </a:r>
            <a:r>
              <a:rPr lang="en-US" b="1" dirty="0" smtClean="0"/>
              <a:t>2</a:t>
            </a:r>
            <a:endParaRPr lang="en-US" b="1" dirty="0"/>
          </a:p>
          <a:p>
            <a:r>
              <a:rPr lang="en-US" b="1" dirty="0" smtClean="0"/>
              <a:t>Maximum Likelihood Estimation</a:t>
            </a:r>
            <a:endParaRPr lang="en-US" b="1" dirty="0"/>
          </a:p>
          <a:p>
            <a:endParaRPr lang="en-US" sz="2500" dirty="0"/>
          </a:p>
          <a:p>
            <a:r>
              <a:rPr lang="en-US" sz="2500" dirty="0"/>
              <a:t>(Acknowledgements: </a:t>
            </a:r>
            <a:r>
              <a:rPr lang="en-US" sz="2500" dirty="0" smtClean="0"/>
              <a:t>Tony Wood, </a:t>
            </a:r>
            <a:r>
              <a:rPr lang="en-US" sz="2500" dirty="0" err="1" smtClean="0"/>
              <a:t>Myung</a:t>
            </a:r>
            <a:r>
              <a:rPr lang="en-US" sz="2500" dirty="0" smtClean="0"/>
              <a:t> 2003)</a:t>
            </a:r>
            <a:endParaRPr lang="en-US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25988" y="1431963"/>
            <a:ext cx="5485118" cy="1398472"/>
          </a:xfrm>
        </p:spPr>
        <p:txBody>
          <a:bodyPr>
            <a:noAutofit/>
          </a:bodyPr>
          <a:lstStyle/>
          <a:p>
            <a:pPr algn="r"/>
            <a:r>
              <a:rPr lang="en-US" sz="3200" dirty="0"/>
              <a:t>MAR 580: Advanced Population Modeling for Management of Living Marine Resources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3770" y="6295575"/>
            <a:ext cx="362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8 </a:t>
            </a:r>
            <a:r>
              <a:rPr lang="en-US" dirty="0"/>
              <a:t>September 2015</a:t>
            </a:r>
          </a:p>
        </p:txBody>
      </p:sp>
      <p:pic>
        <p:nvPicPr>
          <p:cNvPr id="5" name="Picture 4" descr="umass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285" y="5658757"/>
            <a:ext cx="4953000" cy="1270000"/>
          </a:xfrm>
          <a:prstGeom prst="rect">
            <a:avLst/>
          </a:prstGeom>
        </p:spPr>
      </p:pic>
      <p:pic>
        <p:nvPicPr>
          <p:cNvPr id="7" name="Picture 6" descr="smast-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7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624" name="Picture 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1200150"/>
            <a:ext cx="8824912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2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Model Building</a:t>
            </a:r>
          </a:p>
        </p:txBody>
      </p:sp>
      <p:pic>
        <p:nvPicPr>
          <p:cNvPr id="32775" name="Picture 2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14" y="1890714"/>
            <a:ext cx="4010025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3395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Model Fitting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1"/>
            <a:ext cx="12192000" cy="5867399"/>
          </a:xfrm>
        </p:spPr>
        <p:txBody>
          <a:bodyPr>
            <a:normAutofit/>
          </a:bodyPr>
          <a:lstStyle/>
          <a:p>
            <a:pPr marL="533400" indent="-533400">
              <a:lnSpc>
                <a:spcPct val="80000"/>
              </a:lnSpc>
            </a:pPr>
            <a:r>
              <a:rPr lang="en-US" altLang="en-US" sz="4000" dirty="0" smtClean="0"/>
              <a:t>Essential </a:t>
            </a:r>
            <a:r>
              <a:rPr lang="en-US" altLang="en-US" sz="4000" dirty="0"/>
              <a:t>requirements of parameter estimation:</a:t>
            </a:r>
          </a:p>
          <a:p>
            <a:pPr marL="914400" lvl="1" indent="-457200">
              <a:lnSpc>
                <a:spcPct val="80000"/>
              </a:lnSpc>
              <a:buFontTx/>
              <a:buAutoNum type="arabicPeriod"/>
            </a:pPr>
            <a:r>
              <a:rPr lang="en-US" altLang="en-US" sz="3600" dirty="0"/>
              <a:t>A theoretical model of the system (with parameters)</a:t>
            </a:r>
          </a:p>
          <a:p>
            <a:pPr marL="914400" lvl="1" indent="-457200">
              <a:lnSpc>
                <a:spcPct val="80000"/>
              </a:lnSpc>
              <a:buFontTx/>
              <a:buAutoNum type="arabicPeriod"/>
            </a:pPr>
            <a:r>
              <a:rPr lang="en-US" altLang="en-US" sz="3600" dirty="0"/>
              <a:t>Observed data from the system</a:t>
            </a:r>
          </a:p>
          <a:p>
            <a:pPr marL="914400" lvl="1" indent="-457200">
              <a:lnSpc>
                <a:spcPct val="80000"/>
              </a:lnSpc>
              <a:buFontTx/>
              <a:buAutoNum type="arabicPeriod"/>
            </a:pPr>
            <a:r>
              <a:rPr lang="en-US" altLang="en-US" sz="3600" dirty="0"/>
              <a:t>A goodness of fit </a:t>
            </a:r>
            <a:r>
              <a:rPr lang="en-US" altLang="en-US" sz="3600" dirty="0" smtClean="0"/>
              <a:t>criterion</a:t>
            </a:r>
          </a:p>
          <a:p>
            <a:pPr marL="914400" lvl="1" indent="-457200">
              <a:lnSpc>
                <a:spcPct val="80000"/>
              </a:lnSpc>
              <a:buFontTx/>
              <a:buAutoNum type="arabicPeriod"/>
            </a:pPr>
            <a:endParaRPr lang="en-US" altLang="en-US" sz="3600" dirty="0"/>
          </a:p>
          <a:p>
            <a:pPr marL="533400" indent="-533400">
              <a:lnSpc>
                <a:spcPct val="80000"/>
              </a:lnSpc>
            </a:pPr>
            <a:r>
              <a:rPr lang="en-US" altLang="en-US" sz="4000" dirty="0"/>
              <a:t>Parameters are estimated by finding values that offer the best agreement between the model and the data.</a:t>
            </a:r>
          </a:p>
          <a:p>
            <a:pPr marL="533400" indent="-533400">
              <a:lnSpc>
                <a:spcPct val="80000"/>
              </a:lnSpc>
            </a:pP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84397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244699" y="0"/>
            <a:ext cx="9966101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Goodness of Fit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12192000" cy="5715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Two common criteria:</a:t>
            </a:r>
          </a:p>
          <a:p>
            <a:pPr lvl="1" eaLnBrk="1" hangingPunct="1"/>
            <a:r>
              <a:rPr lang="en-US" altLang="en-US" sz="3200" dirty="0" smtClean="0"/>
              <a:t>Least squares </a:t>
            </a:r>
          </a:p>
          <a:p>
            <a:pPr lvl="2" eaLnBrk="1" hangingPunct="1"/>
            <a:r>
              <a:rPr lang="en-US" altLang="en-US" sz="2800" dirty="0" smtClean="0"/>
              <a:t>parameters are chosen to minimize the difference between sample data and model predictions:</a:t>
            </a:r>
          </a:p>
          <a:p>
            <a:pPr lvl="2" eaLnBrk="1" hangingPunct="1"/>
            <a:r>
              <a:rPr lang="en-US" altLang="en-US" sz="2800" i="1" dirty="0" smtClean="0"/>
              <a:t>SS</a:t>
            </a:r>
            <a:r>
              <a:rPr lang="en-US" altLang="en-US" sz="2800" dirty="0" smtClean="0"/>
              <a:t>=∑</a:t>
            </a:r>
            <a:r>
              <a:rPr lang="en-US" altLang="en-US" sz="2800" dirty="0" smtClean="0">
                <a:sym typeface="WP MathA" charset="2"/>
              </a:rPr>
              <a:t> (observed-predicted)</a:t>
            </a:r>
            <a:r>
              <a:rPr lang="en-US" altLang="en-US" sz="2800" baseline="30000" dirty="0" smtClean="0">
                <a:sym typeface="WP MathA" charset="2"/>
              </a:rPr>
              <a:t>2</a:t>
            </a:r>
          </a:p>
          <a:p>
            <a:pPr lvl="2" eaLnBrk="1" hangingPunct="1"/>
            <a:r>
              <a:rPr lang="en-US" altLang="en-US" sz="2800" dirty="0" smtClean="0">
                <a:sym typeface="WP MathA" charset="2"/>
              </a:rPr>
              <a:t>Most commonly used</a:t>
            </a:r>
          </a:p>
          <a:p>
            <a:pPr lvl="1" eaLnBrk="1" hangingPunct="1"/>
            <a:r>
              <a:rPr lang="en-US" altLang="en-US" sz="3200" dirty="0" smtClean="0">
                <a:sym typeface="WP MathA" charset="2"/>
              </a:rPr>
              <a:t>Maximum likelihood</a:t>
            </a:r>
          </a:p>
          <a:p>
            <a:pPr lvl="2" eaLnBrk="1" hangingPunct="1"/>
            <a:r>
              <a:rPr lang="en-US" altLang="en-US" sz="2800" dirty="0" smtClean="0">
                <a:sym typeface="WP MathA" charset="2"/>
              </a:rPr>
              <a:t>parameters are chosen to maximize the probability of the observed data being from the modeled system.  </a:t>
            </a:r>
          </a:p>
          <a:p>
            <a:pPr lvl="2" eaLnBrk="1" hangingPunct="1"/>
            <a:r>
              <a:rPr lang="en-US" altLang="en-US" sz="2800" dirty="0" smtClean="0">
                <a:sym typeface="WP MathA" charset="2"/>
              </a:rPr>
              <a:t>Advanced applications require knowledge of mathematical statistics (not covered in this course)</a:t>
            </a:r>
          </a:p>
        </p:txBody>
      </p:sp>
    </p:spTree>
    <p:extLst>
      <p:ext uri="{BB962C8B-B14F-4D97-AF65-F5344CB8AC3E}">
        <p14:creationId xmlns:p14="http://schemas.microsoft.com/office/powerpoint/2010/main" val="1226629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Graphic Grid Search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95401"/>
            <a:ext cx="11582400" cy="4830763"/>
          </a:xfrm>
        </p:spPr>
        <p:txBody>
          <a:bodyPr/>
          <a:lstStyle/>
          <a:p>
            <a:pPr eaLnBrk="1" hangingPunct="1"/>
            <a:r>
              <a:rPr lang="en-US" altLang="en-US" dirty="0"/>
              <a:t>Plot the </a:t>
            </a:r>
            <a:r>
              <a:rPr lang="en-US" altLang="en-US" dirty="0">
                <a:solidFill>
                  <a:srgbClr val="CC0000"/>
                </a:solidFill>
              </a:rPr>
              <a:t>goodness of fit criterion</a:t>
            </a:r>
            <a:r>
              <a:rPr lang="en-US" altLang="en-US" dirty="0"/>
              <a:t> as a function of the parameter value (“response surface”).</a:t>
            </a:r>
          </a:p>
          <a:p>
            <a:pPr eaLnBrk="1" hangingPunct="1"/>
            <a:r>
              <a:rPr lang="en-US" altLang="en-US" dirty="0"/>
              <a:t>Good practice for ANY estimation procedure.</a:t>
            </a:r>
          </a:p>
        </p:txBody>
      </p:sp>
      <p:pic>
        <p:nvPicPr>
          <p:cNvPr id="819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92824" y="2667000"/>
            <a:ext cx="6006353" cy="4191000"/>
          </a:xfrm>
          <a:noFill/>
        </p:spPr>
      </p:pic>
    </p:spTree>
    <p:extLst>
      <p:ext uri="{BB962C8B-B14F-4D97-AF65-F5344CB8AC3E}">
        <p14:creationId xmlns:p14="http://schemas.microsoft.com/office/powerpoint/2010/main" val="4125042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Validation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9" y="850609"/>
            <a:ext cx="6007391" cy="60073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464" y="1159100"/>
            <a:ext cx="5932617" cy="26078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464" y="3646051"/>
            <a:ext cx="5932617" cy="261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97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Multiple Parameters and Correlation</a:t>
            </a:r>
          </a:p>
        </p:txBody>
      </p:sp>
      <p:pic>
        <p:nvPicPr>
          <p:cNvPr id="1843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1"/>
            <a:ext cx="9144000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000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854558" y="2712751"/>
            <a:ext cx="6643172" cy="4145249"/>
            <a:chOff x="329" y="1290"/>
            <a:chExt cx="4686" cy="2924"/>
          </a:xfrm>
        </p:grpSpPr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" y="1290"/>
              <a:ext cx="4686" cy="2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2466" y="2129"/>
              <a:ext cx="395" cy="25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008000"/>
                  </a:solidFill>
                </a:rPr>
                <a:t>95%</a:t>
              </a: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1974" y="2369"/>
              <a:ext cx="1894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6" y="1018382"/>
            <a:ext cx="12188823" cy="3296041"/>
          </a:xfrm>
        </p:spPr>
        <p:txBody>
          <a:bodyPr>
            <a:normAutofit/>
          </a:bodyPr>
          <a:lstStyle/>
          <a:p>
            <a:r>
              <a:rPr lang="en-US" dirty="0"/>
              <a:t>Fisher </a:t>
            </a:r>
            <a:r>
              <a:rPr lang="en-US" dirty="0" smtClean="0"/>
              <a:t>(1922)</a:t>
            </a:r>
          </a:p>
          <a:p>
            <a:pPr lvl="1"/>
            <a:r>
              <a:rPr lang="en-US" dirty="0"/>
              <a:t>For hypothesis testing, we </a:t>
            </a:r>
            <a:r>
              <a:rPr lang="en-US" dirty="0" smtClean="0"/>
              <a:t>infer the </a:t>
            </a:r>
            <a:r>
              <a:rPr lang="en-US" dirty="0"/>
              <a:t>probability </a:t>
            </a:r>
            <a:r>
              <a:rPr lang="en-US" dirty="0" smtClean="0"/>
              <a:t>of being consistent with a hypothetical frequency distribution.</a:t>
            </a:r>
            <a:endParaRPr lang="en-US" dirty="0"/>
          </a:p>
          <a:p>
            <a:pPr lvl="1"/>
            <a:r>
              <a:rPr lang="en-US" dirty="0"/>
              <a:t>An observation </a:t>
            </a:r>
            <a:r>
              <a:rPr lang="en-US" dirty="0" smtClean="0"/>
              <a:t>y </a:t>
            </a:r>
            <a:r>
              <a:rPr lang="en-US" dirty="0"/>
              <a:t>is significantly different than the null hypothesis if </a:t>
            </a:r>
            <a:r>
              <a:rPr lang="en-US" i="1" dirty="0"/>
              <a:t>P</a:t>
            </a:r>
            <a:r>
              <a:rPr lang="en-US" dirty="0"/>
              <a:t> &lt; 5% </a:t>
            </a:r>
            <a:endParaRPr lang="en-US" dirty="0" smtClean="0"/>
          </a:p>
          <a:p>
            <a:pPr lvl="1"/>
            <a:r>
              <a:rPr lang="en-US" dirty="0" smtClean="0"/>
              <a:t>or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err="1" smtClean="0"/>
              <a:t>obs</a:t>
            </a:r>
            <a:r>
              <a:rPr lang="en-US" dirty="0" smtClean="0"/>
              <a:t> </a:t>
            </a:r>
            <a:r>
              <a:rPr lang="en-US" dirty="0"/>
              <a:t>| par) </a:t>
            </a:r>
            <a:r>
              <a:rPr lang="en-US" dirty="0" smtClean="0"/>
              <a:t>&lt; 0.05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2" descr="http://www.york.ac.uk/depts/maths/histstat/people/fisher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8" b="10539"/>
          <a:stretch>
            <a:fillRect/>
          </a:stretch>
        </p:blipFill>
        <p:spPr bwMode="auto">
          <a:xfrm>
            <a:off x="8497730" y="3049518"/>
            <a:ext cx="2532845" cy="289408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825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5088"/>
            <a:ext cx="8500056" cy="5522912"/>
          </a:xfrm>
        </p:spPr>
        <p:txBody>
          <a:bodyPr>
            <a:normAutofit/>
          </a:bodyPr>
          <a:lstStyle/>
          <a:p>
            <a:r>
              <a:rPr lang="en-US" dirty="0" smtClean="0"/>
              <a:t>Similar to inferring the probability of an observation belonging to a hypothetical population,</a:t>
            </a:r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can also infer </a:t>
            </a:r>
            <a:r>
              <a:rPr lang="en-US" dirty="0" smtClean="0"/>
              <a:t>the likelihood </a:t>
            </a:r>
            <a:r>
              <a:rPr lang="en-US" dirty="0"/>
              <a:t>of </a:t>
            </a:r>
            <a:r>
              <a:rPr lang="en-US" dirty="0" smtClean="0"/>
              <a:t>parameter values </a:t>
            </a:r>
            <a:r>
              <a:rPr lang="en-US" dirty="0"/>
              <a:t>given observations:</a:t>
            </a:r>
          </a:p>
          <a:p>
            <a:pPr lvl="1"/>
            <a:r>
              <a:rPr lang="en-US" i="1" dirty="0"/>
              <a:t>L</a:t>
            </a:r>
            <a:r>
              <a:rPr lang="en-US" dirty="0"/>
              <a:t>(parameters | observations) </a:t>
            </a:r>
            <a:endParaRPr lang="en-US" dirty="0" smtClean="0"/>
          </a:p>
          <a:p>
            <a:pPr lvl="1"/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err="1" smtClean="0"/>
              <a:t>obs|par</a:t>
            </a:r>
            <a:r>
              <a:rPr lang="en-US" dirty="0"/>
              <a:t>) = </a:t>
            </a:r>
            <a:r>
              <a:rPr lang="en-US" dirty="0" smtClean="0"/>
              <a:t>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dirty="0" err="1"/>
              <a:t>par|obs</a:t>
            </a:r>
            <a:r>
              <a:rPr lang="en-US" dirty="0"/>
              <a:t>)</a:t>
            </a:r>
          </a:p>
          <a:p>
            <a:r>
              <a:rPr lang="en-US" dirty="0"/>
              <a:t>The MARK chapter </a:t>
            </a:r>
            <a:r>
              <a:rPr lang="en-US" dirty="0" smtClean="0"/>
              <a:t>occasionally </a:t>
            </a:r>
            <a:r>
              <a:rPr lang="en-US" dirty="0"/>
              <a:t>uses </a:t>
            </a:r>
            <a:r>
              <a:rPr lang="en-US" dirty="0" smtClean="0"/>
              <a:t>sloppy </a:t>
            </a:r>
            <a:r>
              <a:rPr lang="en-US" dirty="0"/>
              <a:t>notation like L(</a:t>
            </a:r>
            <a:r>
              <a:rPr lang="en-US" dirty="0" err="1"/>
              <a:t>obs|par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http://www.york.ac.uk/depts/maths/histstat/people/fishe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8" b="10539"/>
          <a:stretch>
            <a:fillRect/>
          </a:stretch>
        </p:blipFill>
        <p:spPr bwMode="auto">
          <a:xfrm>
            <a:off x="8886424" y="1325563"/>
            <a:ext cx="3305576" cy="3777021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709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</a:t>
            </a:r>
            <a:r>
              <a:rPr lang="en-US" dirty="0" smtClean="0"/>
              <a:t>statistical inference </a:t>
            </a:r>
            <a:r>
              <a:rPr lang="en-US" dirty="0"/>
              <a:t>methods </a:t>
            </a:r>
            <a:r>
              <a:rPr lang="en-US" dirty="0" smtClean="0"/>
              <a:t>are based </a:t>
            </a:r>
            <a:r>
              <a:rPr lang="en-US" dirty="0"/>
              <a:t>on </a:t>
            </a:r>
            <a:r>
              <a:rPr lang="en-US" dirty="0" smtClean="0"/>
              <a:t>likelihood (Chi-Square test, G-test, Contingency Tables, Log-linear models).</a:t>
            </a:r>
          </a:p>
          <a:p>
            <a:r>
              <a:rPr lang="en-US" altLang="en-US" dirty="0" smtClean="0"/>
              <a:t>For example, the G-test assumes </a:t>
            </a:r>
            <a:r>
              <a:rPr lang="en-US" altLang="en-US" dirty="0"/>
              <a:t>a </a:t>
            </a:r>
            <a:r>
              <a:rPr lang="en-US" altLang="en-US" dirty="0" smtClean="0"/>
              <a:t>binomial </a:t>
            </a:r>
            <a:r>
              <a:rPr lang="en-US" altLang="en-US" dirty="0"/>
              <a:t>distribution of </a:t>
            </a:r>
            <a:r>
              <a:rPr lang="en-US" altLang="en-US" dirty="0" smtClean="0"/>
              <a:t>frequencies:</a:t>
            </a:r>
            <a:endParaRPr lang="en-US" alt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408096"/>
              </p:ext>
            </p:extLst>
          </p:nvPr>
        </p:nvGraphicFramePr>
        <p:xfrm>
          <a:off x="602805" y="2647120"/>
          <a:ext cx="5128296" cy="4181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3" imgW="2476440" imgH="2019240" progId="Equation.3">
                  <p:embed/>
                </p:oleObj>
              </mc:Choice>
              <mc:Fallback>
                <p:oleObj name="Equation" r:id="rId3" imgW="2476440" imgH="2019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805" y="2647120"/>
                        <a:ext cx="5128296" cy="4181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2" t="4405" r="20920" b="4846"/>
          <a:stretch>
            <a:fillRect/>
          </a:stretch>
        </p:blipFill>
        <p:spPr bwMode="auto">
          <a:xfrm>
            <a:off x="6834187" y="2859110"/>
            <a:ext cx="4726688" cy="398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49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70456" y="0"/>
            <a:ext cx="10245145" cy="1143000"/>
          </a:xfrm>
        </p:spPr>
        <p:txBody>
          <a:bodyPr/>
          <a:lstStyle/>
          <a:p>
            <a:pPr algn="l"/>
            <a:r>
              <a:rPr lang="en-US" altLang="en-US" dirty="0" smtClean="0"/>
              <a:t>Likelihood Applications</a:t>
            </a:r>
            <a:endParaRPr lang="en-US" altLang="en-US" dirty="0"/>
          </a:p>
        </p:txBody>
      </p:sp>
      <p:sp>
        <p:nvSpPr>
          <p:cNvPr id="1472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60608" y="976312"/>
            <a:ext cx="10019763" cy="5881687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Log </a:t>
            </a:r>
            <a:r>
              <a:rPr lang="en-US" altLang="en-US" dirty="0"/>
              <a:t>likelihood ratio: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smtClean="0"/>
              <a:t>Significantly different frequency than expected from hypothetical distribution.  </a:t>
            </a:r>
            <a:endParaRPr lang="en-US" altLang="en-US" dirty="0"/>
          </a:p>
          <a:p>
            <a:endParaRPr lang="en-US" altLang="en-US" dirty="0"/>
          </a:p>
        </p:txBody>
      </p:sp>
      <p:graphicFrame>
        <p:nvGraphicFramePr>
          <p:cNvPr id="147251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30044774"/>
              </p:ext>
            </p:extLst>
          </p:nvPr>
        </p:nvGraphicFramePr>
        <p:xfrm>
          <a:off x="2589213" y="1522927"/>
          <a:ext cx="33401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Equation" r:id="rId4" imgW="1409400" imgH="507960" progId="Equation.3">
                  <p:embed/>
                </p:oleObj>
              </mc:Choice>
              <mc:Fallback>
                <p:oleObj name="Equation" r:id="rId4" imgW="14094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1522927"/>
                        <a:ext cx="334010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7251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2" t="4405" r="20920" b="4846"/>
          <a:stretch>
            <a:fillRect/>
          </a:stretch>
        </p:blipFill>
        <p:spPr bwMode="auto">
          <a:xfrm>
            <a:off x="7264400" y="1"/>
            <a:ext cx="3403600" cy="286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2518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1" y="2982913"/>
            <a:ext cx="8366125" cy="259715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9459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5182"/>
            <a:ext cx="12192000" cy="2092817"/>
          </a:xfrm>
        </p:spPr>
        <p:txBody>
          <a:bodyPr/>
          <a:lstStyle/>
          <a:p>
            <a:r>
              <a:rPr lang="en-US" dirty="0" smtClean="0"/>
              <a:t>Re-introductions…</a:t>
            </a:r>
          </a:p>
          <a:p>
            <a:r>
              <a:rPr lang="en-US" dirty="0" smtClean="0"/>
              <a:t>Questions from last week’s lecture or reading (syllabus, programming concepts, ADMB, linear models)?</a:t>
            </a:r>
          </a:p>
          <a:p>
            <a:r>
              <a:rPr lang="en-US" dirty="0" smtClean="0"/>
              <a:t>Maximum Likelihood Estimation (Cooch &amp; White, MARK Chapter 1, …)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6045"/>
          <a:stretch/>
        </p:blipFill>
        <p:spPr>
          <a:xfrm>
            <a:off x="-96492" y="971766"/>
            <a:ext cx="12288492" cy="376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90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Probability Distribution Function (PDF)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y</a:t>
            </a:r>
            <a:r>
              <a:rPr lang="en-US" dirty="0" smtClean="0"/>
              <a:t>: </a:t>
            </a:r>
            <a:r>
              <a:rPr lang="en-US" dirty="0"/>
              <a:t>number of </a:t>
            </a:r>
            <a:r>
              <a:rPr lang="en-US" dirty="0" smtClean="0"/>
              <a:t>‘successful’ outcomes </a:t>
            </a:r>
            <a:r>
              <a:rPr lang="en-US" dirty="0"/>
              <a:t>in one observation of ten successive </a:t>
            </a:r>
            <a:r>
              <a:rPr lang="en-US" dirty="0" smtClean="0"/>
              <a:t>trials </a:t>
            </a:r>
            <a:r>
              <a:rPr lang="en-US" dirty="0"/>
              <a:t>(</a:t>
            </a:r>
            <a:r>
              <a:rPr lang="en-US" dirty="0" smtClean="0"/>
              <a:t>e.g</a:t>
            </a:r>
            <a:r>
              <a:rPr lang="en-US" dirty="0"/>
              <a:t>. toss a coin 10 times, a </a:t>
            </a:r>
            <a:r>
              <a:rPr lang="en-US" dirty="0" smtClean="0"/>
              <a:t>positive outcome is </a:t>
            </a:r>
            <a:r>
              <a:rPr lang="en-US" dirty="0"/>
              <a:t>getting a tail).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only two possible outcomes: </a:t>
            </a:r>
            <a:endParaRPr lang="en-US" dirty="0" smtClean="0"/>
          </a:p>
          <a:p>
            <a:pPr lvl="1"/>
            <a:r>
              <a:rPr lang="en-US" dirty="0" smtClean="0"/>
              <a:t>Success </a:t>
            </a:r>
            <a:r>
              <a:rPr lang="en-US" dirty="0"/>
              <a:t>(T) and </a:t>
            </a:r>
            <a:endParaRPr lang="en-US" dirty="0" smtClean="0"/>
          </a:p>
          <a:p>
            <a:pPr lvl="1"/>
            <a:r>
              <a:rPr lang="en-US" dirty="0" smtClean="0"/>
              <a:t>Failure (F)</a:t>
            </a:r>
          </a:p>
          <a:p>
            <a:r>
              <a:rPr lang="en-US" dirty="0" smtClean="0"/>
              <a:t>We </a:t>
            </a:r>
            <a:r>
              <a:rPr lang="en-US" dirty="0"/>
              <a:t>use a binomial </a:t>
            </a:r>
            <a:r>
              <a:rPr lang="en-US" dirty="0" smtClean="0"/>
              <a:t>probability distribution function </a:t>
            </a:r>
            <a:r>
              <a:rPr lang="en-US" dirty="0"/>
              <a:t>to estimate the probability of a success on any one trial (</a:t>
            </a:r>
            <a:r>
              <a:rPr lang="en-US" i="1" dirty="0"/>
              <a:t>w</a:t>
            </a:r>
            <a:r>
              <a:rPr lang="en-US" dirty="0"/>
              <a:t>).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128394"/>
              </p:ext>
            </p:extLst>
          </p:nvPr>
        </p:nvGraphicFramePr>
        <p:xfrm>
          <a:off x="3536950" y="4696591"/>
          <a:ext cx="5094288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Equation" r:id="rId3" imgW="2234880" imgH="482400" progId="Equation.3">
                  <p:embed/>
                </p:oleObj>
              </mc:Choice>
              <mc:Fallback>
                <p:oleObj name="Equation" r:id="rId3" imgW="2234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4696591"/>
                        <a:ext cx="5094288" cy="1101725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670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Probability Distribution Function (PDF)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probability of observing any value </a:t>
            </a:r>
            <a:r>
              <a:rPr lang="en-US" i="1" dirty="0" smtClean="0"/>
              <a:t>y</a:t>
            </a:r>
            <a:r>
              <a:rPr lang="en-US" dirty="0"/>
              <a:t> </a:t>
            </a:r>
            <a:r>
              <a:rPr lang="en-US" dirty="0" smtClean="0"/>
              <a:t>from ten trials (0-10) if the probability of ‘success’ is 20% 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26492"/>
              </p:ext>
            </p:extLst>
          </p:nvPr>
        </p:nvGraphicFramePr>
        <p:xfrm>
          <a:off x="1901031" y="2199965"/>
          <a:ext cx="8504238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Equation" r:id="rId3" imgW="3670200" imgH="482400" progId="Equation.3">
                  <p:embed/>
                </p:oleObj>
              </mc:Choice>
              <mc:Fallback>
                <p:oleObj name="Equation" r:id="rId3" imgW="3670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031" y="2199965"/>
                        <a:ext cx="8504238" cy="1120775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8" t="28241" r="5730" b="12407"/>
          <a:stretch>
            <a:fillRect/>
          </a:stretch>
        </p:blipFill>
        <p:spPr bwMode="auto">
          <a:xfrm>
            <a:off x="1733550" y="3320740"/>
            <a:ext cx="88392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7160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Probability Distribution Function (PDF)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probability of observing any value </a:t>
            </a:r>
            <a:r>
              <a:rPr lang="en-US" i="1" dirty="0" smtClean="0"/>
              <a:t>y</a:t>
            </a:r>
            <a:r>
              <a:rPr lang="en-US" dirty="0"/>
              <a:t> </a:t>
            </a:r>
            <a:r>
              <a:rPr lang="en-US" dirty="0" smtClean="0"/>
              <a:t>from ten trials (0-10) if the probability of ‘success’ is 70% </a:t>
            </a:r>
            <a:endParaRPr lang="en-US" dirty="0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994244"/>
              </p:ext>
            </p:extLst>
          </p:nvPr>
        </p:nvGraphicFramePr>
        <p:xfrm>
          <a:off x="1824039" y="2375169"/>
          <a:ext cx="850582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name="Equation" r:id="rId3" imgW="3670200" imgH="482400" progId="Equation.3">
                  <p:embed/>
                </p:oleObj>
              </mc:Choice>
              <mc:Fallback>
                <p:oleObj name="Equation" r:id="rId3" imgW="3670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9" y="2375169"/>
                        <a:ext cx="8505825" cy="1120775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6" t="17223" r="5833" b="23518"/>
          <a:stretch>
            <a:fillRect/>
          </a:stretch>
        </p:blipFill>
        <p:spPr bwMode="auto">
          <a:xfrm>
            <a:off x="1676401" y="3436822"/>
            <a:ext cx="8886825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7399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7735"/>
            <a:ext cx="12192000" cy="566026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Inferential statistics to derives </a:t>
            </a:r>
            <a:r>
              <a:rPr lang="en-US" sz="3200" dirty="0"/>
              <a:t>the probability of obtaining </a:t>
            </a:r>
            <a:r>
              <a:rPr lang="en-US" sz="3200" dirty="0" smtClean="0"/>
              <a:t>observed data if a hypothesis (and hypothetical parameter values) are true.</a:t>
            </a:r>
            <a:endParaRPr lang="en-US" sz="3200" dirty="0"/>
          </a:p>
          <a:p>
            <a:r>
              <a:rPr lang="en-US" sz="3200" dirty="0" smtClean="0"/>
              <a:t>In parameter estimation, we collect data to inform unknown parameters in a model </a:t>
            </a:r>
            <a:r>
              <a:rPr lang="en-US" sz="3200" dirty="0"/>
              <a:t>of </a:t>
            </a:r>
            <a:r>
              <a:rPr lang="en-US" sz="3200" dirty="0" smtClean="0"/>
              <a:t>that represents the system of inference, and we can find </a:t>
            </a:r>
            <a:r>
              <a:rPr lang="en-US" sz="3200" dirty="0"/>
              <a:t>the one </a:t>
            </a:r>
            <a:r>
              <a:rPr lang="en-US" sz="3200" dirty="0" smtClean="0"/>
              <a:t>probability distribution </a:t>
            </a:r>
            <a:r>
              <a:rPr lang="en-US" sz="3200" dirty="0"/>
              <a:t>that is most likely to have produced the data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8" t="28241" r="5730" b="12407"/>
          <a:stretch>
            <a:fillRect/>
          </a:stretch>
        </p:blipFill>
        <p:spPr bwMode="auto">
          <a:xfrm>
            <a:off x="0" y="4131419"/>
            <a:ext cx="6722134" cy="261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6" t="17223" r="5833" b="23518"/>
          <a:stretch>
            <a:fillRect/>
          </a:stretch>
        </p:blipFill>
        <p:spPr bwMode="auto">
          <a:xfrm>
            <a:off x="5241700" y="4106851"/>
            <a:ext cx="6950299" cy="2686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107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define </a:t>
            </a:r>
            <a:r>
              <a:rPr lang="en-US" dirty="0"/>
              <a:t>the likelihood function by reversing the roles of the data vector </a:t>
            </a:r>
            <a:r>
              <a:rPr lang="en-US" i="1" dirty="0"/>
              <a:t>y</a:t>
            </a:r>
            <a:r>
              <a:rPr lang="en-US" dirty="0"/>
              <a:t> and the parameter vector </a:t>
            </a:r>
            <a:r>
              <a:rPr lang="en-US" i="1" dirty="0" smtClean="0"/>
              <a:t>w</a:t>
            </a:r>
            <a:r>
              <a:rPr lang="en-US" dirty="0"/>
              <a:t> </a:t>
            </a:r>
            <a:r>
              <a:rPr lang="en-US" dirty="0" smtClean="0"/>
              <a:t>to represent </a:t>
            </a:r>
            <a:r>
              <a:rPr lang="en-US" dirty="0"/>
              <a:t>the likelihood of parameter </a:t>
            </a:r>
            <a:r>
              <a:rPr lang="en-US" i="1" dirty="0"/>
              <a:t>w</a:t>
            </a:r>
            <a:r>
              <a:rPr lang="en-US" dirty="0"/>
              <a:t> given the observed data </a:t>
            </a:r>
            <a:r>
              <a:rPr lang="en-US" i="1" dirty="0"/>
              <a:t>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likelihood function for 7 successes in 10 trials is: </a:t>
            </a:r>
          </a:p>
          <a:p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853675"/>
              </p:ext>
            </p:extLst>
          </p:nvPr>
        </p:nvGraphicFramePr>
        <p:xfrm>
          <a:off x="4360059" y="2509881"/>
          <a:ext cx="3594064" cy="890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" name="Equation" r:id="rId3" imgW="1028520" imgH="253800" progId="Equation.3">
                  <p:embed/>
                </p:oleObj>
              </mc:Choice>
              <mc:Fallback>
                <p:oleObj name="Equation" r:id="rId3" imgW="10285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059" y="2509881"/>
                        <a:ext cx="3594064" cy="890141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004776"/>
              </p:ext>
            </p:extLst>
          </p:nvPr>
        </p:nvGraphicFramePr>
        <p:xfrm>
          <a:off x="3117359" y="4405110"/>
          <a:ext cx="6428724" cy="2060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" name="Equation" r:id="rId5" imgW="2145960" imgH="685800" progId="Equation.3">
                  <p:embed/>
                </p:oleObj>
              </mc:Choice>
              <mc:Fallback>
                <p:oleObj name="Equation" r:id="rId5" imgW="214596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359" y="4405110"/>
                        <a:ext cx="6428724" cy="2060083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1005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Estimation (MLE)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likelihood </a:t>
            </a:r>
            <a:r>
              <a:rPr lang="en-US" dirty="0" smtClean="0"/>
              <a:t>is greatest (0.267) at </a:t>
            </a:r>
            <a:r>
              <a:rPr lang="en-US" i="1" dirty="0"/>
              <a:t>w</a:t>
            </a:r>
            <a:r>
              <a:rPr lang="en-US" dirty="0"/>
              <a:t> = </a:t>
            </a:r>
            <a:r>
              <a:rPr lang="en-US" dirty="0" smtClean="0"/>
              <a:t>0.7.</a:t>
            </a:r>
            <a:endParaRPr lang="en-US" dirty="0"/>
          </a:p>
          <a:p>
            <a:r>
              <a:rPr lang="en-US" dirty="0" smtClean="0"/>
              <a:t>Maximum Likelihood Estimation (MLE) </a:t>
            </a:r>
            <a:r>
              <a:rPr lang="en-US" dirty="0"/>
              <a:t>uses numerical optimization to find the parameter estimates that maximize this likelihood function.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8" t="34369" r="24209" b="6065"/>
          <a:stretch/>
        </p:blipFill>
        <p:spPr bwMode="auto">
          <a:xfrm>
            <a:off x="177800" y="2743700"/>
            <a:ext cx="7923011" cy="4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488714"/>
              </p:ext>
            </p:extLst>
          </p:nvPr>
        </p:nvGraphicFramePr>
        <p:xfrm>
          <a:off x="7183168" y="2882961"/>
          <a:ext cx="4702951" cy="1506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Equation" r:id="rId4" imgW="2145960" imgH="685800" progId="Equation.3">
                  <p:embed/>
                </p:oleObj>
              </mc:Choice>
              <mc:Fallback>
                <p:oleObj name="Equation" r:id="rId4" imgW="214596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3168" y="2882961"/>
                        <a:ext cx="4702951" cy="150682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2989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ist.uni-stuttgart.de/research/projects/sysbio/projects/posFBT40-col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507" y="2101892"/>
            <a:ext cx="7018986" cy="4756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7431"/>
            <a:ext cx="12192000" cy="2498501"/>
          </a:xfrm>
        </p:spPr>
        <p:txBody>
          <a:bodyPr/>
          <a:lstStyle/>
          <a:p>
            <a:r>
              <a:rPr lang="en-US" dirty="0" smtClean="0"/>
              <a:t>With one unknown parameter, graphic grid search can identify the most likely parameter value for the data.</a:t>
            </a:r>
          </a:p>
          <a:p>
            <a:r>
              <a:rPr lang="en-US" dirty="0" smtClean="0"/>
              <a:t>As </a:t>
            </a:r>
            <a:r>
              <a:rPr lang="en-US" dirty="0"/>
              <a:t>the number of parameters </a:t>
            </a:r>
            <a:r>
              <a:rPr lang="en-US" dirty="0" smtClean="0"/>
              <a:t>increases </a:t>
            </a:r>
            <a:r>
              <a:rPr lang="en-US" dirty="0"/>
              <a:t>the likelihood function </a:t>
            </a:r>
            <a:r>
              <a:rPr lang="en-US" dirty="0" smtClean="0"/>
              <a:t>becomes </a:t>
            </a:r>
            <a:r>
              <a:rPr lang="en-US" dirty="0"/>
              <a:t>more complicated </a:t>
            </a:r>
            <a:r>
              <a:rPr lang="en-US" dirty="0" smtClean="0"/>
              <a:t>leading </a:t>
            </a:r>
            <a:r>
              <a:rPr lang="en-US" dirty="0"/>
              <a:t>to multi-dimensional </a:t>
            </a:r>
            <a:r>
              <a:rPr lang="en-US" dirty="0" smtClean="0"/>
              <a:t>geometrical </a:t>
            </a:r>
            <a:r>
              <a:rPr lang="en-US" dirty="0"/>
              <a:t>surfaces.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47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 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binomial distribution can be expanded to include multiple parameters for a multinomial distribution: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18488"/>
              </p:ext>
            </p:extLst>
          </p:nvPr>
        </p:nvGraphicFramePr>
        <p:xfrm>
          <a:off x="407407" y="4339877"/>
          <a:ext cx="9322595" cy="1674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3" name="Equation" r:id="rId3" imgW="2692080" imgH="482400" progId="Equation.3">
                  <p:embed/>
                </p:oleObj>
              </mc:Choice>
              <mc:Fallback>
                <p:oleObj name="Equation" r:id="rId3" imgW="26920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407" y="4339877"/>
                        <a:ext cx="9322595" cy="1674557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915934"/>
              </p:ext>
            </p:extLst>
          </p:nvPr>
        </p:nvGraphicFramePr>
        <p:xfrm>
          <a:off x="2893007" y="2670116"/>
          <a:ext cx="6933574" cy="149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4" name="Equation" r:id="rId5" imgW="2234880" imgH="482400" progId="Equation.3">
                  <p:embed/>
                </p:oleObj>
              </mc:Choice>
              <mc:Fallback>
                <p:oleObj name="Equation" r:id="rId5" imgW="2234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3007" y="2670116"/>
                        <a:ext cx="6933574" cy="1499501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3853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Probability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probability of successive dice rolls: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Probability of rolling a 1 six times: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067090"/>
              </p:ext>
            </p:extLst>
          </p:nvPr>
        </p:nvGraphicFramePr>
        <p:xfrm>
          <a:off x="1066800" y="1843088"/>
          <a:ext cx="6997700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1" name="Equation" r:id="rId3" imgW="2628720" imgH="482400" progId="Equation.3">
                  <p:embed/>
                </p:oleObj>
              </mc:Choice>
              <mc:Fallback>
                <p:oleObj name="Equation" r:id="rId3" imgW="2628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43088"/>
                        <a:ext cx="6997700" cy="1287462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305417"/>
              </p:ext>
            </p:extLst>
          </p:nvPr>
        </p:nvGraphicFramePr>
        <p:xfrm>
          <a:off x="958850" y="4657722"/>
          <a:ext cx="9567863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2" name="Equation" r:id="rId5" imgW="3568680" imgH="495000" progId="Equation.3">
                  <p:embed/>
                </p:oleObj>
              </mc:Choice>
              <mc:Fallback>
                <p:oleObj name="Equation" r:id="rId5" imgW="356868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4657722"/>
                        <a:ext cx="9567863" cy="1330325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2165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353" y="17060"/>
            <a:ext cx="10972800" cy="1143000"/>
          </a:xfrm>
        </p:spPr>
        <p:txBody>
          <a:bodyPr/>
          <a:lstStyle/>
          <a:p>
            <a:r>
              <a:rPr lang="en-US" altLang="en-US" dirty="0" smtClean="0"/>
              <a:t>Multinomial Probability Distribution</a:t>
            </a:r>
            <a:endParaRPr lang="en-US" altLang="en-US" dirty="0"/>
          </a:p>
        </p:txBody>
      </p:sp>
      <p:sp>
        <p:nvSpPr>
          <p:cNvPr id="1461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19201"/>
            <a:ext cx="12191999" cy="4906963"/>
          </a:xfrm>
        </p:spPr>
        <p:txBody>
          <a:bodyPr/>
          <a:lstStyle/>
          <a:p>
            <a:r>
              <a:rPr lang="en-US" altLang="en-US" dirty="0" smtClean="0"/>
              <a:t>2x2 Contingency Table assumes </a:t>
            </a:r>
            <a:r>
              <a:rPr lang="en-US" altLang="en-US" dirty="0"/>
              <a:t>a multinomial distribution of frequencies in cells a, b, c and d in which the probability of a given frequency is:</a:t>
            </a:r>
          </a:p>
        </p:txBody>
      </p:sp>
      <p:graphicFrame>
        <p:nvGraphicFramePr>
          <p:cNvPr id="146125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62267871"/>
              </p:ext>
            </p:extLst>
          </p:nvPr>
        </p:nvGraphicFramePr>
        <p:xfrm>
          <a:off x="2292329" y="2327377"/>
          <a:ext cx="7373937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Equation" r:id="rId4" imgW="2679480" imgH="469800" progId="Equation.3">
                  <p:embed/>
                </p:oleObj>
              </mc:Choice>
              <mc:Fallback>
                <p:oleObj name="Equation" r:id="rId4" imgW="2679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29" y="2327377"/>
                        <a:ext cx="7373937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61256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55"/>
          <a:stretch>
            <a:fillRect/>
          </a:stretch>
        </p:blipFill>
        <p:spPr bwMode="auto">
          <a:xfrm>
            <a:off x="3664734" y="3940935"/>
            <a:ext cx="4062809" cy="27427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4166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1977"/>
            <a:ext cx="6439437" cy="5686023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Modelling and Modelers</a:t>
            </a:r>
          </a:p>
          <a:p>
            <a:r>
              <a:rPr lang="en-US" sz="3200" dirty="0" smtClean="0"/>
              <a:t>Goodness-of-Fit (</a:t>
            </a:r>
            <a:r>
              <a:rPr lang="en-US" sz="3200" dirty="0" err="1" smtClean="0"/>
              <a:t>Hilborn</a:t>
            </a:r>
            <a:r>
              <a:rPr lang="en-US" sz="3200" dirty="0" smtClean="0"/>
              <a:t> &amp; Walters 1992) - review</a:t>
            </a:r>
          </a:p>
          <a:p>
            <a:r>
              <a:rPr lang="en-US" sz="3200" dirty="0" smtClean="0"/>
              <a:t>Maximum Likelihood Estimation</a:t>
            </a:r>
            <a:endParaRPr lang="en-US" sz="3200" dirty="0"/>
          </a:p>
          <a:p>
            <a:pPr lvl="1"/>
            <a:r>
              <a:rPr lang="en-US" sz="2800" dirty="0" smtClean="0"/>
              <a:t>Theory </a:t>
            </a:r>
            <a:r>
              <a:rPr lang="en-US" sz="2800" dirty="0"/>
              <a:t>and </a:t>
            </a:r>
            <a:r>
              <a:rPr lang="en-US" sz="2800" dirty="0" smtClean="0"/>
              <a:t>Applications</a:t>
            </a:r>
          </a:p>
          <a:p>
            <a:pPr lvl="1"/>
            <a:r>
              <a:rPr lang="en-US" sz="2800" dirty="0" smtClean="0"/>
              <a:t>Binomial Likelihood</a:t>
            </a:r>
          </a:p>
          <a:p>
            <a:pPr lvl="1"/>
            <a:r>
              <a:rPr lang="en-US" sz="2800" dirty="0" smtClean="0"/>
              <a:t>Multinomial Likelihood and Mark-Recapture Application</a:t>
            </a:r>
            <a:endParaRPr lang="en-US" sz="2800" dirty="0"/>
          </a:p>
          <a:p>
            <a:pPr lvl="1"/>
            <a:r>
              <a:rPr lang="en-US" sz="2800" dirty="0" smtClean="0"/>
              <a:t>Normal Likelihood</a:t>
            </a:r>
          </a:p>
          <a:p>
            <a:pPr lvl="1"/>
            <a:r>
              <a:rPr lang="en-US" sz="2800" dirty="0" smtClean="0"/>
              <a:t>Other distributions</a:t>
            </a:r>
          </a:p>
          <a:p>
            <a:r>
              <a:rPr lang="en-US" sz="3200" dirty="0" smtClean="0"/>
              <a:t>Lab 2 – Mark Recapture Experiment, Length-Weight re-estimation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63788">
            <a:off x="6940268" y="224195"/>
            <a:ext cx="5278010" cy="65532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6819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mathematical convenience in searching for optimal parameter values, </a:t>
            </a:r>
            <a:r>
              <a:rPr lang="en-US" dirty="0" smtClean="0"/>
              <a:t>constants (e.g., N!/y!) are ignored, log </a:t>
            </a:r>
            <a:r>
              <a:rPr lang="en-US" dirty="0"/>
              <a:t>likelihood avoids small likelihood </a:t>
            </a:r>
            <a:r>
              <a:rPr lang="en-US" dirty="0" smtClean="0"/>
              <a:t>values &amp; are additive, </a:t>
            </a:r>
            <a:r>
              <a:rPr lang="en-US" dirty="0"/>
              <a:t>and negative log likelihood allows for minimization of the objective </a:t>
            </a:r>
            <a:r>
              <a:rPr lang="en-US" dirty="0" smtClean="0"/>
              <a:t>function</a:t>
            </a:r>
          </a:p>
          <a:p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396825"/>
              </p:ext>
            </p:extLst>
          </p:nvPr>
        </p:nvGraphicFramePr>
        <p:xfrm>
          <a:off x="2797155" y="3311716"/>
          <a:ext cx="6063510" cy="1099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7" name="Equation" r:id="rId3" imgW="2666880" imgH="482400" progId="Equation.3">
                  <p:embed/>
                </p:oleObj>
              </mc:Choice>
              <mc:Fallback>
                <p:oleObj name="Equation" r:id="rId3" imgW="2666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155" y="3311716"/>
                        <a:ext cx="6063510" cy="1099295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268525"/>
              </p:ext>
            </p:extLst>
          </p:nvPr>
        </p:nvGraphicFramePr>
        <p:xfrm>
          <a:off x="197623" y="4868216"/>
          <a:ext cx="11486738" cy="579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8" name="Equation" r:id="rId5" imgW="5041800" imgH="253800" progId="Equation.3">
                  <p:embed/>
                </p:oleObj>
              </mc:Choice>
              <mc:Fallback>
                <p:oleObj name="Equation" r:id="rId5" imgW="5041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23" y="4868216"/>
                        <a:ext cx="11486738" cy="579547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0314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5" t="24721" r="21094" b="26981"/>
          <a:stretch/>
        </p:blipFill>
        <p:spPr bwMode="auto">
          <a:xfrm>
            <a:off x="81661" y="2967978"/>
            <a:ext cx="7572164" cy="375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87" t="31111" r="31770" b="34316"/>
          <a:stretch/>
        </p:blipFill>
        <p:spPr bwMode="auto">
          <a:xfrm>
            <a:off x="7392472" y="2689305"/>
            <a:ext cx="3284114" cy="4162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Mark-Recapture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6068"/>
            <a:ext cx="12192000" cy="5801932"/>
          </a:xfrm>
        </p:spPr>
        <p:txBody>
          <a:bodyPr/>
          <a:lstStyle/>
          <a:p>
            <a:r>
              <a:rPr lang="en-US" dirty="0" smtClean="0"/>
              <a:t>Many mark recapture </a:t>
            </a:r>
            <a:r>
              <a:rPr lang="en-US" dirty="0"/>
              <a:t>models </a:t>
            </a:r>
            <a:r>
              <a:rPr lang="en-US" dirty="0" smtClean="0"/>
              <a:t>are based on </a:t>
            </a:r>
            <a:r>
              <a:rPr lang="en-US" dirty="0"/>
              <a:t>parameters that are probability estimates and are bounded between 0 and 1.</a:t>
            </a:r>
          </a:p>
          <a:p>
            <a:r>
              <a:rPr lang="en-US" dirty="0" smtClean="0"/>
              <a:t>For </a:t>
            </a:r>
            <a:r>
              <a:rPr lang="en-US" dirty="0"/>
              <a:t>example, a survival parameter is estimating the “success” (probability) </a:t>
            </a:r>
            <a:r>
              <a:rPr lang="en-US"/>
              <a:t>of </a:t>
            </a:r>
            <a:r>
              <a:rPr lang="en-US" smtClean="0"/>
              <a:t>surviving </a:t>
            </a:r>
            <a:r>
              <a:rPr lang="en-US" dirty="0" smtClean="0"/>
              <a:t>(</a:t>
            </a:r>
            <a:r>
              <a:rPr lang="el-GR" i="1" dirty="0" smtClean="0"/>
              <a:t>Φ</a:t>
            </a:r>
            <a:r>
              <a:rPr lang="en-US" dirty="0" smtClean="0"/>
              <a:t>) over </a:t>
            </a:r>
            <a:r>
              <a:rPr lang="en-US" dirty="0"/>
              <a:t>a given time period </a:t>
            </a:r>
            <a:r>
              <a:rPr lang="en-US" dirty="0" smtClean="0"/>
              <a:t>(or not dying, 1-</a:t>
            </a:r>
            <a:r>
              <a:rPr lang="el-GR" i="1" dirty="0"/>
              <a:t> Φ</a:t>
            </a:r>
            <a:r>
              <a:rPr lang="en-US" dirty="0" smtClean="0"/>
              <a:t>), along with the probability of capture (</a:t>
            </a:r>
            <a:r>
              <a:rPr lang="en-US" i="1" dirty="0" smtClean="0"/>
              <a:t>p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26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Mark-Recapture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6068"/>
            <a:ext cx="12192000" cy="5801932"/>
          </a:xfrm>
        </p:spPr>
        <p:txBody>
          <a:bodyPr/>
          <a:lstStyle/>
          <a:p>
            <a:r>
              <a:rPr lang="en-US" dirty="0" smtClean="0"/>
              <a:t>Multinomial likelihood: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740549"/>
              </p:ext>
            </p:extLst>
          </p:nvPr>
        </p:nvGraphicFramePr>
        <p:xfrm>
          <a:off x="180465" y="1826070"/>
          <a:ext cx="10290059" cy="519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3" name="Equation" r:id="rId3" imgW="5041800" imgH="253800" progId="Equation.3">
                  <p:embed/>
                </p:oleObj>
              </mc:Choice>
              <mc:Fallback>
                <p:oleObj name="Equation" r:id="rId3" imgW="5041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65" y="1826070"/>
                        <a:ext cx="10290059" cy="519171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024897"/>
              </p:ext>
            </p:extLst>
          </p:nvPr>
        </p:nvGraphicFramePr>
        <p:xfrm>
          <a:off x="177800" y="2648616"/>
          <a:ext cx="12014200" cy="432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4" name="Equation" r:id="rId5" imgW="5663880" imgH="203040" progId="Equation.3">
                  <p:embed/>
                </p:oleObj>
              </mc:Choice>
              <mc:Fallback>
                <p:oleObj name="Equation" r:id="rId5" imgW="5663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2648616"/>
                        <a:ext cx="12014200" cy="432517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9057" y="3203776"/>
            <a:ext cx="9298741" cy="365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05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Mark-Recapture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6068"/>
            <a:ext cx="5164428" cy="5801932"/>
          </a:xfrm>
        </p:spPr>
        <p:txBody>
          <a:bodyPr/>
          <a:lstStyle/>
          <a:p>
            <a:r>
              <a:rPr lang="en-US" dirty="0" smtClean="0"/>
              <a:t>Numerical search for values of and that maximize the likelihood (minimize the negative log likelihood).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0" t="16019" r="27812" b="9167"/>
          <a:stretch>
            <a:fillRect/>
          </a:stretch>
        </p:blipFill>
        <p:spPr bwMode="auto">
          <a:xfrm>
            <a:off x="5466659" y="875763"/>
            <a:ext cx="6420539" cy="598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762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2" t="31479" r="20573" b="19992"/>
          <a:stretch/>
        </p:blipFill>
        <p:spPr bwMode="auto">
          <a:xfrm>
            <a:off x="293947" y="2459867"/>
            <a:ext cx="7379835" cy="3669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87" t="31111" r="31770" b="34316"/>
          <a:stretch/>
        </p:blipFill>
        <p:spPr bwMode="auto">
          <a:xfrm>
            <a:off x="7392472" y="1980968"/>
            <a:ext cx="3284114" cy="4162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Mark-Recapture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6068"/>
            <a:ext cx="12192000" cy="5801932"/>
          </a:xfrm>
        </p:spPr>
        <p:txBody>
          <a:bodyPr/>
          <a:lstStyle/>
          <a:p>
            <a:r>
              <a:rPr lang="en-US" dirty="0" smtClean="0"/>
              <a:t>The problem gets more complicated if survival and probability of capture change over time(</a:t>
            </a:r>
            <a:r>
              <a:rPr lang="el-GR" i="1" dirty="0" smtClean="0"/>
              <a:t>Φ</a:t>
            </a:r>
            <a:r>
              <a:rPr lang="en-US" baseline="-25000" dirty="0" smtClean="0"/>
              <a:t>t</a:t>
            </a:r>
            <a:r>
              <a:rPr lang="en-US" dirty="0" smtClean="0"/>
              <a:t>,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t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173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16696" y="3609884"/>
            <a:ext cx="6758609" cy="3248115"/>
            <a:chOff x="293947" y="2689305"/>
            <a:chExt cx="10382639" cy="4162069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32" t="31479" r="20573" b="19992"/>
            <a:stretch/>
          </p:blipFill>
          <p:spPr bwMode="auto">
            <a:xfrm>
              <a:off x="293947" y="3168204"/>
              <a:ext cx="7379835" cy="3669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87" t="31111" r="31770" b="34316"/>
            <a:stretch/>
          </p:blipFill>
          <p:spPr bwMode="auto">
            <a:xfrm>
              <a:off x="7392472" y="2689305"/>
              <a:ext cx="3284114" cy="41620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Mark-Recapture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6068"/>
            <a:ext cx="12192000" cy="5801932"/>
          </a:xfrm>
        </p:spPr>
        <p:txBody>
          <a:bodyPr/>
          <a:lstStyle/>
          <a:p>
            <a:r>
              <a:rPr lang="en-US" dirty="0" smtClean="0"/>
              <a:t>Multinomial likelihood: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244859" y="1671522"/>
          <a:ext cx="11642341" cy="587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5" name="Equation" r:id="rId5" imgW="5041800" imgH="253800" progId="Equation.3">
                  <p:embed/>
                </p:oleObj>
              </mc:Choice>
              <mc:Fallback>
                <p:oleObj name="Equation" r:id="rId5" imgW="5041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859" y="1671522"/>
                        <a:ext cx="11642341" cy="58739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35709" y="2397125"/>
          <a:ext cx="929163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6" name="Equation" r:id="rId7" imgW="3962160" imgH="457200" progId="Equation.3">
                  <p:embed/>
                </p:oleObj>
              </mc:Choice>
              <mc:Fallback>
                <p:oleObj name="Equation" r:id="rId7" imgW="3962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09" y="2397125"/>
                        <a:ext cx="9291638" cy="1074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5564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Probability Distribution and MLE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3189"/>
            <a:ext cx="12192000" cy="5814811"/>
          </a:xfrm>
        </p:spPr>
        <p:txBody>
          <a:bodyPr/>
          <a:lstStyle/>
          <a:p>
            <a:r>
              <a:rPr lang="en-US" dirty="0" smtClean="0"/>
              <a:t>A simple linear regression (usually estimated using least squares) can be estimated using likelihood:</a:t>
            </a:r>
          </a:p>
          <a:p>
            <a:endParaRPr lang="en-US" dirty="0"/>
          </a:p>
          <a:p>
            <a:r>
              <a:rPr lang="en-US" dirty="0" smtClean="0"/>
              <a:t>… where </a:t>
            </a:r>
            <a:r>
              <a:rPr lang="en-US" dirty="0"/>
              <a:t>ε is random noise and is assumed</a:t>
            </a:r>
          </a:p>
          <a:p>
            <a:r>
              <a:rPr lang="en-US" dirty="0"/>
              <a:t>to have a normal distribution.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208560"/>
              </p:ext>
            </p:extLst>
          </p:nvPr>
        </p:nvGraphicFramePr>
        <p:xfrm>
          <a:off x="5589435" y="1714399"/>
          <a:ext cx="2846230" cy="695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9" name="Equation" r:id="rId3" imgW="1066680" imgH="241200" progId="Equation.3">
                  <p:embed/>
                </p:oleObj>
              </mc:Choice>
              <mc:Fallback>
                <p:oleObj name="Equation" r:id="rId3" imgW="1066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435" y="1714399"/>
                        <a:ext cx="2846230" cy="695789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1246" y="3041281"/>
            <a:ext cx="3955166" cy="35146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637" y="1531869"/>
            <a:ext cx="2859029" cy="512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27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Probability Distribution and MLE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3189"/>
            <a:ext cx="12192000" cy="5814811"/>
          </a:xfrm>
        </p:spPr>
        <p:txBody>
          <a:bodyPr/>
          <a:lstStyle/>
          <a:p>
            <a:r>
              <a:rPr lang="en-US" dirty="0" smtClean="0"/>
              <a:t>The Normal probability distribution requires two parameters (mean, </a:t>
            </a:r>
            <a:r>
              <a:rPr lang="el-GR" i="1" dirty="0" smtClean="0"/>
              <a:t>μ</a:t>
            </a:r>
            <a:r>
              <a:rPr lang="en-US" dirty="0" smtClean="0"/>
              <a:t>, and variance, </a:t>
            </a:r>
            <a:r>
              <a:rPr lang="el-GR" i="1" dirty="0" smtClean="0"/>
              <a:t>σ</a:t>
            </a:r>
            <a:r>
              <a:rPr lang="en-US" i="1" baseline="30000" dirty="0" smtClean="0"/>
              <a:t>2</a:t>
            </a:r>
            <a:r>
              <a:rPr lang="en-US" dirty="0" smtClean="0"/>
              <a:t>):</a:t>
            </a:r>
            <a:endParaRPr lang="en-US" dirty="0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77584"/>
              </p:ext>
            </p:extLst>
          </p:nvPr>
        </p:nvGraphicFramePr>
        <p:xfrm>
          <a:off x="638131" y="2068647"/>
          <a:ext cx="3484563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name="Equation" r:id="rId3" imgW="1409400" imgH="482400" progId="Equation.3">
                  <p:embed/>
                </p:oleObj>
              </mc:Choice>
              <mc:Fallback>
                <p:oleObj name="Equation" r:id="rId3" imgW="14094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31" y="2068647"/>
                        <a:ext cx="3484563" cy="1195387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08" name="Picture 4" descr="https://upload.wikimedia.org/wikipedia/commons/thumb/7/74/Normal_Distribution_PDF.svg/350px-Normal_Distribution_PDF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2" b="6288"/>
          <a:stretch/>
        </p:blipFill>
        <p:spPr bwMode="auto">
          <a:xfrm>
            <a:off x="4971245" y="2068646"/>
            <a:ext cx="6593983" cy="416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68236" y="63599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67957" y="390711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833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Probability Distribution and MLE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3189"/>
            <a:ext cx="12192000" cy="581481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Normal likelihood is a function of the data (X, Y) and parameter values (</a:t>
            </a:r>
            <a:r>
              <a:rPr lang="el-GR" sz="3200" i="1" dirty="0" smtClean="0"/>
              <a:t>μ</a:t>
            </a:r>
            <a:r>
              <a:rPr lang="en-US" sz="3200" dirty="0" smtClean="0"/>
              <a:t>, </a:t>
            </a:r>
            <a:r>
              <a:rPr lang="el-GR" sz="3200" i="1" dirty="0" smtClean="0"/>
              <a:t>σ</a:t>
            </a:r>
            <a:r>
              <a:rPr lang="en-US" sz="3200" i="1" baseline="30000" dirty="0" smtClean="0"/>
              <a:t>2</a:t>
            </a:r>
            <a:r>
              <a:rPr lang="en-US" sz="3200" dirty="0" smtClean="0"/>
              <a:t>):</a:t>
            </a:r>
            <a:endParaRPr lang="en-US" sz="3200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455692"/>
              </p:ext>
            </p:extLst>
          </p:nvPr>
        </p:nvGraphicFramePr>
        <p:xfrm>
          <a:off x="387316" y="2274015"/>
          <a:ext cx="11281541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" name="Equation" r:id="rId3" imgW="3606480" imgH="457200" progId="Equation.3">
                  <p:embed/>
                </p:oleObj>
              </mc:Choice>
              <mc:Fallback>
                <p:oleObj name="Equation" r:id="rId3" imgW="3606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16" y="2274015"/>
                        <a:ext cx="11281541" cy="1435100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8699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Probability Distribution and MLE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3189"/>
            <a:ext cx="12192000" cy="5814811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For mathematical convenience in searching for optimal parameter values, log likelihood avoids small likelihood values and negative log likelihood allows for minimization of the objective function: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… and constants, like </a:t>
            </a:r>
            <a:r>
              <a:rPr lang="en-US" sz="3200" i="1" dirty="0" smtClean="0"/>
              <a:t>ln(√2</a:t>
            </a:r>
            <a:r>
              <a:rPr lang="el-GR" sz="3200" i="1" dirty="0" smtClean="0"/>
              <a:t>π</a:t>
            </a:r>
            <a:r>
              <a:rPr lang="en-US" sz="3200" i="1" dirty="0" smtClean="0"/>
              <a:t>)</a:t>
            </a:r>
            <a:r>
              <a:rPr lang="en-US" sz="3200" dirty="0" smtClean="0"/>
              <a:t>, are often removed.</a:t>
            </a:r>
            <a:endParaRPr lang="en-US" sz="3200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574240"/>
              </p:ext>
            </p:extLst>
          </p:nvPr>
        </p:nvGraphicFramePr>
        <p:xfrm>
          <a:off x="387316" y="2196741"/>
          <a:ext cx="11281541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3" name="Equation" r:id="rId3" imgW="3606480" imgH="457200" progId="Equation.3">
                  <p:embed/>
                </p:oleObj>
              </mc:Choice>
              <mc:Fallback>
                <p:oleObj name="Equation" r:id="rId3" imgW="3606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16" y="2196741"/>
                        <a:ext cx="11281541" cy="1435100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084545"/>
              </p:ext>
            </p:extLst>
          </p:nvPr>
        </p:nvGraphicFramePr>
        <p:xfrm>
          <a:off x="1031812" y="3609593"/>
          <a:ext cx="9722047" cy="1160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4" name="Equation" r:id="rId5" imgW="3301920" imgH="393480" progId="Equation.3">
                  <p:embed/>
                </p:oleObj>
              </mc:Choice>
              <mc:Fallback>
                <p:oleObj name="Equation" r:id="rId5" imgW="3301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12" y="3609593"/>
                        <a:ext cx="9722047" cy="1160209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810566"/>
              </p:ext>
            </p:extLst>
          </p:nvPr>
        </p:nvGraphicFramePr>
        <p:xfrm>
          <a:off x="789546" y="4840008"/>
          <a:ext cx="10019777" cy="1200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5" name="Equation" r:id="rId7" imgW="3288960" imgH="393480" progId="Equation.3">
                  <p:embed/>
                </p:oleObj>
              </mc:Choice>
              <mc:Fallback>
                <p:oleObj name="Equation" r:id="rId7" imgW="3288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546" y="4840008"/>
                        <a:ext cx="10019777" cy="120018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110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and Modelers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0462"/>
            <a:ext cx="12192000" cy="57375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Model Users</a:t>
            </a:r>
          </a:p>
          <a:p>
            <a:pPr lvl="1"/>
            <a:r>
              <a:rPr lang="en-US" dirty="0" smtClean="0"/>
              <a:t>Previously developed models are applied to specific problems and objectives</a:t>
            </a:r>
          </a:p>
          <a:p>
            <a:pPr lvl="1"/>
            <a:r>
              <a:rPr lang="en-US" dirty="0" smtClean="0"/>
              <a:t>Models are applied using software has been debugged and verified through beta-testing and quality control, and refined through user feedback, usually applying current conventions on ‘best practices.’</a:t>
            </a:r>
          </a:p>
          <a:p>
            <a:pPr lvl="1"/>
            <a:r>
              <a:rPr lang="en-US" dirty="0" smtClean="0"/>
              <a:t>Each application can be evaluated using routine diagnostics.</a:t>
            </a:r>
          </a:p>
          <a:p>
            <a:r>
              <a:rPr lang="en-US" dirty="0" smtClean="0"/>
              <a:t>Model Builders</a:t>
            </a:r>
          </a:p>
          <a:p>
            <a:pPr lvl="1"/>
            <a:r>
              <a:rPr lang="en-US" dirty="0" smtClean="0"/>
              <a:t>Use previously developed software to apply a series of (valid) model types and configurations to determine ‘optimal model’ or multi-model inference.</a:t>
            </a:r>
          </a:p>
          <a:p>
            <a:pPr lvl="1"/>
            <a:r>
              <a:rPr lang="en-US" dirty="0" smtClean="0"/>
              <a:t>Balance of quality-control and flexibility for systems with high volume through-put of applied models (Northeast Regional Stock Assessment Workshop, ICES Advisory System, …)</a:t>
            </a:r>
          </a:p>
          <a:p>
            <a:r>
              <a:rPr lang="en-US" dirty="0" smtClean="0"/>
              <a:t>Model Developers</a:t>
            </a:r>
          </a:p>
          <a:p>
            <a:pPr lvl="1"/>
            <a:r>
              <a:rPr lang="en-US" dirty="0" smtClean="0"/>
              <a:t>Write code to tailor models to available data, address more complicated problems &amp; objectives and advance the science and practices of modeling as a research tool.</a:t>
            </a:r>
          </a:p>
          <a:p>
            <a:pPr lvl="1"/>
            <a:r>
              <a:rPr lang="en-US" dirty="0" smtClean="0"/>
              <a:t>Code testing and model validation may be incomplete for application to specific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3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Probability Distribution and MLE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15" y="1032031"/>
            <a:ext cx="2603218" cy="4371211"/>
          </a:xfrm>
          <a:prstGeom prst="rect">
            <a:avLst/>
          </a:prstGeom>
        </p:spPr>
      </p:pic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736170"/>
              </p:ext>
            </p:extLst>
          </p:nvPr>
        </p:nvGraphicFramePr>
        <p:xfrm>
          <a:off x="552362" y="5563090"/>
          <a:ext cx="7193570" cy="862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3" name="Equation" r:id="rId4" imgW="3288960" imgH="393480" progId="Equation.3">
                  <p:embed/>
                </p:oleObj>
              </mc:Choice>
              <mc:Fallback>
                <p:oleObj name="Equation" r:id="rId4" imgW="3288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362" y="5563090"/>
                        <a:ext cx="7193570" cy="862658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2050" y="1127484"/>
            <a:ext cx="4737003" cy="3956647"/>
          </a:xfrm>
          <a:prstGeom prst="rect">
            <a:avLst/>
          </a:prstGeom>
        </p:spPr>
      </p:pic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9560183" y="1664593"/>
            <a:ext cx="16398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l-GR" altLang="en-US" sz="2800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2800" baseline="30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22.30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135245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Complicated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nonlinear problems have complex likelihood surfaces, and finding the global minimum can be difficult.</a:t>
            </a:r>
            <a:endParaRPr lang="en-US" dirty="0"/>
          </a:p>
        </p:txBody>
      </p:sp>
      <p:pic>
        <p:nvPicPr>
          <p:cNvPr id="4" name="Picture 2" descr="http://www.mathworks.com/access/helpdesk/help/techdoc/ref/graphics_s1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6" y="2501900"/>
            <a:ext cx="5248275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161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Binomial</a:t>
            </a:r>
          </a:p>
          <a:p>
            <a:endParaRPr lang="en-US" dirty="0" smtClean="0"/>
          </a:p>
          <a:p>
            <a:r>
              <a:rPr lang="en-US" dirty="0" smtClean="0"/>
              <a:t>Multinomial</a:t>
            </a:r>
          </a:p>
          <a:p>
            <a:endParaRPr lang="en-US" dirty="0" smtClean="0"/>
          </a:p>
          <a:p>
            <a:r>
              <a:rPr lang="en-US" dirty="0" smtClean="0"/>
              <a:t>Normal</a:t>
            </a:r>
          </a:p>
          <a:p>
            <a:endParaRPr lang="en-US" dirty="0" smtClean="0"/>
          </a:p>
          <a:p>
            <a:r>
              <a:rPr lang="en-US" dirty="0" smtClean="0"/>
              <a:t>Lognormal</a:t>
            </a:r>
          </a:p>
          <a:p>
            <a:endParaRPr lang="en-US" dirty="0" smtClean="0"/>
          </a:p>
          <a:p>
            <a:r>
              <a:rPr lang="en-US" dirty="0" smtClean="0"/>
              <a:t>Poisson</a:t>
            </a:r>
          </a:p>
          <a:p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24171"/>
              </p:ext>
            </p:extLst>
          </p:nvPr>
        </p:nvGraphicFramePr>
        <p:xfrm>
          <a:off x="2419354" y="2811606"/>
          <a:ext cx="3088957" cy="1078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9" name="Equation" r:id="rId3" imgW="1384200" imgH="482400" progId="Equation.3">
                  <p:embed/>
                </p:oleObj>
              </mc:Choice>
              <mc:Fallback>
                <p:oleObj name="Equation" r:id="rId3" imgW="1384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4" y="2811606"/>
                        <a:ext cx="3088957" cy="1078874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468011"/>
              </p:ext>
            </p:extLst>
          </p:nvPr>
        </p:nvGraphicFramePr>
        <p:xfrm>
          <a:off x="4308698" y="5006738"/>
          <a:ext cx="1848849" cy="1011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0" name="Equation" r:id="rId5" imgW="838080" imgH="457200" progId="Equation.3">
                  <p:embed/>
                </p:oleObj>
              </mc:Choice>
              <mc:Fallback>
                <p:oleObj name="Equation" r:id="rId5" imgW="838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698" y="5006738"/>
                        <a:ext cx="1848849" cy="1011336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570807"/>
              </p:ext>
            </p:extLst>
          </p:nvPr>
        </p:nvGraphicFramePr>
        <p:xfrm>
          <a:off x="4248150" y="1848029"/>
          <a:ext cx="6356655" cy="1152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1" name="Equation" r:id="rId7" imgW="2666880" imgH="482400" progId="Equation.3">
                  <p:embed/>
                </p:oleObj>
              </mc:Choice>
              <mc:Fallback>
                <p:oleObj name="Equation" r:id="rId7" imgW="2666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1848029"/>
                        <a:ext cx="6356655" cy="1152526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727209"/>
              </p:ext>
            </p:extLst>
          </p:nvPr>
        </p:nvGraphicFramePr>
        <p:xfrm>
          <a:off x="2419354" y="3900005"/>
          <a:ext cx="3631202" cy="1097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2" name="Equation" r:id="rId9" imgW="1600200" imgH="482400" progId="Equation.3">
                  <p:embed/>
                </p:oleObj>
              </mc:Choice>
              <mc:Fallback>
                <p:oleObj name="Equation" r:id="rId9" imgW="1600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4" y="3900005"/>
                        <a:ext cx="3631202" cy="109720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054963"/>
              </p:ext>
            </p:extLst>
          </p:nvPr>
        </p:nvGraphicFramePr>
        <p:xfrm>
          <a:off x="4248150" y="899085"/>
          <a:ext cx="5114791" cy="1125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3" name="Equation" r:id="rId11" imgW="2197080" imgH="482400" progId="Equation.3">
                  <p:embed/>
                </p:oleObj>
              </mc:Choice>
              <mc:Fallback>
                <p:oleObj name="Equation" r:id="rId11" imgW="21970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899085"/>
                        <a:ext cx="5114791" cy="1125976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143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1673"/>
            <a:ext cx="12192000" cy="5866327"/>
          </a:xfrm>
        </p:spPr>
        <p:txBody>
          <a:bodyPr>
            <a:normAutofit/>
          </a:bodyPr>
          <a:lstStyle/>
          <a:p>
            <a:r>
              <a:rPr lang="en-US" dirty="0" smtClean="0"/>
              <a:t>Likelihood is mathematically equivalent to probability, but quantifies the likelihood of parameter values for a set of observed data, rather than testing the probability that observed data belongs to a hypothetical population.</a:t>
            </a:r>
          </a:p>
          <a:p>
            <a:r>
              <a:rPr lang="en-US" dirty="0"/>
              <a:t>Optimal parameter values can be found by numerical search to minimize the negative log likelihood.</a:t>
            </a:r>
          </a:p>
          <a:p>
            <a:r>
              <a:rPr lang="en-US" dirty="0" smtClean="0"/>
              <a:t>A theoretical model of the process of interest implies a theoretical probability distribution (e.g., binomial genetic frequencies, multinomial age composition, lognormal recruitment deviations, …).</a:t>
            </a:r>
          </a:p>
          <a:p>
            <a:pPr lvl="1"/>
            <a:r>
              <a:rPr lang="en-US" dirty="0" smtClean="0"/>
              <a:t>If error distributions are approximately normal, likelihood and least squares produce essentially the same results.</a:t>
            </a:r>
          </a:p>
          <a:p>
            <a:pPr lvl="1"/>
            <a:r>
              <a:rPr lang="en-US" dirty="0" smtClean="0"/>
              <a:t>Many processes are not expected to have normally distributed error (genetics, age composition, recruitment).</a:t>
            </a:r>
          </a:p>
          <a:p>
            <a:r>
              <a:rPr lang="en-US" dirty="0" smtClean="0"/>
              <a:t>Linear models (regression, mark-recapture) don’t require advanced numerical searches, but more advanced population models do.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88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Where Are We Going?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5182"/>
            <a:ext cx="12192000" cy="2092817"/>
          </a:xfrm>
        </p:spPr>
        <p:txBody>
          <a:bodyPr/>
          <a:lstStyle/>
          <a:p>
            <a:r>
              <a:rPr lang="en-US" dirty="0" smtClean="0"/>
              <a:t>Lab 2</a:t>
            </a:r>
          </a:p>
          <a:p>
            <a:pPr lvl="1"/>
            <a:r>
              <a:rPr lang="en-US" dirty="0" smtClean="0"/>
              <a:t>estimate survival from mark-recapture data (time varying parameters? </a:t>
            </a:r>
            <a:r>
              <a:rPr lang="en-US" smtClean="0"/>
              <a:t>model </a:t>
            </a:r>
            <a:r>
              <a:rPr lang="en-US" dirty="0" smtClean="0"/>
              <a:t>comparison?)</a:t>
            </a:r>
          </a:p>
          <a:p>
            <a:pPr lvl="1"/>
            <a:r>
              <a:rPr lang="en-US" dirty="0" smtClean="0"/>
              <a:t>re-estimate length-weight relationships from lab1 using MLE (normal, lognormal? Nonlinear?)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6045"/>
          <a:stretch/>
        </p:blipFill>
        <p:spPr>
          <a:xfrm>
            <a:off x="-96492" y="971766"/>
            <a:ext cx="12288492" cy="376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35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0"/>
            <a:ext cx="8686799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NOAA Fisheries Toolbox 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1" y="1035051"/>
            <a:ext cx="9332913" cy="50911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Web Site:   </a:t>
            </a:r>
            <a:r>
              <a:rPr lang="en-US" altLang="en-US" sz="2400">
                <a:hlinkClick r:id="rId3"/>
              </a:rPr>
              <a:t>http://nft.nefsc.noaa.gov</a:t>
            </a: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Beta-testing site: </a:t>
            </a:r>
            <a:r>
              <a:rPr lang="en-US" altLang="en-US" sz="2400">
                <a:hlinkClick r:id="rId4"/>
              </a:rPr>
              <a:t>http://nft.nefsc.noaa.gov/beta/</a:t>
            </a: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	User Name: nft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Password:	nifty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  <p:pic>
        <p:nvPicPr>
          <p:cNvPr id="3994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6" t="13658" r="20413" b="48264"/>
          <a:stretch>
            <a:fillRect/>
          </a:stretch>
        </p:blipFill>
        <p:spPr bwMode="auto">
          <a:xfrm>
            <a:off x="993831" y="2749417"/>
            <a:ext cx="10393251" cy="410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556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8" t="29422" r="42390" b="8542"/>
          <a:stretch>
            <a:fillRect/>
          </a:stretch>
        </p:blipFill>
        <p:spPr bwMode="auto">
          <a:xfrm>
            <a:off x="669702" y="0"/>
            <a:ext cx="7405352" cy="684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89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030310"/>
            <a:ext cx="12192000" cy="5827690"/>
          </a:xfrm>
        </p:spPr>
        <p:txBody>
          <a:bodyPr/>
          <a:lstStyle/>
          <a:p>
            <a:r>
              <a:rPr lang="en-US" dirty="0" smtClean="0"/>
              <a:t>Software package for analysis of marked individuals.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01523"/>
            <a:ext cx="4443211" cy="5256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618" y="2127665"/>
            <a:ext cx="10165182" cy="3344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966" y="3799744"/>
            <a:ext cx="8126034" cy="305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22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04" y="991673"/>
            <a:ext cx="11833895" cy="5866327"/>
          </a:xfrm>
        </p:spPr>
        <p:txBody>
          <a:bodyPr/>
          <a:lstStyle/>
          <a:p>
            <a:r>
              <a:rPr lang="en-US" dirty="0" smtClean="0"/>
              <a:t>Powerful linear programming for model building, model selection and multi-model inference.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04" y="2182834"/>
            <a:ext cx="11092610" cy="177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04" y="4420271"/>
            <a:ext cx="10099541" cy="2308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915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Packages for Model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0462"/>
            <a:ext cx="12192000" cy="5737538"/>
          </a:xfrm>
        </p:spPr>
        <p:txBody>
          <a:bodyPr>
            <a:normAutofit/>
          </a:bodyPr>
          <a:lstStyle/>
          <a:p>
            <a:r>
              <a:rPr lang="en-US" dirty="0" smtClean="0"/>
              <a:t>FLR </a:t>
            </a:r>
            <a:r>
              <a:rPr lang="en-US" dirty="0"/>
              <a:t>(Fisheries Library in </a:t>
            </a:r>
            <a:r>
              <a:rPr lang="en-US" dirty="0" smtClean="0"/>
              <a:t>R)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DISTANCE</a:t>
            </a:r>
            <a:r>
              <a:rPr lang="en-US" dirty="0"/>
              <a:t>: </a:t>
            </a:r>
            <a:r>
              <a:rPr lang="en-US" dirty="0" smtClean="0"/>
              <a:t>Software </a:t>
            </a:r>
            <a:r>
              <a:rPr lang="en-US" dirty="0"/>
              <a:t>for the design and analysis of distance sampling surveys of wildlife </a:t>
            </a:r>
            <a:r>
              <a:rPr lang="en-US" dirty="0" smtClean="0"/>
              <a:t>populations (a </a:t>
            </a:r>
            <a:r>
              <a:rPr lang="en-US" dirty="0"/>
              <a:t>Windows-based program and a suite of packages for the statistical programming language </a:t>
            </a:r>
            <a:r>
              <a:rPr lang="en-US" dirty="0" smtClean="0"/>
              <a:t>R).</a:t>
            </a:r>
          </a:p>
        </p:txBody>
      </p:sp>
      <p:pic>
        <p:nvPicPr>
          <p:cNvPr id="33794" name="Picture 2" descr="Project Distanc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96" y="4958366"/>
            <a:ext cx="1307404" cy="135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289" y="1120462"/>
            <a:ext cx="47910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4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1645</Words>
  <Application>Microsoft Macintosh PowerPoint</Application>
  <PresentationFormat>Custom</PresentationFormat>
  <Paragraphs>204</Paragraphs>
  <Slides>44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Office Theme</vt:lpstr>
      <vt:lpstr>Equation</vt:lpstr>
      <vt:lpstr>MAR 580: Advanced Population Modeling for Management of Living Marine Resources</vt:lpstr>
      <vt:lpstr>Where Are We?</vt:lpstr>
      <vt:lpstr>Lecture Outline</vt:lpstr>
      <vt:lpstr>Modelling and Modelers</vt:lpstr>
      <vt:lpstr>NOAA Fisheries Toolbox </vt:lpstr>
      <vt:lpstr>PowerPoint Presentation</vt:lpstr>
      <vt:lpstr>MARK</vt:lpstr>
      <vt:lpstr>MARK</vt:lpstr>
      <vt:lpstr>Software Packages for Model Application</vt:lpstr>
      <vt:lpstr>Model Building</vt:lpstr>
      <vt:lpstr>Model Fitting</vt:lpstr>
      <vt:lpstr>Goodness of Fit</vt:lpstr>
      <vt:lpstr>Graphic Grid Search</vt:lpstr>
      <vt:lpstr>Model Validation</vt:lpstr>
      <vt:lpstr>Multiple Parameters and Correlation</vt:lpstr>
      <vt:lpstr>Likelihood Theory</vt:lpstr>
      <vt:lpstr>Likelihood Theory</vt:lpstr>
      <vt:lpstr>Likelihood Applications</vt:lpstr>
      <vt:lpstr>Likelihood Applications</vt:lpstr>
      <vt:lpstr>Binomial Probability Distribution Function (PDF)</vt:lpstr>
      <vt:lpstr>Binomial Probability Distribution Function (PDF)</vt:lpstr>
      <vt:lpstr>Binomial Probability Distribution Function (PDF)</vt:lpstr>
      <vt:lpstr>Binomial Likelihood</vt:lpstr>
      <vt:lpstr>Binomial Likelihood</vt:lpstr>
      <vt:lpstr>Maximum Likelihood Estimation (MLE)</vt:lpstr>
      <vt:lpstr>Multiple Parameters</vt:lpstr>
      <vt:lpstr>Multinomial Probability Distribution</vt:lpstr>
      <vt:lpstr>Multinomial Probability Distribution</vt:lpstr>
      <vt:lpstr>Multinomial Probability Distribution</vt:lpstr>
      <vt:lpstr>Maximum Likelihood Estimation</vt:lpstr>
      <vt:lpstr>Mark-Recapture Application</vt:lpstr>
      <vt:lpstr>Mark-Recapture Application</vt:lpstr>
      <vt:lpstr>Mark-Recapture Application</vt:lpstr>
      <vt:lpstr>Mark-Recapture Application</vt:lpstr>
      <vt:lpstr>Mark-Recapture Application</vt:lpstr>
      <vt:lpstr>Normal Probability Distribution and MLE</vt:lpstr>
      <vt:lpstr>Normal Probability Distribution and MLE</vt:lpstr>
      <vt:lpstr>Normal Probability Distribution and MLE</vt:lpstr>
      <vt:lpstr>Normal Probability Distribution and MLE</vt:lpstr>
      <vt:lpstr>Normal Probability Distribution and MLE</vt:lpstr>
      <vt:lpstr>More Complicated Problems</vt:lpstr>
      <vt:lpstr>Probability Distributions</vt:lpstr>
      <vt:lpstr>Summary</vt:lpstr>
      <vt:lpstr>Where Are We Going?</vt:lpstr>
    </vt:vector>
  </TitlesOfParts>
  <Company>University of Massachusetts Dartmouth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 Likelihood</dc:title>
  <dc:creator>Steve Cadrin</dc:creator>
  <cp:lastModifiedBy>Gavin Fay</cp:lastModifiedBy>
  <cp:revision>40</cp:revision>
  <dcterms:created xsi:type="dcterms:W3CDTF">2015-09-04T15:05:03Z</dcterms:created>
  <dcterms:modified xsi:type="dcterms:W3CDTF">2015-09-08T14:29:27Z</dcterms:modified>
</cp:coreProperties>
</file>