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357" r:id="rId5"/>
    <p:sldId id="358" r:id="rId6"/>
    <p:sldId id="360" r:id="rId7"/>
    <p:sldId id="362" r:id="rId8"/>
    <p:sldId id="363" r:id="rId9"/>
    <p:sldId id="369" r:id="rId10"/>
    <p:sldId id="370" r:id="rId11"/>
    <p:sldId id="382" r:id="rId12"/>
    <p:sldId id="375" r:id="rId13"/>
    <p:sldId id="373" r:id="rId14"/>
    <p:sldId id="381" r:id="rId15"/>
    <p:sldId id="378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17B84-6269-4CEA-BC96-411381D51FC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AF63-0760-424E-B6C6-BC8FE99A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568029-01F5-466B-9AD2-FE929679042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4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EFE09-B098-4D32-9F21-16ADC7B6713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EFE09-B098-4D32-9F21-16ADC7B6713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5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F8FAAB-06E3-49B0-A056-6139A22BB14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3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BB7356-2C29-4A17-A585-E4D77E5A97C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5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C50457-5399-4198-90D4-2D08578F919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5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35E58-F05F-46BB-82D0-204BA45F780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2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6B0BF-2D16-4A31-A5F4-A74664F4608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7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E84990-BB93-4155-8386-A380A7CBCE9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7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5F3DB-6D1D-4A34-8D51-CB4DB1394C5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11D38F-3837-4874-B3EB-167D536D60B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9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MAR59901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9-Biomass Dynamics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EE890-3B09-4635-947F-D519B67B3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28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MAR59901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9-Biomass Dynamics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D3F12-FF27-44A6-A6EA-9CB2FCCE6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11811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552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116078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C876-33E8-4C7A-84E0-A8646BE07B4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png"/><Relationship Id="rId4" Type="http://schemas.openxmlformats.org/officeDocument/2006/relationships/image" Target="../media/image41.emf"/><Relationship Id="rId9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562350" y="3487607"/>
            <a:ext cx="6648450" cy="25176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4 - Biomass Dynamics Models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5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MAR 580: Advanced Population Modeling for Management of Living Marine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3770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</a:t>
            </a:r>
            <a:r>
              <a:rPr lang="en-US" dirty="0"/>
              <a:t>September 2015</a:t>
            </a:r>
          </a:p>
        </p:txBody>
      </p:sp>
      <p:pic>
        <p:nvPicPr>
          <p:cNvPr id="5" name="Picture 4" descr="umass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7" name="Picture 6" descr="smast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577" y="0"/>
            <a:ext cx="995322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Time Series Models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9882" y="0"/>
            <a:ext cx="7182118" cy="6858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Forward projection models fit to observed </a:t>
            </a:r>
            <a:r>
              <a:rPr lang="en-US" altLang="en-US" sz="2400" dirty="0"/>
              <a:t>yield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) and survey indices (</a:t>
            </a:r>
            <a:r>
              <a:rPr lang="en-US" altLang="en-US" sz="2400" i="1" dirty="0" smtClean="0"/>
              <a:t>I</a:t>
            </a:r>
            <a:r>
              <a:rPr lang="en-US" altLang="en-US" sz="2400" dirty="0" smtClean="0"/>
              <a:t>) or CPUE (</a:t>
            </a:r>
            <a:r>
              <a:rPr lang="en-US" altLang="en-US" sz="2400" i="1" dirty="0" smtClean="0"/>
              <a:t>U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estimate stock biomass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).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A logistic growth process </a:t>
            </a:r>
            <a:r>
              <a:rPr lang="en-US" altLang="en-US" sz="2400" dirty="0"/>
              <a:t>equation and can </a:t>
            </a:r>
            <a:r>
              <a:rPr lang="en-US" altLang="en-US" sz="2400" dirty="0" smtClean="0"/>
              <a:t>estimate </a:t>
            </a:r>
            <a:r>
              <a:rPr lang="en-US" altLang="en-US" sz="2400" dirty="0"/>
              <a:t>a time series of biomass.</a:t>
            </a:r>
          </a:p>
          <a:p>
            <a:pPr lvl="1" eaLnBrk="1" hangingPunct="1"/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model can predict relative indices </a:t>
            </a:r>
            <a:r>
              <a:rPr lang="en-US" altLang="en-US" sz="2400" dirty="0"/>
              <a:t>(</a:t>
            </a:r>
            <a:r>
              <a:rPr lang="en-US" altLang="en-US" sz="2400" i="1" dirty="0"/>
              <a:t>U </a:t>
            </a:r>
            <a:r>
              <a:rPr lang="en-US" altLang="en-US" sz="2400" dirty="0"/>
              <a:t>or</a:t>
            </a:r>
            <a:r>
              <a:rPr lang="en-US" altLang="en-US" sz="2400" i="1" dirty="0"/>
              <a:t> I</a:t>
            </a:r>
            <a:r>
              <a:rPr lang="en-US" altLang="en-US" sz="2400" dirty="0" smtClean="0"/>
              <a:t>) with measurement error: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… or process error (but not as common and does not tend to perform as well in </a:t>
            </a:r>
            <a:r>
              <a:rPr lang="en-US" altLang="en-US" sz="2400" dirty="0" smtClean="0"/>
              <a:t>simulation, </a:t>
            </a:r>
            <a:r>
              <a:rPr lang="en-US" altLang="en-US" sz="2400" dirty="0" err="1" smtClean="0"/>
              <a:t>Polachek</a:t>
            </a:r>
            <a:r>
              <a:rPr lang="en-US" altLang="en-US" sz="2400" dirty="0" smtClean="0"/>
              <a:t> et al. 1993):</a:t>
            </a:r>
            <a:endParaRPr lang="en-US" altLang="en-US" sz="2400" dirty="0"/>
          </a:p>
          <a:p>
            <a:pPr lvl="1" eaLnBrk="1" hangingPunct="1">
              <a:buFontTx/>
              <a:buNone/>
            </a:pPr>
            <a:endParaRPr lang="en-US" altLang="en-US" dirty="0">
              <a:sym typeface="WP Greek Century" pitchFamily="2" charset="2"/>
            </a:endParaRPr>
          </a:p>
          <a:p>
            <a:pPr lvl="1" eaLnBrk="1" hangingPunct="1"/>
            <a:endParaRPr lang="en-US" altLang="en-US" i="1" dirty="0"/>
          </a:p>
        </p:txBody>
      </p: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2" y="916546"/>
            <a:ext cx="5117161" cy="555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1604915"/>
              </p:ext>
            </p:extLst>
          </p:nvPr>
        </p:nvGraphicFramePr>
        <p:xfrm>
          <a:off x="6745730" y="1940774"/>
          <a:ext cx="3710421" cy="97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5" imgW="1638000" imgH="431640" progId="Equation.3">
                  <p:embed/>
                </p:oleObj>
              </mc:Choice>
              <mc:Fallback>
                <p:oleObj name="Equation" r:id="rId5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730" y="1940774"/>
                        <a:ext cx="3710421" cy="977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64239"/>
              </p:ext>
            </p:extLst>
          </p:nvPr>
        </p:nvGraphicFramePr>
        <p:xfrm>
          <a:off x="7515634" y="4128628"/>
          <a:ext cx="1714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7" imgW="761760" imgH="228600" progId="Equation.3">
                  <p:embed/>
                </p:oleObj>
              </mc:Choice>
              <mc:Fallback>
                <p:oleObj name="Equation" r:id="rId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634" y="4128628"/>
                        <a:ext cx="1714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74154"/>
              </p:ext>
            </p:extLst>
          </p:nvPr>
        </p:nvGraphicFramePr>
        <p:xfrm>
          <a:off x="6064250" y="5695950"/>
          <a:ext cx="4256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9" imgW="1879560" imgH="431640" progId="Equation.3">
                  <p:embed/>
                </p:oleObj>
              </mc:Choice>
              <mc:Fallback>
                <p:oleObj name="Equation" r:id="rId9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695950"/>
                        <a:ext cx="4256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For mathematical convenience in searching for optimal parameter values, log likelihood avoids small likelihood values and negative log likelihood allows for minimization of the objective function: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… and constants, like </a:t>
            </a:r>
            <a:r>
              <a:rPr lang="en-US" sz="3200" i="1" dirty="0" smtClean="0"/>
              <a:t>ln(√2</a:t>
            </a:r>
            <a:r>
              <a:rPr lang="el-GR" sz="3200" i="1" dirty="0" smtClean="0"/>
              <a:t>π</a:t>
            </a:r>
            <a:r>
              <a:rPr lang="en-US" sz="3200" i="1" dirty="0" smtClean="0"/>
              <a:t>)</a:t>
            </a:r>
            <a:r>
              <a:rPr lang="en-US" sz="3200" dirty="0" smtClean="0"/>
              <a:t>, are often removed.</a:t>
            </a:r>
            <a:endParaRPr lang="en-US"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922338" y="2197100"/>
          <a:ext cx="102076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3" imgW="3263760" imgH="457200" progId="Equation.3">
                  <p:embed/>
                </p:oleObj>
              </mc:Choice>
              <mc:Fallback>
                <p:oleObj name="Equation" r:id="rId3" imgW="326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197100"/>
                        <a:ext cx="10207625" cy="14351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760538" y="3609975"/>
          <a:ext cx="82629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5" imgW="2806560" imgH="393480" progId="Equation.3">
                  <p:embed/>
                </p:oleObj>
              </mc:Choice>
              <mc:Fallback>
                <p:oleObj name="Equation" r:id="rId5" imgW="280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609975"/>
                        <a:ext cx="8262937" cy="116046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543050" y="4840288"/>
          <a:ext cx="85121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7" imgW="2793960" imgH="393480" progId="Equation.3">
                  <p:embed/>
                </p:oleObj>
              </mc:Choice>
              <mc:Fallback>
                <p:oleObj name="Equation" r:id="rId7" imgW="2793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840288"/>
                        <a:ext cx="8512175" cy="12001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9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577" y="15877"/>
            <a:ext cx="6189261" cy="1981200"/>
          </a:xfrm>
        </p:spPr>
        <p:txBody>
          <a:bodyPr/>
          <a:lstStyle/>
          <a:p>
            <a:pPr algn="l" eaLnBrk="1" hangingPunct="1"/>
            <a:r>
              <a:rPr lang="en-US" altLang="en-US" sz="4000" dirty="0"/>
              <a:t>Alternative Production Functions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90163"/>
            <a:ext cx="6553200" cy="39248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Generalized production function: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/>
            <a:r>
              <a:rPr lang="en-US" altLang="en-US" i="1" dirty="0"/>
              <a:t>m</a:t>
            </a:r>
            <a:r>
              <a:rPr lang="en-US" altLang="en-US" dirty="0"/>
              <a:t>=2 Logistic (=‘Schaefer’)</a:t>
            </a:r>
          </a:p>
          <a:p>
            <a:pPr lvl="1"/>
            <a:r>
              <a:rPr lang="en-US" altLang="en-US" i="1" dirty="0"/>
              <a:t>m</a:t>
            </a:r>
            <a:r>
              <a:rPr lang="en-US" altLang="en-US" dirty="0"/>
              <a:t>~1 </a:t>
            </a:r>
            <a:r>
              <a:rPr lang="en-US" altLang="en-US" dirty="0" err="1"/>
              <a:t>Gompertz</a:t>
            </a:r>
            <a:r>
              <a:rPr lang="en-US" altLang="en-US" dirty="0"/>
              <a:t> (=‘Fox’)</a:t>
            </a:r>
          </a:p>
          <a:p>
            <a:pPr lvl="1"/>
            <a:r>
              <a:rPr lang="en-US" altLang="en-US" dirty="0"/>
              <a:t>‘</a:t>
            </a:r>
            <a:r>
              <a:rPr lang="en-US" altLang="en-US" i="1" dirty="0"/>
              <a:t>m</a:t>
            </a:r>
            <a:r>
              <a:rPr lang="en-US" altLang="en-US" dirty="0"/>
              <a:t>’ is typically difficult to estimate</a:t>
            </a:r>
          </a:p>
        </p:txBody>
      </p:sp>
      <p:pic>
        <p:nvPicPr>
          <p:cNvPr id="1536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6838" y="0"/>
            <a:ext cx="4221162" cy="6858000"/>
          </a:xfrm>
          <a:noFill/>
        </p:spPr>
      </p:pic>
      <p:graphicFrame>
        <p:nvGraphicFramePr>
          <p:cNvPr id="153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95995"/>
              </p:ext>
            </p:extLst>
          </p:nvPr>
        </p:nvGraphicFramePr>
        <p:xfrm>
          <a:off x="1803131" y="2676660"/>
          <a:ext cx="3365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5" imgW="1562040" imgH="431640" progId="Equation.3">
                  <p:embed/>
                </p:oleObj>
              </mc:Choice>
              <mc:Fallback>
                <p:oleObj name="Equation" r:id="rId5" imgW="1562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131" y="2676660"/>
                        <a:ext cx="3365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9093" y="0"/>
            <a:ext cx="10358907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Stock Development &amp; Exploitation Histories</a:t>
            </a:r>
            <a:endParaRPr lang="en-US" altLang="en-US" sz="3600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3031" y="838201"/>
            <a:ext cx="7353837" cy="60197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“You cannot understand how a stock will respond to exploitation unless the stock has been </a:t>
            </a:r>
            <a:r>
              <a:rPr lang="en-US" altLang="en-US" sz="3200" dirty="0" smtClean="0"/>
              <a:t>exploited” (</a:t>
            </a:r>
            <a:r>
              <a:rPr lang="en-US" altLang="en-US" sz="3200" dirty="0" err="1" smtClean="0"/>
              <a:t>Hilborn</a:t>
            </a:r>
            <a:r>
              <a:rPr lang="en-US" altLang="en-US" sz="3200" dirty="0" smtClean="0"/>
              <a:t> &amp; Walters 1992).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‘one-way trip’ – unreliable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‘up &amp; down the isocline’ – more informative, but correlated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‘good contrast’ – several episodes of depletion and rebuilding throughout the dynamic range (0 to </a:t>
            </a:r>
            <a:r>
              <a:rPr lang="en-US" altLang="en-US" sz="2800" i="1" dirty="0"/>
              <a:t>K</a:t>
            </a:r>
            <a:r>
              <a:rPr lang="en-US" altLang="en-US" sz="2800" dirty="0"/>
              <a:t>)</a:t>
            </a:r>
          </a:p>
        </p:txBody>
      </p:sp>
      <p:pic>
        <p:nvPicPr>
          <p:cNvPr id="29703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t="7777" r="12286" b="64162"/>
          <a:stretch>
            <a:fillRect/>
          </a:stretch>
        </p:blipFill>
        <p:spPr>
          <a:xfrm>
            <a:off x="7364054" y="1143001"/>
            <a:ext cx="4501681" cy="2339416"/>
          </a:xfrm>
          <a:noFill/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35" y="3683470"/>
            <a:ext cx="426720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4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6"/>
          <a:stretch>
            <a:fillRect/>
          </a:stretch>
        </p:blipFill>
        <p:spPr bwMode="auto">
          <a:xfrm>
            <a:off x="8460525" y="4941888"/>
            <a:ext cx="32893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309093" y="0"/>
            <a:ext cx="1035890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7658100" cy="58801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Biological production </a:t>
            </a:r>
            <a:r>
              <a:rPr lang="en-US" altLang="en-US" dirty="0" smtClean="0"/>
              <a:t>is density dependent, and limited population growth </a:t>
            </a:r>
            <a:r>
              <a:rPr lang="en-US" altLang="en-US" dirty="0" smtClean="0"/>
              <a:t>can be modeled with a </a:t>
            </a:r>
            <a:r>
              <a:rPr lang="en-US" altLang="en-US" dirty="0" err="1" smtClean="0"/>
              <a:t>l</a:t>
            </a:r>
            <a:r>
              <a:rPr lang="en-US" altLang="en-US" dirty="0" err="1" smtClean="0"/>
              <a:t>ogisitic</a:t>
            </a:r>
            <a:r>
              <a:rPr lang="en-US" altLang="en-US" dirty="0" smtClean="0"/>
              <a:t> model or alternative production functions.</a:t>
            </a:r>
            <a:endParaRPr lang="en-US" altLang="en-US" dirty="0"/>
          </a:p>
          <a:p>
            <a:pPr eaLnBrk="1" hangingPunct="1"/>
            <a:r>
              <a:rPr lang="en-US" altLang="en-US" dirty="0"/>
              <a:t>Density-dependent compensation allows for surplus production, sustainable yield and MSY.</a:t>
            </a:r>
          </a:p>
          <a:p>
            <a:pPr eaLnBrk="1" hangingPunct="1"/>
            <a:r>
              <a:rPr lang="en-US" altLang="en-US" dirty="0"/>
              <a:t>Fishery production includes fishery removals</a:t>
            </a:r>
          </a:p>
          <a:p>
            <a:pPr lvl="1" eaLnBrk="1" hangingPunct="1"/>
            <a:r>
              <a:rPr lang="en-US" altLang="en-US" dirty="0"/>
              <a:t>Fishing effort can be used to inform F</a:t>
            </a:r>
          </a:p>
          <a:p>
            <a:pPr lvl="1" eaLnBrk="1" hangingPunct="1"/>
            <a:r>
              <a:rPr lang="en-US" altLang="en-US" dirty="0"/>
              <a:t>Fishery catch rates and surveys can be used to inform relative stock size</a:t>
            </a:r>
          </a:p>
          <a:p>
            <a:pPr eaLnBrk="1" hangingPunct="1"/>
            <a:r>
              <a:rPr lang="en-US" altLang="en-US" dirty="0"/>
              <a:t>Time </a:t>
            </a:r>
            <a:r>
              <a:rPr lang="en-US" altLang="en-US" dirty="0" smtClean="0"/>
              <a:t>series, observation error </a:t>
            </a:r>
            <a:r>
              <a:rPr lang="en-US" altLang="en-US" dirty="0"/>
              <a:t>models of biomass dynamics compare response from relative indices to absolute removals to estimate absolute stock size.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32046"/>
              </p:ext>
            </p:extLst>
          </p:nvPr>
        </p:nvGraphicFramePr>
        <p:xfrm>
          <a:off x="7670800" y="66675"/>
          <a:ext cx="406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4" imgW="1854000" imgH="2120760" progId="Equation.3">
                  <p:embed/>
                </p:oleObj>
              </mc:Choice>
              <mc:Fallback>
                <p:oleObj name="Equation" r:id="rId4" imgW="185400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66675"/>
                        <a:ext cx="4064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51" y="-1"/>
            <a:ext cx="11857149" cy="13651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Lab 4- </a:t>
            </a:r>
            <a:r>
              <a:rPr lang="en-US" altLang="en-US" sz="4000" dirty="0"/>
              <a:t>Biomass </a:t>
            </a:r>
            <a:r>
              <a:rPr lang="en-US" altLang="en-US" sz="4000" dirty="0" smtClean="0"/>
              <a:t>Dynamics </a:t>
            </a:r>
            <a:br>
              <a:rPr lang="en-US" altLang="en-US" sz="4000" dirty="0" smtClean="0"/>
            </a:br>
            <a:r>
              <a:rPr lang="en-US" altLang="en-US" sz="4000" dirty="0" smtClean="0"/>
              <a:t>of South Atlantic Albacore</a:t>
            </a:r>
            <a:endParaRPr lang="en-US" altLang="en-US" sz="40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1070"/>
            <a:ext cx="6851561" cy="5376929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Part 1 - </a:t>
            </a:r>
            <a:r>
              <a:rPr lang="en-US" sz="3200" dirty="0" err="1" smtClean="0"/>
              <a:t>Polachek</a:t>
            </a:r>
            <a:r>
              <a:rPr lang="en-US" sz="3200" dirty="0" smtClean="0"/>
              <a:t> </a:t>
            </a:r>
            <a:r>
              <a:rPr lang="en-US" sz="3200" dirty="0"/>
              <a:t>et al. (1993) – 1967-1989 yield and catch rate from a single </a:t>
            </a:r>
            <a:r>
              <a:rPr lang="en-US" sz="3200" dirty="0" smtClean="0"/>
              <a:t>fleet</a:t>
            </a:r>
          </a:p>
          <a:p>
            <a:pPr lvl="2"/>
            <a:r>
              <a:rPr lang="en-US" sz="2400" dirty="0" smtClean="0"/>
              <a:t>Lab4.tpl, .</a:t>
            </a:r>
            <a:r>
              <a:rPr lang="en-US" sz="2400" dirty="0" err="1" smtClean="0"/>
              <a:t>dat</a:t>
            </a:r>
            <a:r>
              <a:rPr lang="en-US" sz="2400" dirty="0" smtClean="0"/>
              <a:t>, …</a:t>
            </a:r>
          </a:p>
          <a:p>
            <a:pPr lvl="2"/>
            <a:r>
              <a:rPr lang="en-US" sz="2400" dirty="0"/>
              <a:t>d</a:t>
            </a:r>
            <a:r>
              <a:rPr lang="en-US" sz="2400" dirty="0" smtClean="0"/>
              <a:t>emonstrated in class</a:t>
            </a:r>
            <a:endParaRPr lang="en-US" sz="2400" dirty="0"/>
          </a:p>
          <a:p>
            <a:pPr lvl="1"/>
            <a:r>
              <a:rPr lang="en-US" sz="3200" dirty="0" smtClean="0"/>
              <a:t>Part 2 - ICCAT </a:t>
            </a:r>
            <a:r>
              <a:rPr lang="en-US" sz="3200" dirty="0"/>
              <a:t>(2013) – 1956-2011 yield and catch rates from eight </a:t>
            </a:r>
            <a:r>
              <a:rPr lang="en-US" sz="3200" dirty="0" smtClean="0"/>
              <a:t>fleets</a:t>
            </a:r>
          </a:p>
          <a:p>
            <a:pPr lvl="2"/>
            <a:r>
              <a:rPr lang="en-US" sz="2400" dirty="0" smtClean="0"/>
              <a:t>Brief report including introduction, methods, results, discussion, ADMB code &amp; output due October 20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211">
            <a:off x="7158335" y="51880"/>
            <a:ext cx="4733145" cy="6676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59" y="1365160"/>
            <a:ext cx="3124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Lab4.dat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35088"/>
            <a:ext cx="3438659" cy="5522912"/>
          </a:xfrm>
        </p:spPr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Polachek</a:t>
            </a:r>
            <a:r>
              <a:rPr lang="en-US" dirty="0" smtClean="0"/>
              <a:t> et al. (1993) </a:t>
            </a:r>
            <a:r>
              <a:rPr lang="en-US" dirty="0"/>
              <a:t>T</a:t>
            </a:r>
            <a:r>
              <a:rPr lang="en-US" dirty="0" smtClean="0"/>
              <a:t>able 1, year, yield, </a:t>
            </a:r>
            <a:r>
              <a:rPr lang="en-US" dirty="0" err="1" smtClean="0"/>
              <a:t>cpue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37" y="0"/>
            <a:ext cx="8495763" cy="68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447" b="60437"/>
          <a:stretch/>
        </p:blipFill>
        <p:spPr>
          <a:xfrm>
            <a:off x="-28268" y="1114602"/>
            <a:ext cx="9288497" cy="3766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8" y="9525"/>
            <a:ext cx="11578822" cy="1325563"/>
          </a:xfrm>
        </p:spPr>
        <p:txBody>
          <a:bodyPr/>
          <a:lstStyle/>
          <a:p>
            <a:r>
              <a:rPr lang="en-US" dirty="0" smtClean="0"/>
              <a:t>Lab4.tpl DATA_SECTION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6" y="9525"/>
            <a:ext cx="11553064" cy="1325563"/>
          </a:xfrm>
        </p:spPr>
        <p:txBody>
          <a:bodyPr/>
          <a:lstStyle/>
          <a:p>
            <a:r>
              <a:rPr lang="en-US" dirty="0" smtClean="0"/>
              <a:t>Lab4.tpl PARAMETER_SECTION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086"/>
            <a:ext cx="12192000" cy="44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Lab4.tpl PRELIMINARY_CALCS_SECTION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2445"/>
          <a:stretch/>
        </p:blipFill>
        <p:spPr>
          <a:xfrm>
            <a:off x="228600" y="1158562"/>
            <a:ext cx="5865267" cy="42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73521"/>
            <a:ext cx="12192000" cy="1384478"/>
          </a:xfrm>
        </p:spPr>
        <p:txBody>
          <a:bodyPr/>
          <a:lstStyle/>
          <a:p>
            <a:r>
              <a:rPr lang="en-US" dirty="0" smtClean="0"/>
              <a:t>Questions from Tim Miller’s guest lecture?</a:t>
            </a:r>
          </a:p>
          <a:p>
            <a:r>
              <a:rPr lang="en-US" dirty="0" smtClean="0"/>
              <a:t>Biomass Dynamics Models (</a:t>
            </a:r>
            <a:r>
              <a:rPr lang="en-US" dirty="0" err="1" smtClean="0"/>
              <a:t>Polachek</a:t>
            </a:r>
            <a:r>
              <a:rPr lang="en-US" dirty="0" smtClean="0"/>
              <a:t> et al. 1993)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47181"/>
          <a:stretch/>
        </p:blipFill>
        <p:spPr>
          <a:xfrm>
            <a:off x="-96492" y="971766"/>
            <a:ext cx="12288492" cy="45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Lab4.tpl INITIALIZATION_SECTION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58561"/>
            <a:ext cx="5090375" cy="55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Lab4.tpl PROCEDURE_SECTION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134"/>
          <a:stretch/>
        </p:blipFill>
        <p:spPr>
          <a:xfrm>
            <a:off x="14152" y="908292"/>
            <a:ext cx="11822248" cy="58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Lab4.tpl REPORT_SECTION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873"/>
            <a:ext cx="9362941" cy="57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Lab4.std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8" y="1163458"/>
            <a:ext cx="8421709" cy="22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9525"/>
            <a:ext cx="11437155" cy="1325563"/>
          </a:xfrm>
        </p:spPr>
        <p:txBody>
          <a:bodyPr/>
          <a:lstStyle/>
          <a:p>
            <a:r>
              <a:rPr lang="en-US" dirty="0" smtClean="0"/>
              <a:t>Lab4.rep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4552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CPUE residuals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-0.115629 0.235158 -0.000270647 -0.116425 0.189837 -0.145249 -0.164808 -0.0320117 0.126365 -0.0150861 -0.017091 0.0701493 -0.0228751 0.0946094 0.0177919 -0.00574778 -0.109491 0.160363 -0.0827454 0.00917064 -0.138054 -0.00240927 0.064449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Biomass estimates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289.588 260.215 231.77 208.899 196.125 184.451 166.322 155.494 154.097 155 154.039 150.846 146.361 142.726 139.259 134.82 125.004 129.986 136.148 127 111.782 93.4245 85.6239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Fishing mortality estimates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0.0616359 0.0780681 0.123 0.12746 0.105429 0.208758 0.199929 0.130814 0.100084 0.126409 0.142641 0.142762 0.157287 0.143414 0.16648 0.217087 0.128526 0.0865031 0.226591 0.269953 0.385137 0.277898 0.277036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MSY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19.3833</a:t>
            </a:r>
          </a:p>
          <a:p>
            <a:r>
              <a:rPr lang="en-US" sz="1600" dirty="0" err="1">
                <a:latin typeface="Lucida Sans" panose="020B0602030504020204" pitchFamily="34" charset="0"/>
              </a:rPr>
              <a:t>Bmsy</a:t>
            </a:r>
            <a:endParaRPr lang="en-US" sz="1600" dirty="0">
              <a:latin typeface="Lucida Sans" panose="020B0602030504020204" pitchFamily="34" charset="0"/>
            </a:endParaRPr>
          </a:p>
          <a:p>
            <a:r>
              <a:rPr lang="en-US" sz="1600" dirty="0">
                <a:latin typeface="Lucida Sans" panose="020B0602030504020204" pitchFamily="34" charset="0"/>
              </a:rPr>
              <a:t>125.801</a:t>
            </a:r>
          </a:p>
          <a:p>
            <a:r>
              <a:rPr lang="en-US" sz="1600" dirty="0" err="1">
                <a:latin typeface="Lucida Sans" panose="020B0602030504020204" pitchFamily="34" charset="0"/>
              </a:rPr>
              <a:t>Fmsy</a:t>
            </a:r>
            <a:endParaRPr lang="en-US" sz="1600" dirty="0">
              <a:latin typeface="Lucida Sans" panose="020B0602030504020204" pitchFamily="34" charset="0"/>
            </a:endParaRPr>
          </a:p>
          <a:p>
            <a:r>
              <a:rPr lang="en-US" sz="1600" dirty="0">
                <a:latin typeface="Lucida Sans" panose="020B0602030504020204" pitchFamily="34" charset="0"/>
              </a:rPr>
              <a:t>0.154079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Relative biomass estimates (B/</a:t>
            </a:r>
            <a:r>
              <a:rPr lang="en-US" sz="1600" dirty="0" err="1">
                <a:latin typeface="Lucida Sans" panose="020B0602030504020204" pitchFamily="34" charset="0"/>
              </a:rPr>
              <a:t>Bmsy</a:t>
            </a:r>
            <a:r>
              <a:rPr lang="en-US" sz="1600" dirty="0">
                <a:latin typeface="Lucida Sans" panose="020B0602030504020204" pitchFamily="34" charset="0"/>
              </a:rPr>
              <a:t>)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2.30195 2.06847 1.84235 1.66056 1.55901 1.46622 1.3221 1.23603 1.22493 1.2321 1.22447 1.19908 1.16343 1.13454 1.10698 1.07169 0.993664 1.03327 1.08225 1.00953 0.888562 0.742638 0.68063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Relative F estimates (F/</a:t>
            </a:r>
            <a:r>
              <a:rPr lang="en-US" sz="1600" dirty="0" err="1">
                <a:latin typeface="Lucida Sans" panose="020B0602030504020204" pitchFamily="34" charset="0"/>
              </a:rPr>
              <a:t>Bmsy</a:t>
            </a:r>
            <a:r>
              <a:rPr lang="en-US" sz="1600" dirty="0">
                <a:latin typeface="Lucida Sans" panose="020B0602030504020204" pitchFamily="34" charset="0"/>
              </a:rPr>
              <a:t>)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0.400028 0.506675 0.798292 0.827236 0.684254 1.35488 1.29757 0.849008 0.64956 0.820416 0.925767 0.926552 1.02082 0.930779 1.08049 1.40893 0.834155 0.56142 1.47061 1.75204 2.49961 1.80361 </a:t>
            </a:r>
            <a:r>
              <a:rPr lang="en-US" sz="1600" dirty="0" smtClean="0">
                <a:latin typeface="Lucida Sans" panose="020B0602030504020204" pitchFamily="34" charset="0"/>
              </a:rPr>
              <a:t>1.79801</a:t>
            </a:r>
            <a:endParaRPr lang="en-US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073">
            <a:off x="7585656" y="192864"/>
            <a:ext cx="4471380" cy="693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51" y="-1"/>
            <a:ext cx="11857149" cy="13651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Lab 4- </a:t>
            </a:r>
            <a:r>
              <a:rPr lang="en-US" altLang="en-US" sz="4000" dirty="0"/>
              <a:t>Biomass </a:t>
            </a:r>
            <a:r>
              <a:rPr lang="en-US" altLang="en-US" sz="4000" dirty="0" smtClean="0"/>
              <a:t>Dynamics </a:t>
            </a:r>
            <a:br>
              <a:rPr lang="en-US" altLang="en-US" sz="4000" dirty="0" smtClean="0"/>
            </a:br>
            <a:r>
              <a:rPr lang="en-US" altLang="en-US" sz="4000" dirty="0" smtClean="0"/>
              <a:t>of South Atlantic Albacore</a:t>
            </a:r>
            <a:endParaRPr lang="en-US" altLang="en-US" sz="40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1070"/>
            <a:ext cx="7675808" cy="537692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smtClean="0"/>
              <a:t>Part 2 - ICCAT </a:t>
            </a:r>
            <a:r>
              <a:rPr lang="en-US" sz="3200" dirty="0"/>
              <a:t>(2013) – 1956-2011 yield and catch rates from eight </a:t>
            </a:r>
            <a:r>
              <a:rPr lang="en-US" sz="3200" dirty="0" smtClean="0"/>
              <a:t>fleets</a:t>
            </a:r>
          </a:p>
          <a:p>
            <a:pPr lvl="2"/>
            <a:r>
              <a:rPr lang="en-US" sz="2400" dirty="0" smtClean="0"/>
              <a:t>Tips:</a:t>
            </a:r>
          </a:p>
          <a:p>
            <a:pPr lvl="3"/>
            <a:r>
              <a:rPr lang="en-US" sz="2200" dirty="0" smtClean="0"/>
              <a:t>Yield in table 14 (page 28), CPUE in table 15 (11? Page 29)</a:t>
            </a:r>
          </a:p>
          <a:p>
            <a:pPr lvl="3"/>
            <a:r>
              <a:rPr lang="en-US" sz="2200" dirty="0" smtClean="0"/>
              <a:t>The process equation is the same as with one fleet (sum yield for all fleets)</a:t>
            </a:r>
          </a:p>
          <a:p>
            <a:pPr lvl="3"/>
            <a:endParaRPr lang="en-US" sz="2200" dirty="0" smtClean="0"/>
          </a:p>
          <a:p>
            <a:pPr lvl="3"/>
            <a:endParaRPr lang="en-US" sz="2200" dirty="0" smtClean="0"/>
          </a:p>
          <a:p>
            <a:pPr lvl="3"/>
            <a:r>
              <a:rPr lang="en-US" sz="2200" dirty="0" smtClean="0"/>
              <a:t>Estimate a separate catchability (q) for each fleet (</a:t>
            </a:r>
            <a:r>
              <a:rPr lang="en-US" sz="2200" i="1" dirty="0" smtClean="0"/>
              <a:t>f</a:t>
            </a:r>
            <a:r>
              <a:rPr lang="en-US" sz="2200" dirty="0" smtClean="0"/>
              <a:t>).</a:t>
            </a:r>
            <a:endParaRPr lang="en-US" sz="2200" dirty="0"/>
          </a:p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r>
              <a:rPr lang="en-US" sz="2400"/>
              <a:t>Brief report including introduction, methods, results, discussion, ADMB code &amp; output due October 20</a:t>
            </a:r>
            <a:endParaRPr lang="en-US" sz="2400" dirty="0"/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86" y="77586"/>
            <a:ext cx="3124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879851"/>
              </p:ext>
            </p:extLst>
          </p:nvPr>
        </p:nvGraphicFramePr>
        <p:xfrm>
          <a:off x="3049493" y="3680673"/>
          <a:ext cx="3710421" cy="97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6" imgW="1638000" imgH="431640" progId="Equation.3">
                  <p:embed/>
                </p:oleObj>
              </mc:Choice>
              <mc:Fallback>
                <p:oleObj name="Equation" r:id="rId6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493" y="3680673"/>
                        <a:ext cx="3710421" cy="977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46208"/>
              </p:ext>
            </p:extLst>
          </p:nvPr>
        </p:nvGraphicFramePr>
        <p:xfrm>
          <a:off x="3081338" y="5237163"/>
          <a:ext cx="2314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8" imgW="1028520" imgH="241200" progId="Equation.3">
                  <p:embed/>
                </p:oleObj>
              </mc:Choice>
              <mc:Fallback>
                <p:oleObj name="Equation" r:id="rId8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237163"/>
                        <a:ext cx="2314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5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20496"/>
            <a:ext cx="12192000" cy="637503"/>
          </a:xfrm>
        </p:spPr>
        <p:txBody>
          <a:bodyPr/>
          <a:lstStyle/>
          <a:p>
            <a:r>
              <a:rPr lang="en-US" dirty="0" smtClean="0"/>
              <a:t>State Space Models Newman et al. (2014) Chapters 3-4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766"/>
          <a:stretch/>
        </p:blipFill>
        <p:spPr>
          <a:xfrm>
            <a:off x="-96492" y="971766"/>
            <a:ext cx="12288492" cy="52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977"/>
            <a:ext cx="6439437" cy="56860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Biomass Dynamics</a:t>
            </a:r>
          </a:p>
          <a:p>
            <a:pPr lvl="1"/>
            <a:r>
              <a:rPr lang="en-US" sz="2800" dirty="0" smtClean="0"/>
              <a:t>Logistic growth</a:t>
            </a:r>
          </a:p>
          <a:p>
            <a:pPr lvl="1"/>
            <a:r>
              <a:rPr lang="en-US" sz="2800" dirty="0" smtClean="0"/>
              <a:t>Time series, observation error model (</a:t>
            </a:r>
            <a:r>
              <a:rPr lang="en-US" sz="2800" dirty="0" err="1"/>
              <a:t>P</a:t>
            </a:r>
            <a:r>
              <a:rPr lang="en-US" sz="2800" dirty="0" err="1" smtClean="0"/>
              <a:t>olachek</a:t>
            </a:r>
            <a:r>
              <a:rPr lang="en-US" sz="2800" dirty="0" smtClean="0"/>
              <a:t> et al. 1993)</a:t>
            </a:r>
          </a:p>
          <a:p>
            <a:r>
              <a:rPr lang="en-US" sz="3600" dirty="0" smtClean="0"/>
              <a:t>Lab 4 – Biomass Dynamics of South Atlantic Albacore</a:t>
            </a:r>
          </a:p>
          <a:p>
            <a:pPr lvl="1"/>
            <a:r>
              <a:rPr lang="en-US" sz="2800" dirty="0" err="1" smtClean="0"/>
              <a:t>Polachek</a:t>
            </a:r>
            <a:r>
              <a:rPr lang="en-US" sz="2800" dirty="0" smtClean="0"/>
              <a:t> et al. (1993) – 1967-1989 yield and catch rate from a single fleet</a:t>
            </a:r>
          </a:p>
          <a:p>
            <a:pPr lvl="1"/>
            <a:r>
              <a:rPr lang="en-US" sz="2800" dirty="0" smtClean="0"/>
              <a:t>ICCAT (2013) – 1956-2011 yield and catch rates from eight fleets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338">
            <a:off x="6627140" y="72307"/>
            <a:ext cx="5411108" cy="7262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8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62" y="0"/>
            <a:ext cx="1000473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Limited Population Growth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12192000" cy="5867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As population biomass (</a:t>
            </a:r>
            <a:r>
              <a:rPr lang="en-US" altLang="en-US" sz="3200" i="1" dirty="0" smtClean="0"/>
              <a:t>B</a:t>
            </a:r>
            <a:r>
              <a:rPr lang="en-US" altLang="en-US" sz="3200" dirty="0" smtClean="0"/>
              <a:t>) increases, density </a:t>
            </a:r>
            <a:r>
              <a:rPr lang="en-US" altLang="en-US" sz="3200" dirty="0"/>
              <a:t>increases, </a:t>
            </a:r>
            <a:r>
              <a:rPr lang="en-US" altLang="en-US" sz="3200" dirty="0" smtClean="0"/>
              <a:t>and competition </a:t>
            </a:r>
            <a:r>
              <a:rPr lang="en-US" altLang="en-US" sz="3200" dirty="0"/>
              <a:t>for limited resources reduces the population growth </a:t>
            </a:r>
            <a:r>
              <a:rPr lang="en-US" altLang="en-US" sz="3200" dirty="0" smtClean="0"/>
              <a:t>rate.</a:t>
            </a:r>
            <a:endParaRPr lang="en-US" altLang="en-US" sz="3200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sz="2800" dirty="0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0" y="38100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CC0000"/>
                </a:solidFill>
              </a:rPr>
              <a:t>Recruitment</a:t>
            </a:r>
            <a:r>
              <a:rPr lang="en-US" altLang="en-US" sz="2800" dirty="0">
                <a:solidFill>
                  <a:srgbClr val="FF33CC"/>
                </a:solidFill>
              </a:rPr>
              <a:t>: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reproduction of new fish may decrease with crowding.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CC0000"/>
                </a:solidFill>
              </a:rPr>
              <a:t>Growth: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individual growth rates may decrease with crowding.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CC0000"/>
                </a:solidFill>
              </a:rPr>
              <a:t>Natural Mortality: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may increase with crowding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rgbClr val="FF33CC"/>
              </a:solidFill>
            </a:endParaRP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9890259"/>
              </p:ext>
            </p:extLst>
          </p:nvPr>
        </p:nvGraphicFramePr>
        <p:xfrm>
          <a:off x="4263846" y="2425771"/>
          <a:ext cx="40020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4" imgW="1447560" imgH="228600" progId="Equation.3">
                  <p:embed/>
                </p:oleObj>
              </mc:Choice>
              <mc:Fallback>
                <p:oleObj name="Equation" r:id="rId4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846" y="2425771"/>
                        <a:ext cx="40020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081534" y="2301946"/>
            <a:ext cx="2254250" cy="860425"/>
          </a:xfrm>
          <a:prstGeom prst="ellipse">
            <a:avLst/>
          </a:prstGeom>
          <a:solidFill>
            <a:srgbClr val="CC0000">
              <a:alpha val="50195"/>
            </a:srgbClr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7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83335" y="0"/>
            <a:ext cx="992746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Logistic Growth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6144292" cy="583361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Populations increase proportional to their biomass, but the rate of increase slows as the population approaches its carrying capacity.</a:t>
            </a:r>
          </a:p>
          <a:p>
            <a:pPr lvl="1" eaLnBrk="1" hangingPunct="1"/>
            <a:r>
              <a:rPr lang="en-US" altLang="en-US" sz="2800" i="1" dirty="0"/>
              <a:t>r</a:t>
            </a:r>
            <a:r>
              <a:rPr lang="en-US" altLang="en-US" sz="2800" dirty="0"/>
              <a:t>: intrinsic growth rate</a:t>
            </a:r>
          </a:p>
          <a:p>
            <a:pPr lvl="1" eaLnBrk="1" hangingPunct="1"/>
            <a:r>
              <a:rPr lang="en-US" altLang="en-US" sz="2800" i="1" dirty="0"/>
              <a:t>K</a:t>
            </a:r>
            <a:r>
              <a:rPr lang="en-US" altLang="en-US" sz="2800" dirty="0"/>
              <a:t>: carrying capacity</a:t>
            </a:r>
          </a:p>
          <a:p>
            <a:pPr lvl="1" eaLnBrk="1" hangingPunct="1"/>
            <a:r>
              <a:rPr lang="en-US" altLang="en-US" sz="2800" dirty="0"/>
              <a:t>Rate of change </a:t>
            </a:r>
            <a:r>
              <a:rPr lang="en-US" altLang="en-US" sz="2800" i="1" dirty="0"/>
              <a:t>(production</a:t>
            </a:r>
            <a:r>
              <a:rPr lang="en-US" altLang="en-US" sz="2800" dirty="0"/>
              <a:t>) is maximum when the population is at half of its carrying capacity.</a:t>
            </a:r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91" y="0"/>
            <a:ext cx="5907110" cy="682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093038" y="316427"/>
            <a:ext cx="41502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rate of change: dB/</a:t>
            </a:r>
            <a:r>
              <a:rPr lang="en-US" altLang="en-US" dirty="0" err="1">
                <a:latin typeface="Times New Roman" panose="02020603050405020304" pitchFamily="18" charset="0"/>
              </a:rPr>
              <a:t>dt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rB</a:t>
            </a:r>
            <a:r>
              <a:rPr lang="en-US" altLang="en-US" dirty="0">
                <a:latin typeface="Times New Roman" panose="02020603050405020304" pitchFamily="18" charset="0"/>
              </a:rPr>
              <a:t>(1-B/K)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continuous growth: </a:t>
            </a:r>
            <a:r>
              <a:rPr lang="en-US" altLang="en-US" dirty="0" err="1">
                <a:latin typeface="Times New Roman" panose="02020603050405020304" pitchFamily="18" charset="0"/>
              </a:rPr>
              <a:t>B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=K/[1+(K/B</a:t>
            </a:r>
            <a:r>
              <a:rPr lang="en-US" altLang="en-US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-1)</a:t>
            </a:r>
            <a:r>
              <a:rPr lang="en-US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baseline="30000" dirty="0">
                <a:latin typeface="Times New Roman" panose="02020603050405020304" pitchFamily="18" charset="0"/>
              </a:rPr>
              <a:t>-</a:t>
            </a:r>
            <a:r>
              <a:rPr lang="en-US" altLang="en-US" baseline="30000" dirty="0" err="1">
                <a:latin typeface="Times New Roman" panose="02020603050405020304" pitchFamily="18" charset="0"/>
              </a:rPr>
              <a:t>rt</a:t>
            </a:r>
            <a:r>
              <a:rPr lang="en-US" altLang="en-US" dirty="0">
                <a:latin typeface="Times New Roman" panose="02020603050405020304" pitchFamily="18" charset="0"/>
              </a:rPr>
              <a:t>]</a:t>
            </a:r>
            <a:endParaRPr lang="en-US" altLang="en-US" baseline="30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discrete growth: B</a:t>
            </a:r>
            <a:r>
              <a:rPr lang="en-US" altLang="en-US" baseline="-25000" dirty="0">
                <a:latin typeface="Times New Roman" panose="02020603050405020304" pitchFamily="18" charset="0"/>
              </a:rPr>
              <a:t>t+1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B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</a:rPr>
              <a:t>+rB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(1-B</a:t>
            </a:r>
            <a:r>
              <a:rPr lang="en-US" altLang="en-US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/K)</a:t>
            </a:r>
          </a:p>
        </p:txBody>
      </p:sp>
    </p:spTree>
    <p:extLst>
      <p:ext uri="{BB962C8B-B14F-4D97-AF65-F5344CB8AC3E}">
        <p14:creationId xmlns:p14="http://schemas.microsoft.com/office/powerpoint/2010/main" val="1455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0" name="Group 2"/>
          <p:cNvGrpSpPr>
            <a:grpSpLocks/>
          </p:cNvGrpSpPr>
          <p:nvPr/>
        </p:nvGrpSpPr>
        <p:grpSpPr bwMode="auto">
          <a:xfrm>
            <a:off x="6593982" y="2807594"/>
            <a:ext cx="5517983" cy="4190106"/>
            <a:chOff x="1887" y="1994"/>
            <a:chExt cx="2205" cy="2326"/>
          </a:xfrm>
        </p:grpSpPr>
        <p:pic>
          <p:nvPicPr>
            <p:cNvPr id="615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1994"/>
              <a:ext cx="1985" cy="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Line 4"/>
            <p:cNvSpPr>
              <a:spLocks noChangeShapeType="1"/>
            </p:cNvSpPr>
            <p:nvPr/>
          </p:nvSpPr>
          <p:spPr bwMode="auto">
            <a:xfrm flipV="1">
              <a:off x="2398" y="2458"/>
              <a:ext cx="1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Text Box 5"/>
            <p:cNvSpPr txBox="1">
              <a:spLocks noChangeArrowheads="1"/>
            </p:cNvSpPr>
            <p:nvPr/>
          </p:nvSpPr>
          <p:spPr bwMode="auto">
            <a:xfrm>
              <a:off x="3726" y="2302"/>
              <a:ext cx="36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(</a:t>
              </a:r>
              <a:r>
                <a:rPr lang="en-US" altLang="en-US" i="1"/>
                <a:t>rK</a:t>
              </a:r>
              <a:r>
                <a:rPr lang="en-US" altLang="en-US"/>
                <a:t>)/4</a:t>
              </a:r>
            </a:p>
          </p:txBody>
        </p:sp>
        <p:sp>
          <p:nvSpPr>
            <p:cNvPr id="6156" name="Line 6"/>
            <p:cNvSpPr>
              <a:spLocks noChangeShapeType="1"/>
            </p:cNvSpPr>
            <p:nvPr/>
          </p:nvSpPr>
          <p:spPr bwMode="auto">
            <a:xfrm flipV="1">
              <a:off x="3014" y="2478"/>
              <a:ext cx="0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7"/>
            <p:cNvSpPr txBox="1">
              <a:spLocks noChangeArrowheads="1"/>
            </p:cNvSpPr>
            <p:nvPr/>
          </p:nvSpPr>
          <p:spPr bwMode="auto">
            <a:xfrm>
              <a:off x="2996" y="3521"/>
              <a:ext cx="25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K</a:t>
              </a:r>
              <a:r>
                <a:rPr lang="en-US" altLang="en-US"/>
                <a:t>/2</a:t>
              </a:r>
            </a:p>
          </p:txBody>
        </p:sp>
      </p:grpSp>
      <p:sp>
        <p:nvSpPr>
          <p:cNvPr id="6151" name="Rectangle 8"/>
          <p:cNvSpPr>
            <a:spLocks noGrp="1" noChangeArrowheads="1"/>
          </p:cNvSpPr>
          <p:nvPr>
            <p:ph type="title"/>
          </p:nvPr>
        </p:nvSpPr>
        <p:spPr>
          <a:xfrm>
            <a:off x="334851" y="0"/>
            <a:ext cx="9875949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Maximum Sustainable Yield</a:t>
            </a:r>
          </a:p>
        </p:txBody>
      </p:sp>
      <p:sp>
        <p:nvSpPr>
          <p:cNvPr id="6152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1016000"/>
            <a:ext cx="6811290" cy="5842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If </a:t>
            </a:r>
            <a:r>
              <a:rPr lang="en-US" altLang="en-US" sz="3200" dirty="0"/>
              <a:t>removals </a:t>
            </a:r>
            <a:r>
              <a:rPr lang="en-US" altLang="en-US" sz="3200" dirty="0" smtClean="0"/>
              <a:t>(yield, </a:t>
            </a:r>
            <a:r>
              <a:rPr lang="en-US" altLang="en-US" sz="3200" i="1" dirty="0" smtClean="0"/>
              <a:t>Y</a:t>
            </a:r>
            <a:r>
              <a:rPr lang="en-US" altLang="en-US" sz="3200" dirty="0" smtClean="0"/>
              <a:t>) can </a:t>
            </a:r>
            <a:r>
              <a:rPr lang="en-US" altLang="en-US" sz="3200" dirty="0"/>
              <a:t>be replaced by stock production each year, the fishery is </a:t>
            </a:r>
            <a:r>
              <a:rPr lang="en-US" altLang="en-US" sz="3200" dirty="0" smtClean="0"/>
              <a:t>sustainable (Russell 1931).</a:t>
            </a:r>
          </a:p>
          <a:p>
            <a:r>
              <a:rPr lang="en-US" altLang="en-US" sz="3200" dirty="0" smtClean="0"/>
              <a:t>At </a:t>
            </a:r>
            <a:r>
              <a:rPr lang="en-US" altLang="en-US" sz="3200" dirty="0"/>
              <a:t>half the carrying capacity (</a:t>
            </a:r>
            <a:r>
              <a:rPr lang="en-US" altLang="en-US" sz="3200" i="1" dirty="0"/>
              <a:t>K</a:t>
            </a:r>
            <a:r>
              <a:rPr lang="en-US" altLang="en-US" sz="3200" dirty="0"/>
              <a:t>/2), growth rate is maximal. </a:t>
            </a:r>
          </a:p>
          <a:p>
            <a:r>
              <a:rPr lang="en-US" altLang="en-US" sz="3200" dirty="0" smtClean="0"/>
              <a:t>If </a:t>
            </a:r>
            <a:r>
              <a:rPr lang="en-US" altLang="en-US" sz="3200" dirty="0"/>
              <a:t>stock size is maintained at half its carrying capacity, the population growth rate is fastest, and sustainable yield is greatest (Maximum Sustainable Yield=</a:t>
            </a:r>
            <a:r>
              <a:rPr lang="en-US" altLang="en-US" sz="3200" i="1" dirty="0" err="1"/>
              <a:t>rK</a:t>
            </a:r>
            <a:r>
              <a:rPr lang="en-US" altLang="en-US" sz="3200" dirty="0"/>
              <a:t>/4; </a:t>
            </a:r>
            <a:r>
              <a:rPr lang="en-US" altLang="en-US" sz="3200" i="1" dirty="0" smtClean="0"/>
              <a:t>B</a:t>
            </a:r>
            <a:r>
              <a:rPr lang="en-US" altLang="en-US" sz="3200" i="1" baseline="-25000" dirty="0" smtClean="0"/>
              <a:t>MSY</a:t>
            </a:r>
            <a:r>
              <a:rPr lang="en-US" altLang="en-US" sz="3200" dirty="0" smtClean="0"/>
              <a:t>=</a:t>
            </a:r>
            <a:r>
              <a:rPr lang="en-US" altLang="en-US" sz="3200" i="1" dirty="0" smtClean="0"/>
              <a:t>K</a:t>
            </a:r>
            <a:r>
              <a:rPr lang="en-US" altLang="en-US" sz="3200" dirty="0" smtClean="0"/>
              <a:t>/2</a:t>
            </a:r>
            <a:r>
              <a:rPr lang="en-US" altLang="en-US" sz="3200" dirty="0"/>
              <a:t>; </a:t>
            </a:r>
            <a:r>
              <a:rPr lang="en-US" altLang="en-US" sz="3200" i="1" dirty="0" smtClean="0"/>
              <a:t>F</a:t>
            </a:r>
            <a:r>
              <a:rPr lang="en-US" altLang="en-US" sz="3200" i="1" baseline="-25000" dirty="0" smtClean="0"/>
              <a:t>MSY</a:t>
            </a:r>
            <a:r>
              <a:rPr lang="en-US" altLang="en-US" sz="3200" dirty="0" smtClean="0"/>
              <a:t>=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/2; Graham 1935).</a:t>
            </a:r>
            <a:endParaRPr lang="en-US" altLang="en-US" sz="3200" dirty="0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2360973"/>
              </p:ext>
            </p:extLst>
          </p:nvPr>
        </p:nvGraphicFramePr>
        <p:xfrm>
          <a:off x="7709787" y="2066911"/>
          <a:ext cx="36417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5" imgW="1269720" imgH="304560" progId="Equation.3">
                  <p:embed/>
                </p:oleObj>
              </mc:Choice>
              <mc:Fallback>
                <p:oleObj name="Equation" r:id="rId5" imgW="1269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87" y="2066911"/>
                        <a:ext cx="36417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92263"/>
              </p:ext>
            </p:extLst>
          </p:nvPr>
        </p:nvGraphicFramePr>
        <p:xfrm>
          <a:off x="7989836" y="1077931"/>
          <a:ext cx="3119461" cy="6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7" imgW="1054080" imgH="228600" progId="Equation.3">
                  <p:embed/>
                </p:oleObj>
              </mc:Choice>
              <mc:Fallback>
                <p:oleObj name="Equation" r:id="rId7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36" y="1077931"/>
                        <a:ext cx="3119461" cy="6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8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1820" y="0"/>
            <a:ext cx="1043618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Fishery Catch Rates</a:t>
            </a:r>
          </a:p>
        </p:txBody>
      </p:sp>
      <p:sp>
        <p:nvSpPr>
          <p:cNvPr id="82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36638"/>
            <a:ext cx="12192000" cy="5270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CPUE: catch per unit </a:t>
            </a:r>
            <a:r>
              <a:rPr lang="en-US" altLang="en-US" sz="3200" dirty="0" smtClean="0"/>
              <a:t>effort is an index </a:t>
            </a:r>
            <a:r>
              <a:rPr lang="en-US" altLang="en-US" sz="3200" dirty="0"/>
              <a:t>of the magnitude of the average ‘exploitable’ population over the observed </a:t>
            </a:r>
            <a:r>
              <a:rPr lang="en-US" altLang="en-US" sz="3200" dirty="0" smtClean="0"/>
              <a:t>time: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  <a:p>
            <a:pPr lvl="1"/>
            <a:r>
              <a:rPr lang="en-US" altLang="en-US" sz="2800" dirty="0" smtClean="0"/>
              <a:t>Greater </a:t>
            </a:r>
            <a:r>
              <a:rPr lang="en-US" altLang="en-US" sz="2800" dirty="0"/>
              <a:t>catch rates indicate a large exploitable </a:t>
            </a:r>
            <a:r>
              <a:rPr lang="en-US" altLang="en-US" sz="2800" dirty="0" smtClean="0"/>
              <a:t>biomass</a:t>
            </a:r>
          </a:p>
          <a:p>
            <a:pPr lvl="1"/>
            <a:r>
              <a:rPr lang="en-US" altLang="en-US" sz="2800" dirty="0" smtClean="0"/>
              <a:t>Trends in CPUE can be used as an index of relative trends in stock biomass</a:t>
            </a:r>
            <a:endParaRPr lang="en-US" altLang="en-US" sz="2800" dirty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15559"/>
              </p:ext>
            </p:extLst>
          </p:nvPr>
        </p:nvGraphicFramePr>
        <p:xfrm>
          <a:off x="6412606" y="2070283"/>
          <a:ext cx="10366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4" imgW="533160" imgH="228600" progId="Equation.3">
                  <p:embed/>
                </p:oleObj>
              </mc:Choice>
              <mc:Fallback>
                <p:oleObj name="Equation" r:id="rId4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606" y="2070283"/>
                        <a:ext cx="10366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28386"/>
              </p:ext>
            </p:extLst>
          </p:nvPr>
        </p:nvGraphicFramePr>
        <p:xfrm>
          <a:off x="4202807" y="2070283"/>
          <a:ext cx="11477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6" imgW="558720" imgH="241200" progId="Equation.3">
                  <p:embed/>
                </p:oleObj>
              </mc:Choice>
              <mc:Fallback>
                <p:oleObj name="Equation" r:id="rId6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07" y="2070283"/>
                        <a:ext cx="11477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65507"/>
              </p:ext>
            </p:extLst>
          </p:nvPr>
        </p:nvGraphicFramePr>
        <p:xfrm>
          <a:off x="4126607" y="3060883"/>
          <a:ext cx="1330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8" imgW="647640" imgH="241200" progId="Equation.3">
                  <p:embed/>
                </p:oleObj>
              </mc:Choice>
              <mc:Fallback>
                <p:oleObj name="Equation" r:id="rId8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607" y="3060883"/>
                        <a:ext cx="13303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61389"/>
              </p:ext>
            </p:extLst>
          </p:nvPr>
        </p:nvGraphicFramePr>
        <p:xfrm>
          <a:off x="6412607" y="2832283"/>
          <a:ext cx="1173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10" imgW="571320" imgH="431640" progId="Equation.3">
                  <p:embed/>
                </p:oleObj>
              </mc:Choice>
              <mc:Fallback>
                <p:oleObj name="Equation" r:id="rId10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607" y="2832283"/>
                        <a:ext cx="1173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8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577" y="274638"/>
            <a:ext cx="1041042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Stock </a:t>
            </a:r>
            <a:r>
              <a:rPr lang="en-US" altLang="en-US" sz="4000" dirty="0" smtClean="0"/>
              <a:t>Development &amp; Exploitation History</a:t>
            </a:r>
            <a:r>
              <a:rPr lang="en-US" altLang="en-US" sz="4000" dirty="0"/>
              <a:t>)</a:t>
            </a:r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28" y="1214684"/>
            <a:ext cx="10138958" cy="56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2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51" y="0"/>
            <a:ext cx="9875949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Effort Averaging Methods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4699" y="990600"/>
            <a:ext cx="6684739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Logistic process equation is converted to observable variables (effort, E,  and CPUE, U)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Assumes equilibrium expectations for recent average conditions.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If the stock is decreasing during the time series, the method overestimates productivity and MSY.</a:t>
            </a:r>
            <a:endParaRPr lang="en-US" altLang="en-US" dirty="0">
              <a:solidFill>
                <a:srgbClr val="C00000"/>
              </a:solidFill>
            </a:endParaRPr>
          </a:p>
        </p:txBody>
      </p:sp>
      <p:pic>
        <p:nvPicPr>
          <p:cNvPr id="1332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7141335" y="1600200"/>
            <a:ext cx="4267200" cy="4267200"/>
          </a:xfrm>
          <a:noFill/>
        </p:spPr>
      </p:pic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7141335" y="1353343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Icelandic Shrimp</a:t>
            </a:r>
          </a:p>
        </p:txBody>
      </p:sp>
      <p:pic>
        <p:nvPicPr>
          <p:cNvPr id="13322" name="Picture 7" descr="pandalu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EFFFF"/>
              </a:clrFrom>
              <a:clrTo>
                <a:srgbClr val="E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16" y="-7145"/>
            <a:ext cx="33829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267"/>
              </p:ext>
            </p:extLst>
          </p:nvPr>
        </p:nvGraphicFramePr>
        <p:xfrm>
          <a:off x="415344" y="2329644"/>
          <a:ext cx="6321783" cy="204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6" imgW="2895480" imgH="939600" progId="Equation.3">
                  <p:embed/>
                </p:oleObj>
              </mc:Choice>
              <mc:Fallback>
                <p:oleObj name="Equation" r:id="rId6" imgW="2895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44" y="2329644"/>
                        <a:ext cx="6321783" cy="204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6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1097</Words>
  <Application>Microsoft Office PowerPoint</Application>
  <PresentationFormat>Widescreen</PresentationFormat>
  <Paragraphs>149</Paragraphs>
  <Slides>26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Lucida Sans</vt:lpstr>
      <vt:lpstr>Times New Roman</vt:lpstr>
      <vt:lpstr>WP Greek Century</vt:lpstr>
      <vt:lpstr>Office Theme</vt:lpstr>
      <vt:lpstr>Equation</vt:lpstr>
      <vt:lpstr>Microsoft Equation 3.0</vt:lpstr>
      <vt:lpstr>MAR 580: Advanced Population Modeling for Management of Living Marine Resources</vt:lpstr>
      <vt:lpstr>Where Are We?</vt:lpstr>
      <vt:lpstr>Lecture Outline</vt:lpstr>
      <vt:lpstr>Limited Population Growth</vt:lpstr>
      <vt:lpstr>Logistic Growth</vt:lpstr>
      <vt:lpstr>Maximum Sustainable Yield</vt:lpstr>
      <vt:lpstr>Fishery Catch Rates</vt:lpstr>
      <vt:lpstr>Stock Development &amp; Exploitation History)</vt:lpstr>
      <vt:lpstr>Effort Averaging Methods</vt:lpstr>
      <vt:lpstr>Time Series Models</vt:lpstr>
      <vt:lpstr>Normal Probability Distribution and MLE</vt:lpstr>
      <vt:lpstr>Alternative Production Functions</vt:lpstr>
      <vt:lpstr>Stock Development &amp; Exploitation Histories</vt:lpstr>
      <vt:lpstr>Summary</vt:lpstr>
      <vt:lpstr>Lab 4- Biomass Dynamics  of South Atlantic Albacore</vt:lpstr>
      <vt:lpstr>Lab4.dat</vt:lpstr>
      <vt:lpstr>Lab4.tpl DATA_SECTION</vt:lpstr>
      <vt:lpstr>Lab4.tpl PARAMETER_SECTION</vt:lpstr>
      <vt:lpstr>Lab4.tpl PRELIMINARY_CALCS_SECTION</vt:lpstr>
      <vt:lpstr>Lab4.tpl INITIALIZATION_SECTION</vt:lpstr>
      <vt:lpstr>Lab4.tpl PROCEDURE_SECTION</vt:lpstr>
      <vt:lpstr>Lab4.tpl REPORT_SECTION</vt:lpstr>
      <vt:lpstr>Lab4.std</vt:lpstr>
      <vt:lpstr>Lab4.rep</vt:lpstr>
      <vt:lpstr>Lab 4- Biomass Dynamics  of South Atlantic Albacore</vt:lpstr>
      <vt:lpstr>Where Are We Going?</vt:lpstr>
    </vt:vector>
  </TitlesOfParts>
  <Company>University of Massachusetts Dartmouth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</dc:title>
  <dc:creator>Steve Cadrin</dc:creator>
  <cp:lastModifiedBy>Steve Cadrin</cp:lastModifiedBy>
  <cp:revision>57</cp:revision>
  <dcterms:created xsi:type="dcterms:W3CDTF">2015-09-04T15:05:03Z</dcterms:created>
  <dcterms:modified xsi:type="dcterms:W3CDTF">2015-09-25T16:34:53Z</dcterms:modified>
</cp:coreProperties>
</file>