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82" r:id="rId3"/>
    <p:sldId id="270" r:id="rId4"/>
    <p:sldId id="301" r:id="rId5"/>
    <p:sldId id="272" r:id="rId6"/>
    <p:sldId id="302" r:id="rId7"/>
    <p:sldId id="273" r:id="rId8"/>
    <p:sldId id="303" r:id="rId9"/>
    <p:sldId id="304" r:id="rId10"/>
    <p:sldId id="275" r:id="rId11"/>
    <p:sldId id="278" r:id="rId12"/>
    <p:sldId id="277" r:id="rId13"/>
    <p:sldId id="279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 Tobler" userId="e77e03ce-3cfc-4bf0-a4d0-da6d8494927b" providerId="ADAL" clId="{798C47DF-C165-8246-858C-AE5193C3B2CC}"/>
    <pc:docChg chg="custSel delSld modSld sldOrd">
      <pc:chgData name="Michi Tobler" userId="e77e03ce-3cfc-4bf0-a4d0-da6d8494927b" providerId="ADAL" clId="{798C47DF-C165-8246-858C-AE5193C3B2CC}" dt="2021-09-23T14:57:21.787" v="4"/>
      <pc:docMkLst>
        <pc:docMk/>
      </pc:docMkLst>
      <pc:sldChg chg="del">
        <pc:chgData name="Michi Tobler" userId="e77e03ce-3cfc-4bf0-a4d0-da6d8494927b" providerId="ADAL" clId="{798C47DF-C165-8246-858C-AE5193C3B2CC}" dt="2021-09-23T14:53:53.777" v="0" actId="2696"/>
        <pc:sldMkLst>
          <pc:docMk/>
          <pc:sldMk cId="293968054" sldId="276"/>
        </pc:sldMkLst>
      </pc:sldChg>
      <pc:sldChg chg="ord">
        <pc:chgData name="Michi Tobler" userId="e77e03ce-3cfc-4bf0-a4d0-da6d8494927b" providerId="ADAL" clId="{798C47DF-C165-8246-858C-AE5193C3B2CC}" dt="2021-09-23T14:55:57.684" v="1" actId="20578"/>
        <pc:sldMkLst>
          <pc:docMk/>
          <pc:sldMk cId="2660049093" sldId="277"/>
        </pc:sldMkLst>
      </pc:sldChg>
      <pc:sldChg chg="addSp delSp modSp mod">
        <pc:chgData name="Michi Tobler" userId="e77e03ce-3cfc-4bf0-a4d0-da6d8494927b" providerId="ADAL" clId="{798C47DF-C165-8246-858C-AE5193C3B2CC}" dt="2021-09-23T14:57:21.787" v="4"/>
        <pc:sldMkLst>
          <pc:docMk/>
          <pc:sldMk cId="1627098919" sldId="305"/>
        </pc:sldMkLst>
        <pc:spChg chg="del">
          <ac:chgData name="Michi Tobler" userId="e77e03ce-3cfc-4bf0-a4d0-da6d8494927b" providerId="ADAL" clId="{798C47DF-C165-8246-858C-AE5193C3B2CC}" dt="2021-09-23T14:57:21.445" v="3" actId="478"/>
          <ac:spMkLst>
            <pc:docMk/>
            <pc:sldMk cId="1627098919" sldId="305"/>
            <ac:spMk id="6" creationId="{CDC2B866-D0F3-9D45-9F9F-E745459E2877}"/>
          </ac:spMkLst>
        </pc:spChg>
        <pc:spChg chg="add mod">
          <ac:chgData name="Michi Tobler" userId="e77e03ce-3cfc-4bf0-a4d0-da6d8494927b" providerId="ADAL" clId="{798C47DF-C165-8246-858C-AE5193C3B2CC}" dt="2021-09-23T14:57:21.787" v="4"/>
          <ac:spMkLst>
            <pc:docMk/>
            <pc:sldMk cId="1627098919" sldId="305"/>
            <ac:spMk id="7" creationId="{2C7A82EE-2E31-5C43-816B-9596DFE094C6}"/>
          </ac:spMkLst>
        </pc:spChg>
        <pc:picChg chg="del">
          <ac:chgData name="Michi Tobler" userId="e77e03ce-3cfc-4bf0-a4d0-da6d8494927b" providerId="ADAL" clId="{798C47DF-C165-8246-858C-AE5193C3B2CC}" dt="2021-09-23T14:57:08.105" v="2" actId="478"/>
          <ac:picMkLst>
            <pc:docMk/>
            <pc:sldMk cId="1627098919" sldId="305"/>
            <ac:picMk id="4" creationId="{1AE7FD92-8193-E346-ACA3-E5451AF83BBB}"/>
          </ac:picMkLst>
        </pc:picChg>
      </pc:sldChg>
    </pc:docChg>
  </pc:docChgLst>
  <pc:docChgLst>
    <pc:chgData name="Tobler, Michael" userId="23736f38-8fde-4d4c-a7fc-b2d88c867b58" providerId="ADAL" clId="{E3891277-6054-BC46-8BA0-D0860A3791A7}"/>
    <pc:docChg chg="modSld">
      <pc:chgData name="Tobler, Michael" userId="23736f38-8fde-4d4c-a7fc-b2d88c867b58" providerId="ADAL" clId="{E3891277-6054-BC46-8BA0-D0860A3791A7}" dt="2023-10-18T15:49:45.413" v="1" actId="18331"/>
      <pc:docMkLst>
        <pc:docMk/>
      </pc:docMkLst>
      <pc:sldChg chg="modSp">
        <pc:chgData name="Tobler, Michael" userId="23736f38-8fde-4d4c-a7fc-b2d88c867b58" providerId="ADAL" clId="{E3891277-6054-BC46-8BA0-D0860A3791A7}" dt="2023-10-18T15:49:45.413" v="1" actId="18331"/>
        <pc:sldMkLst>
          <pc:docMk/>
          <pc:sldMk cId="3472427515" sldId="267"/>
        </pc:sldMkLst>
        <pc:picChg chg="mod">
          <ac:chgData name="Tobler, Michael" userId="23736f38-8fde-4d4c-a7fc-b2d88c867b58" providerId="ADAL" clId="{E3891277-6054-BC46-8BA0-D0860A3791A7}" dt="2023-10-18T15:49:45.413" v="1" actId="18331"/>
          <ac:picMkLst>
            <pc:docMk/>
            <pc:sldMk cId="3472427515" sldId="267"/>
            <ac:picMk id="3" creationId="{6AF7A6C6-F182-A343-8D15-63CF1A05CA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6135-BDF8-C147-B66D-40E90019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6EEE-1219-324C-B7CB-D71C10F1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53FC-61D0-2A4C-8ECB-A0845A64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9FB1-02B0-A249-AAE1-B79C6094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6465-AF9D-1643-95B0-7CB6C6A4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8739-8493-FB40-B277-4388687B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C63E-31EF-3542-AAA9-E1ABB183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AA1-A0E2-A044-981E-7352942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ABC8-9A60-C643-ABD0-20716AAE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EAFE-D5DC-954B-947B-63DCA02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8E3B8-2D4A-FC4C-83A1-D5E59F6B2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D271-A033-6B41-BC99-86B43D8A0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1F0-7C8A-B14B-9A05-EFEA62F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7B59-77B0-BD4E-B456-6D22E96A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72D1-0AC1-8E4E-8617-0F46CDD8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BB13-7B86-A648-A51D-0BD8E9E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2229-BCF0-EB42-AB31-72A08ABD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88E0-28A6-5848-A6DB-A5495FB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BE54-B257-8549-AA85-876CC72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6800-4E84-8942-B646-9E4CDDEA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1BEF-4ACC-584F-B55C-91FD3E0A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F615-FDE1-C445-BD7C-BD9692FB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3536-B66A-3F4E-8B7D-A34DC702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0FC1-9FDA-4148-AF92-F757C5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F01A-623C-C545-B6C7-DC705B0D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4235-8EF4-D84B-804E-34D002E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0FEE-24F1-9548-A17C-E7520C52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60B3-2037-FE42-A150-AD6E3E93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456A-6196-954C-8953-27CDE2C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8291-9234-244A-8C3C-9993662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FEC6-D7AE-124E-962D-B68D7498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687-C3B9-CF4B-8793-56D243D8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07C9-9727-0A4C-82F8-B506474F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CA08-3084-614F-A04C-0DF14C53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A685C-1673-DC43-80F2-1B7C5CB1C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A146-C1B9-D648-9C01-A92A4EABD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F2930-65D6-E84D-8A62-92697717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FCDF-87A1-9248-A628-CA65ABB3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B9984-4427-E340-B852-7D0BAA5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5438-81B5-BE43-A96F-FEC88326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3206-4E7E-004A-9716-7F945E5F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7DB11-3849-B04C-A7FA-5D1108E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F6A9-3C6B-254E-89CA-A8616A2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4FD53-D75A-DB4E-9D3C-0C612CE2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F6124-527F-3B4D-9368-C2D7A71E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6DE8-9FCD-B64C-B8FB-E01B3D34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FE1E-DC78-3B41-BDCC-302AA5BC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2D62-F950-BE4D-9452-78B8A073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CDB1F-0CC1-524C-BF84-A6149AEF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4241-3AC5-4749-828A-0994E84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5DD2-D2A3-0F4B-8238-396B19D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82FB-E205-7846-BB92-A5287C7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023-1195-8144-9AE0-5C20265D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FD26E-E83C-B84A-98E9-2B6C17EDB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44460-DEC7-2A4E-BEB1-7DE37038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0E96B-242F-344A-82D2-A9AE3EE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AF74-5A14-E54E-99A0-B7FA468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9E07E-508C-DF43-AEB2-5CA7860A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2C952-8662-B742-9800-686F0F1C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2184-DF6A-024F-A9C8-C05B8F0C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D101-3E7A-F347-A482-79134E3E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508-6353-584D-9838-8E70F63A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E3C5-9923-7D49-9D5C-7A2061B0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7A6C6-F182-A343-8D15-63CF1A05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0A474-FCEB-334C-A14E-55405366599F}"/>
              </a:ext>
            </a:extLst>
          </p:cNvPr>
          <p:cNvSpPr/>
          <p:nvPr/>
        </p:nvSpPr>
        <p:spPr>
          <a:xfrm>
            <a:off x="0" y="5165677"/>
            <a:ext cx="6960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Evolution</a:t>
            </a:r>
            <a:endParaRPr lang="en-US" sz="3200" b="1" dirty="0">
              <a:solidFill>
                <a:schemeClr val="bg1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Modeling selection</a:t>
            </a:r>
            <a:endParaRPr lang="en-US" b="1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2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Relative fitness…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…expresses the fitness of different genotypes relative to each other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…can be any positive number, including zero</a:t>
            </a:r>
          </a:p>
          <a:p>
            <a:pPr marL="460375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is often convenient to choose one genotype as a reference and set its relative fitness to 1</a:t>
            </a:r>
          </a:p>
          <a:p>
            <a:pPr>
              <a:spcAft>
                <a:spcPts val="600"/>
              </a:spcAft>
            </a:pPr>
            <a:r>
              <a:rPr lang="en-US" dirty="0"/>
              <a:t>The difference in relative fitness between genotypes is the selection coefficient (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507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What is relative fitness?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E8DFEC5-00DC-C240-AE3C-4FDF562B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182090"/>
            <a:ext cx="6034760" cy="19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2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64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Selection can be simulated by simply calculating allele frequencies across generation under consideration of </a:t>
            </a:r>
            <a:r>
              <a:rPr lang="en-US" i="1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Simulating 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F7A4E-63CC-BB40-8DC3-BE3F5265192B}"/>
              </a:ext>
            </a:extLst>
          </p:cNvPr>
          <p:cNvSpPr txBox="1"/>
          <p:nvPr/>
        </p:nvSpPr>
        <p:spPr>
          <a:xfrm>
            <a:off x="355108" y="2765839"/>
            <a:ext cx="34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Allele frequency after selection: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7A7BA-F608-1E49-84CF-0677186C8C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850" y="1348086"/>
            <a:ext cx="5148262" cy="5216226"/>
          </a:xfrm>
          <a:prstGeom prst="rect">
            <a:avLst/>
          </a:prstGeom>
        </p:spPr>
      </p:pic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7AAC9DDC-3877-3147-A1E7-1BE50685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7" y="3268278"/>
            <a:ext cx="4649708" cy="15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7" y="949911"/>
            <a:ext cx="510390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Key variables</a:t>
            </a:r>
          </a:p>
          <a:p>
            <a:pPr>
              <a:spcAft>
                <a:spcPts val="600"/>
              </a:spcAft>
            </a:pPr>
            <a:r>
              <a:rPr lang="en-US" dirty="0"/>
              <a:t>Selection coefficient/fitness</a:t>
            </a:r>
          </a:p>
          <a:p>
            <a:pPr marL="685800">
              <a:spcAft>
                <a:spcPts val="600"/>
              </a:spcAft>
            </a:pPr>
            <a:r>
              <a:rPr lang="en-US" b="1" dirty="0"/>
              <a:t>Mode of inheritance</a:t>
            </a:r>
          </a:p>
          <a:p>
            <a:pPr marL="685800">
              <a:spcAft>
                <a:spcPts val="600"/>
              </a:spcAft>
            </a:pPr>
            <a:r>
              <a:rPr lang="en-US" i="1" dirty="0"/>
              <a:t>Dominant/recessive inheritance</a:t>
            </a:r>
          </a:p>
          <a:p>
            <a:pPr marL="917575">
              <a:spcAft>
                <a:spcPts val="600"/>
              </a:spcAft>
            </a:pPr>
            <a:r>
              <a:rPr lang="en-US" dirty="0"/>
              <a:t>Selection for dominant traits</a:t>
            </a:r>
          </a:p>
          <a:p>
            <a:pPr marL="917575">
              <a:spcAft>
                <a:spcPts val="600"/>
              </a:spcAft>
            </a:pPr>
            <a:r>
              <a:rPr lang="en-US" dirty="0"/>
              <a:t>Selection for recessive traits</a:t>
            </a:r>
          </a:p>
          <a:p>
            <a:pPr marL="685800">
              <a:spcAft>
                <a:spcPts val="600"/>
              </a:spcAft>
            </a:pPr>
            <a:r>
              <a:rPr lang="en-US" i="1" dirty="0"/>
              <a:t>Additive inheritance</a:t>
            </a:r>
          </a:p>
          <a:p>
            <a:pPr marL="917575">
              <a:spcAft>
                <a:spcPts val="600"/>
              </a:spcAft>
            </a:pPr>
            <a:r>
              <a:rPr lang="en-US" dirty="0"/>
              <a:t>Heterozygote advantage/disadvantage</a:t>
            </a:r>
          </a:p>
          <a:p>
            <a:pPr marL="4763">
              <a:spcAft>
                <a:spcPts val="600"/>
              </a:spcAft>
            </a:pPr>
            <a:r>
              <a:rPr lang="en-US" dirty="0"/>
              <a:t>Starting allele frequency (p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4763">
              <a:spcAft>
                <a:spcPts val="600"/>
              </a:spcAft>
            </a:pPr>
            <a:r>
              <a:rPr lang="en-US" dirty="0"/>
              <a:t>Number of generations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How does selection affect allele frequencies?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7ED28-573F-6142-932D-6EF099B004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0462" y="949911"/>
            <a:ext cx="5118100" cy="5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505204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Deleterious recessive allele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fitness &lt;- c(1,1,0)</a:t>
            </a:r>
          </a:p>
          <a:p>
            <a:pPr>
              <a:spcAft>
                <a:spcPts val="600"/>
              </a:spcAft>
            </a:pPr>
            <a:r>
              <a:rPr lang="en-US" dirty="0"/>
              <a:t>Starting allele frequency of 0.5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0.5</a:t>
            </a:r>
          </a:p>
          <a:p>
            <a:pPr>
              <a:spcAft>
                <a:spcPts val="600"/>
              </a:spcAft>
            </a:pPr>
            <a:r>
              <a:rPr lang="en-US" dirty="0"/>
              <a:t>Run time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time = 50 generations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Simulating selection provides accurate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7FD92-8193-E346-ACA3-E5451AF8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8" y="5940616"/>
            <a:ext cx="9053864" cy="85324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3F2F9B-9CDF-C34B-906D-FA7FCC48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8" y="3228975"/>
            <a:ext cx="8773236" cy="26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Simulating selection provides accurate predictions</a:t>
            </a:r>
          </a:p>
        </p:txBody>
      </p:sp>
      <p:pic>
        <p:nvPicPr>
          <p:cNvPr id="31" name="Picture 30" descr="FG05_16.JPG">
            <a:extLst>
              <a:ext uri="{FF2B5EF4-FFF2-40B4-BE49-F238E27FC236}">
                <a16:creationId xmlns:a16="http://schemas.microsoft.com/office/drawing/2014/main" id="{019F13E1-9D6D-2041-B337-C3CB2B45B2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5823" y="1315866"/>
            <a:ext cx="4200143" cy="5542134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C7A82EE-2E31-5C43-816B-9596DFE094C6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505204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Deleterious recessive allele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fitness &lt;- c(1,1,0)</a:t>
            </a:r>
          </a:p>
          <a:p>
            <a:pPr>
              <a:spcAft>
                <a:spcPts val="600"/>
              </a:spcAft>
            </a:pPr>
            <a:r>
              <a:rPr lang="en-US" dirty="0"/>
              <a:t>Starting allele frequency of 0.5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= 0.5</a:t>
            </a:r>
          </a:p>
          <a:p>
            <a:pPr>
              <a:spcAft>
                <a:spcPts val="600"/>
              </a:spcAft>
            </a:pPr>
            <a:r>
              <a:rPr lang="en-US" dirty="0"/>
              <a:t>Run time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time = 50 generations</a:t>
            </a:r>
          </a:p>
        </p:txBody>
      </p:sp>
    </p:spTree>
    <p:extLst>
      <p:ext uri="{BB962C8B-B14F-4D97-AF65-F5344CB8AC3E}">
        <p14:creationId xmlns:p14="http://schemas.microsoft.com/office/powerpoint/2010/main" val="16270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We have evidence for change through time</a:t>
            </a:r>
          </a:p>
          <a:p>
            <a:pPr>
              <a:spcAft>
                <a:spcPts val="600"/>
              </a:spcAft>
            </a:pPr>
            <a:r>
              <a:rPr lang="en-US" dirty="0"/>
              <a:t>We know a mechanism creating change through time</a:t>
            </a:r>
          </a:p>
          <a:p>
            <a:pPr>
              <a:spcAft>
                <a:spcPts val="600"/>
              </a:spcAft>
            </a:pPr>
            <a:r>
              <a:rPr lang="en-US" dirty="0"/>
              <a:t>We know where variation comes from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How do we integrate modern genetics and evolution?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934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Progress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67C7A-419C-C64B-9B6F-CDA05338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23"/>
          <a:stretch/>
        </p:blipFill>
        <p:spPr>
          <a:xfrm>
            <a:off x="7174839" y="332106"/>
            <a:ext cx="4994815" cy="65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If the prediction of the null model is not fulfilled, some assumption of the model must be violated</a:t>
            </a:r>
          </a:p>
          <a:p>
            <a:pPr marL="460375">
              <a:spcAft>
                <a:spcPts val="600"/>
              </a:spcAft>
            </a:pPr>
            <a:endParaRPr lang="en-US" dirty="0"/>
          </a:p>
          <a:p>
            <a:pPr marL="4763">
              <a:spcAft>
                <a:spcPts val="600"/>
              </a:spcAft>
            </a:pPr>
            <a:r>
              <a:rPr lang="en-US" dirty="0"/>
              <a:t>Prediction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Genotype frequencies can be predicted from allele frequencies</a:t>
            </a:r>
          </a:p>
          <a:p>
            <a:pPr marL="460375">
              <a:spcAft>
                <a:spcPts val="600"/>
              </a:spcAft>
            </a:pPr>
            <a:endParaRPr lang="en-US" dirty="0"/>
          </a:p>
          <a:p>
            <a:pPr marL="4763">
              <a:spcAft>
                <a:spcPts val="600"/>
              </a:spcAft>
            </a:pPr>
            <a:r>
              <a:rPr lang="en-US" dirty="0"/>
              <a:t>Assumption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No evolutionary forces are acting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The power of a null model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EFFD4C-3970-2641-A471-2447C6F15054}"/>
              </a:ext>
            </a:extLst>
          </p:cNvPr>
          <p:cNvGrpSpPr/>
          <p:nvPr/>
        </p:nvGrpSpPr>
        <p:grpSpPr>
          <a:xfrm>
            <a:off x="5868051" y="2230012"/>
            <a:ext cx="6018303" cy="3725836"/>
            <a:chOff x="5868051" y="2230012"/>
            <a:chExt cx="6018303" cy="37258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274512-4E1C-0342-B2BE-B6B9385955C6}"/>
                </a:ext>
              </a:extLst>
            </p:cNvPr>
            <p:cNvSpPr txBox="1"/>
            <p:nvPr/>
          </p:nvSpPr>
          <p:spPr>
            <a:xfrm>
              <a:off x="7566313" y="2230012"/>
              <a:ext cx="267336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Measure genotype frequencies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111E84-493C-2745-B841-9C364565B95C}"/>
                </a:ext>
              </a:extLst>
            </p:cNvPr>
            <p:cNvCxnSpPr/>
            <p:nvPr/>
          </p:nvCxnSpPr>
          <p:spPr>
            <a:xfrm>
              <a:off x="8902935" y="2537789"/>
              <a:ext cx="116" cy="5470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DF1515-3325-3A45-9BB1-89ECD3FB1E1E}"/>
                </a:ext>
              </a:extLst>
            </p:cNvPr>
            <p:cNvSpPr txBox="1"/>
            <p:nvPr/>
          </p:nvSpPr>
          <p:spPr>
            <a:xfrm>
              <a:off x="7722414" y="3093214"/>
              <a:ext cx="236115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Calculate allele frequencies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D596FA-0133-DA42-A8E7-A506BFAD8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9807" y="3400991"/>
              <a:ext cx="6373" cy="5470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DA3AB-B5AE-C144-BE31-E34D3E884A74}"/>
                </a:ext>
              </a:extLst>
            </p:cNvPr>
            <p:cNvSpPr txBox="1"/>
            <p:nvPr/>
          </p:nvSpPr>
          <p:spPr>
            <a:xfrm>
              <a:off x="6202157" y="3948036"/>
              <a:ext cx="540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Calculate predicted genotype frequencies of idealized population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EC2E55-BB36-2C4D-A0E2-591CD237F208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7207136" y="4255813"/>
              <a:ext cx="1695857" cy="532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B42569-96C5-0E45-B522-FE8935173DDE}"/>
                </a:ext>
              </a:extLst>
            </p:cNvPr>
            <p:cNvSpPr txBox="1"/>
            <p:nvPr/>
          </p:nvSpPr>
          <p:spPr>
            <a:xfrm>
              <a:off x="5868051" y="4787991"/>
              <a:ext cx="267816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Idealized freq. = observed freq.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BF8375-258A-3B46-971D-56A34623303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902993" y="4255813"/>
              <a:ext cx="1689327" cy="532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CFEF89-805C-3B48-8D26-E697D4334046}"/>
                </a:ext>
              </a:extLst>
            </p:cNvPr>
            <p:cNvSpPr txBox="1"/>
            <p:nvPr/>
          </p:nvSpPr>
          <p:spPr>
            <a:xfrm flipH="1">
              <a:off x="9208185" y="4787991"/>
              <a:ext cx="267816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Idealized freq. ≠ observed freq.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88540-C3F7-474F-8C4C-8DDE31FD325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7207136" y="5095768"/>
              <a:ext cx="143" cy="5470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36C141-771E-6641-8838-BD2509D6F9AB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10547269" y="5095768"/>
              <a:ext cx="0" cy="5311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D0C902-BDB8-F345-8B75-5778F4E9ACA5}"/>
                </a:ext>
              </a:extLst>
            </p:cNvPr>
            <p:cNvSpPr txBox="1"/>
            <p:nvPr/>
          </p:nvSpPr>
          <p:spPr>
            <a:xfrm>
              <a:off x="6488831" y="5648071"/>
              <a:ext cx="14366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HW Equilibrium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3F61CF-76D8-064C-A23F-533FD0A84727}"/>
                </a:ext>
              </a:extLst>
            </p:cNvPr>
            <p:cNvSpPr txBox="1"/>
            <p:nvPr/>
          </p:nvSpPr>
          <p:spPr>
            <a:xfrm>
              <a:off x="9704730" y="5626963"/>
              <a:ext cx="16850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HW Disequilibrium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5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2268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Evolution as change in allele frequencies across generation</a:t>
            </a:r>
          </a:p>
        </p:txBody>
      </p:sp>
      <p:pic>
        <p:nvPicPr>
          <p:cNvPr id="17" name="Picture 16" descr="FG06_15c.JPG">
            <a:extLst>
              <a:ext uri="{FF2B5EF4-FFF2-40B4-BE49-F238E27FC236}">
                <a16:creationId xmlns:a16="http://schemas.microsoft.com/office/drawing/2014/main" id="{36980160-04A3-694E-A0A5-A246FB0B7B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0156" y="1015323"/>
            <a:ext cx="8972903" cy="57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73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Mutation </a:t>
            </a:r>
          </a:p>
          <a:p>
            <a:pPr>
              <a:spcAft>
                <a:spcPts val="600"/>
              </a:spcAft>
            </a:pPr>
            <a:r>
              <a:rPr lang="en-US" dirty="0"/>
              <a:t>Selection </a:t>
            </a:r>
          </a:p>
          <a:p>
            <a:pPr>
              <a:spcAft>
                <a:spcPts val="600"/>
              </a:spcAft>
            </a:pPr>
            <a:r>
              <a:rPr lang="en-US" dirty="0"/>
              <a:t>Genetic drift (changes due to chance)</a:t>
            </a:r>
          </a:p>
          <a:p>
            <a:pPr>
              <a:spcAft>
                <a:spcPts val="600"/>
              </a:spcAft>
            </a:pPr>
            <a:r>
              <a:rPr lang="en-US" dirty="0"/>
              <a:t>Migration</a:t>
            </a:r>
          </a:p>
          <a:p>
            <a:pPr>
              <a:spcAft>
                <a:spcPts val="600"/>
              </a:spcAft>
            </a:pPr>
            <a:r>
              <a:rPr lang="en-US" dirty="0"/>
              <a:t>(Non-random mating)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8391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What constitutes an evolutionary force?</a:t>
            </a:r>
          </a:p>
        </p:txBody>
      </p:sp>
      <p:pic>
        <p:nvPicPr>
          <p:cNvPr id="7" name="Picture 6" descr="FG05_10.JPG">
            <a:extLst>
              <a:ext uri="{FF2B5EF4-FFF2-40B4-BE49-F238E27FC236}">
                <a16:creationId xmlns:a16="http://schemas.microsoft.com/office/drawing/2014/main" id="{ECAAC6E3-4725-864E-AA17-75AF283B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478" y="1586509"/>
            <a:ext cx="5503414" cy="51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Modeling selection </a:t>
            </a:r>
          </a:p>
          <a:p>
            <a:pPr>
              <a:spcAft>
                <a:spcPts val="600"/>
              </a:spcAft>
            </a:pPr>
            <a:r>
              <a:rPr lang="en-US" dirty="0"/>
              <a:t>Modeling </a:t>
            </a:r>
            <a:r>
              <a:rPr lang="en-US"/>
              <a:t>other evolutionary forces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112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How do evolutionary forces change allele frequencies?</a:t>
            </a:r>
          </a:p>
        </p:txBody>
      </p:sp>
      <p:pic>
        <p:nvPicPr>
          <p:cNvPr id="7" name="Picture 6" descr="FG05_10.JPG">
            <a:extLst>
              <a:ext uri="{FF2B5EF4-FFF2-40B4-BE49-F238E27FC236}">
                <a16:creationId xmlns:a16="http://schemas.microsoft.com/office/drawing/2014/main" id="{ECAAC6E3-4725-864E-AA17-75AF283B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478" y="1586509"/>
            <a:ext cx="5503414" cy="51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Causes deviations from Hardy-Weinberg equilibrium</a:t>
            </a:r>
          </a:p>
          <a:p>
            <a:pPr>
              <a:spcAft>
                <a:spcPts val="600"/>
              </a:spcAft>
            </a:pPr>
            <a:r>
              <a:rPr lang="en-US" dirty="0"/>
              <a:t>Changes allele frequencies from generation to generation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Why?</a:t>
            </a:r>
          </a:p>
          <a:p>
            <a:pPr marL="460375">
              <a:spcAft>
                <a:spcPts val="600"/>
              </a:spcAft>
            </a:pPr>
            <a:r>
              <a:rPr lang="en-US" dirty="0"/>
              <a:t>Because certain genotypes have a higher fitness than others!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49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The effects of selection</a:t>
            </a:r>
          </a:p>
        </p:txBody>
      </p:sp>
      <p:pic>
        <p:nvPicPr>
          <p:cNvPr id="20" name="Picture 19" descr="FG05_13.JPG">
            <a:extLst>
              <a:ext uri="{FF2B5EF4-FFF2-40B4-BE49-F238E27FC236}">
                <a16:creationId xmlns:a16="http://schemas.microsoft.com/office/drawing/2014/main" id="{88B88F71-AF37-7A48-AE62-1FBFFABA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4714" y="2974848"/>
            <a:ext cx="5645186" cy="33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How exactly does selection affect allele frequencies?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F65A71B-2F8A-9946-9C3C-F24489F060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5131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What do you predict for a rare beneficial allele in a population?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What do you predict for a common deleterious allele in a population?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1CC49-22D0-7F42-B5E4-E51D9C6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1534758"/>
            <a:ext cx="3548828" cy="53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0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9" y="949911"/>
            <a:ext cx="538846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Fitness is the corollary of selection!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Fitness is a quantitative representation of natural and sexual selection, describing reproductive success</a:t>
            </a:r>
          </a:p>
          <a:p>
            <a:pPr>
              <a:spcAft>
                <a:spcPts val="600"/>
              </a:spcAft>
            </a:pPr>
            <a:r>
              <a:rPr lang="en-US" dirty="0"/>
              <a:t>It is defined for specific genotypes or phenotypes and depends on the environmental context</a:t>
            </a:r>
          </a:p>
          <a:p>
            <a:pPr>
              <a:spcAft>
                <a:spcPts val="600"/>
              </a:spcAft>
            </a:pPr>
            <a:r>
              <a:rPr lang="en-US" dirty="0"/>
              <a:t>Fitness is equal to the average contribution to the gene pool of the next generation that is made by individuals of the specified genotype or phenotype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What is fitness?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9B6EF-6CC0-0E43-8D26-C1F73CE0F9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572" y="3686175"/>
            <a:ext cx="5464969" cy="30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456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 ExtraBold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 Tobler</dc:creator>
  <cp:lastModifiedBy>Tobler, Michael</cp:lastModifiedBy>
  <cp:revision>6</cp:revision>
  <dcterms:created xsi:type="dcterms:W3CDTF">2020-01-02T22:04:40Z</dcterms:created>
  <dcterms:modified xsi:type="dcterms:W3CDTF">2023-10-18T15:49:48Z</dcterms:modified>
</cp:coreProperties>
</file>