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70" r:id="rId3"/>
    <p:sldId id="320" r:id="rId4"/>
    <p:sldId id="303" r:id="rId5"/>
    <p:sldId id="304" r:id="rId6"/>
    <p:sldId id="305" r:id="rId7"/>
    <p:sldId id="321"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674"/>
  </p:normalViewPr>
  <p:slideViewPr>
    <p:cSldViewPr snapToGrid="0" snapToObjects="1" showGuides="1">
      <p:cViewPr varScale="1">
        <p:scale>
          <a:sx n="124" d="100"/>
          <a:sy n="124" d="100"/>
        </p:scale>
        <p:origin x="100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ler, Michael" userId="23736f38-8fde-4d4c-a7fc-b2d88c867b58" providerId="ADAL" clId="{B13B32A4-2EF4-8A42-B105-6D59AB139AEF}"/>
    <pc:docChg chg="modSld">
      <pc:chgData name="Tobler, Michael" userId="23736f38-8fde-4d4c-a7fc-b2d88c867b58" providerId="ADAL" clId="{B13B32A4-2EF4-8A42-B105-6D59AB139AEF}" dt="2023-10-18T15:47:29.917" v="0" actId="18331"/>
      <pc:docMkLst>
        <pc:docMk/>
      </pc:docMkLst>
      <pc:sldChg chg="modSp">
        <pc:chgData name="Tobler, Michael" userId="23736f38-8fde-4d4c-a7fc-b2d88c867b58" providerId="ADAL" clId="{B13B32A4-2EF4-8A42-B105-6D59AB139AEF}" dt="2023-10-18T15:47:29.917" v="0" actId="18331"/>
        <pc:sldMkLst>
          <pc:docMk/>
          <pc:sldMk cId="3355800196" sldId="256"/>
        </pc:sldMkLst>
        <pc:picChg chg="mod">
          <ac:chgData name="Tobler, Michael" userId="23736f38-8fde-4d4c-a7fc-b2d88c867b58" providerId="ADAL" clId="{B13B32A4-2EF4-8A42-B105-6D59AB139AEF}" dt="2023-10-18T15:47:29.917" v="0" actId="18331"/>
          <ac:picMkLst>
            <pc:docMk/>
            <pc:sldMk cId="3355800196" sldId="256"/>
            <ac:picMk id="3" creationId="{F89BA861-E3D4-C448-A80D-798AC5D330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82D82-572F-F445-9BAD-DF1A22CE4623}" type="datetimeFigureOut">
              <a:rPr lang="en-US" smtClean="0"/>
              <a:t>10/18/23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FB036-677E-D241-B10C-517EFBF91715}" type="slidenum">
              <a:rPr lang="en-US" smtClean="0"/>
              <a:t>‹#›</a:t>
            </a:fld>
            <a:endParaRPr lang="en-US"/>
          </a:p>
        </p:txBody>
      </p:sp>
    </p:spTree>
    <p:extLst>
      <p:ext uri="{BB962C8B-B14F-4D97-AF65-F5344CB8AC3E}">
        <p14:creationId xmlns:p14="http://schemas.microsoft.com/office/powerpoint/2010/main" val="1494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E5C2-CC79-7644-A032-5128140D7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C8339B-4204-A440-8CE5-B99783301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4849FF-A58F-4348-AC77-ECC07BC88D47}"/>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8ACD0E09-5FCC-CF47-A77B-8B001D430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221A8-6F1D-874A-B3A3-946C2E71347B}"/>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294392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E995-3A6A-284C-A6FF-A9576A1AA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ED9A9-2B89-E44C-AE62-015BF77D2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4B35-C9EA-FA4A-9B8D-370F82A0B9F0}"/>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C803BCFC-C119-0A49-8D20-09CB81FBC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9BA03-DAE9-B941-A443-0EF2C4FED849}"/>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86757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C4CA3-6730-9B40-B8DF-921C8719A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21DA6-0F49-8842-BE94-395EE3549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D4B6F-2768-1047-AAC0-8413093314A6}"/>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F9EAA024-4771-9A4E-A640-5339587DF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F51C9-5EA3-3D49-995A-17AE874E8B7D}"/>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320011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643-D630-AC43-97B1-0C96F5F72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E24A3-8EF1-6E40-872E-53E757395A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2503D-5143-4948-8C9D-FB1BF4A09348}"/>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2DCEA266-0FBA-6A4F-A58A-BBF7F37E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C01CC-0BD2-3D44-828B-44744ED43744}"/>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331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2DF0-6538-FC4D-8863-4E27AF53A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830FB-2655-E84A-9330-4660B3D8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4CFE3-F54D-CE48-8FD0-ADEA7ACBAC68}"/>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17B7867C-D061-524A-AB20-1FCE48C99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AB0AC-9064-B74D-8A8A-B8DB83C71623}"/>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393813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8E8C-BC13-5947-8106-AD63FA522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D92E1-D39B-014A-8215-E5681382C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13E71-FC7B-6F4B-A791-7761FA150D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66D357-16C7-5E41-9ED4-A0336422AF37}"/>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6" name="Footer Placeholder 5">
            <a:extLst>
              <a:ext uri="{FF2B5EF4-FFF2-40B4-BE49-F238E27FC236}">
                <a16:creationId xmlns:a16="http://schemas.microsoft.com/office/drawing/2014/main" id="{58AFAD9B-4451-1740-B4FC-7CE3A1745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07212-E6F7-0E4E-B59A-7EA928DB5347}"/>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269926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D341-ADFA-8A45-BCD5-E33BB9229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4B077F-6C7C-9D43-9EED-2AE7FFD84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A9A25-5F88-6648-A530-B6A43261E9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045BD3-6750-A541-81E7-F023E8206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274891-A36D-5E49-AF79-DC192EDAA0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92A4A8-7E94-1B4B-AA2A-B9236DACEF42}"/>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8" name="Footer Placeholder 7">
            <a:extLst>
              <a:ext uri="{FF2B5EF4-FFF2-40B4-BE49-F238E27FC236}">
                <a16:creationId xmlns:a16="http://schemas.microsoft.com/office/drawing/2014/main" id="{0A6F7D30-E335-B14D-B732-108C8A4F22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BA8325-9C89-9348-8F39-A6D21C7A093F}"/>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71803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3A7B-0674-A54E-9540-A1A71D734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AEAC69-2D3B-B046-BA31-16539B2460EC}"/>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4" name="Footer Placeholder 3">
            <a:extLst>
              <a:ext uri="{FF2B5EF4-FFF2-40B4-BE49-F238E27FC236}">
                <a16:creationId xmlns:a16="http://schemas.microsoft.com/office/drawing/2014/main" id="{35AF3096-7081-6D45-972A-BA1A59BE54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198514-4A72-1846-B51F-6C2EC1F47772}"/>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269564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E3111-1358-3B4F-ABD1-26C11AFAB781}"/>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3" name="Footer Placeholder 2">
            <a:extLst>
              <a:ext uri="{FF2B5EF4-FFF2-40B4-BE49-F238E27FC236}">
                <a16:creationId xmlns:a16="http://schemas.microsoft.com/office/drawing/2014/main" id="{79C69A43-3B94-FE41-939C-91BCF3F92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C056F-7AD4-B342-8F81-CF78758AE6C0}"/>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246709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B30D-4194-C440-8A17-1AB00F714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2F820-15B1-3F46-AC89-1FDDC0542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BD666-0398-0642-B06A-740C057D6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8B389-9CD2-6247-BF4C-B444613DA6B5}"/>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6" name="Footer Placeholder 5">
            <a:extLst>
              <a:ext uri="{FF2B5EF4-FFF2-40B4-BE49-F238E27FC236}">
                <a16:creationId xmlns:a16="http://schemas.microsoft.com/office/drawing/2014/main" id="{1E634573-55CB-BE47-8FD4-D28A543B7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D5906-6E54-E149-AC5F-B23C3DF0DB27}"/>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222762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73AF-C3F3-E440-97DB-E77454B5C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B9F35-5EC6-B344-8543-7B8F997F4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830ACF-B461-8F47-865B-5098B4BE8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7960-453F-6E4C-8873-4ED00D3B3FAF}"/>
              </a:ext>
            </a:extLst>
          </p:cNvPr>
          <p:cNvSpPr>
            <a:spLocks noGrp="1"/>
          </p:cNvSpPr>
          <p:nvPr>
            <p:ph type="dt" sz="half" idx="10"/>
          </p:nvPr>
        </p:nvSpPr>
        <p:spPr/>
        <p:txBody>
          <a:bodyPr/>
          <a:lstStyle/>
          <a:p>
            <a:fld id="{B5DE2D8A-C40E-E645-82E7-860A1C3317B2}" type="datetimeFigureOut">
              <a:rPr lang="en-US" smtClean="0"/>
              <a:t>10/18/23</a:t>
            </a:fld>
            <a:endParaRPr lang="en-US"/>
          </a:p>
        </p:txBody>
      </p:sp>
      <p:sp>
        <p:nvSpPr>
          <p:cNvPr id="6" name="Footer Placeholder 5">
            <a:extLst>
              <a:ext uri="{FF2B5EF4-FFF2-40B4-BE49-F238E27FC236}">
                <a16:creationId xmlns:a16="http://schemas.microsoft.com/office/drawing/2014/main" id="{5664FEFF-F8C2-F248-9D4A-B8D1DF96C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572A7-F930-9B4D-A968-DCB6E67B5DDE}"/>
              </a:ext>
            </a:extLst>
          </p:cNvPr>
          <p:cNvSpPr>
            <a:spLocks noGrp="1"/>
          </p:cNvSpPr>
          <p:nvPr>
            <p:ph type="sldNum" sz="quarter" idx="12"/>
          </p:nvPr>
        </p:nvSpPr>
        <p:spPr/>
        <p:txBody>
          <a:bodyPr/>
          <a:lstStyle/>
          <a:p>
            <a:fld id="{1CEEDC65-DC57-A34C-8B6E-05544076D09F}" type="slidenum">
              <a:rPr lang="en-US" smtClean="0"/>
              <a:t>‹#›</a:t>
            </a:fld>
            <a:endParaRPr lang="en-US"/>
          </a:p>
        </p:txBody>
      </p:sp>
    </p:spTree>
    <p:extLst>
      <p:ext uri="{BB962C8B-B14F-4D97-AF65-F5344CB8AC3E}">
        <p14:creationId xmlns:p14="http://schemas.microsoft.com/office/powerpoint/2010/main" val="153039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9EA5E-B567-7845-8A2C-2184A4243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D7F07-A08D-E941-9344-96936C23F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2C225-3E70-2241-8299-BC62036DA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E2D8A-C40E-E645-82E7-860A1C3317B2}" type="datetimeFigureOut">
              <a:rPr lang="en-US" smtClean="0"/>
              <a:t>10/18/23</a:t>
            </a:fld>
            <a:endParaRPr lang="en-US"/>
          </a:p>
        </p:txBody>
      </p:sp>
      <p:sp>
        <p:nvSpPr>
          <p:cNvPr id="5" name="Footer Placeholder 4">
            <a:extLst>
              <a:ext uri="{FF2B5EF4-FFF2-40B4-BE49-F238E27FC236}">
                <a16:creationId xmlns:a16="http://schemas.microsoft.com/office/drawing/2014/main" id="{2F7223BE-1537-AA4F-83B3-83FD5A5A2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FCF2A6-76AF-FA4A-8DAF-CDAA682EC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DC65-DC57-A34C-8B6E-05544076D09F}" type="slidenum">
              <a:rPr lang="en-US" smtClean="0"/>
              <a:t>‹#›</a:t>
            </a:fld>
            <a:endParaRPr lang="en-US"/>
          </a:p>
        </p:txBody>
      </p:sp>
    </p:spTree>
    <p:extLst>
      <p:ext uri="{BB962C8B-B14F-4D97-AF65-F5344CB8AC3E}">
        <p14:creationId xmlns:p14="http://schemas.microsoft.com/office/powerpoint/2010/main" val="336459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89BA861-E3D4-C448-A80D-798AC5D330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335580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EB584-27C6-564C-AD2F-A2F3E40C267C}"/>
              </a:ext>
            </a:extLst>
          </p:cNvPr>
          <p:cNvSpPr txBox="1"/>
          <p:nvPr/>
        </p:nvSpPr>
        <p:spPr>
          <a:xfrm>
            <a:off x="0" y="0"/>
            <a:ext cx="4467890" cy="584775"/>
          </a:xfrm>
          <a:prstGeom prst="rect">
            <a:avLst/>
          </a:prstGeom>
          <a:noFill/>
        </p:spPr>
        <p:txBody>
          <a:bodyPr wrap="none" rtlCol="0">
            <a:spAutoFit/>
          </a:bodyPr>
          <a:lstStyle/>
          <a:p>
            <a:r>
              <a:rPr lang="en-US" sz="3200" b="1">
                <a:latin typeface="Open Sans ExtraBold" panose="020B0606030504020204" pitchFamily="34" charset="0"/>
                <a:ea typeface="Open Sans ExtraBold" panose="020B0606030504020204" pitchFamily="34" charset="0"/>
                <a:cs typeface="Open Sans ExtraBold" panose="020B0606030504020204" pitchFamily="34" charset="0"/>
              </a:rPr>
              <a:t>Discussion questions</a:t>
            </a:r>
          </a:p>
        </p:txBody>
      </p:sp>
      <p:pic>
        <p:nvPicPr>
          <p:cNvPr id="9" name="Picture 8">
            <a:extLst>
              <a:ext uri="{FF2B5EF4-FFF2-40B4-BE49-F238E27FC236}">
                <a16:creationId xmlns:a16="http://schemas.microsoft.com/office/drawing/2014/main" id="{9B28E31F-C09E-0040-894E-5C358A977861}"/>
              </a:ext>
            </a:extLst>
          </p:cNvPr>
          <p:cNvPicPr>
            <a:picLocks noChangeAspect="1"/>
          </p:cNvPicPr>
          <p:nvPr/>
        </p:nvPicPr>
        <p:blipFill>
          <a:blip r:embed="rId2"/>
          <a:stretch>
            <a:fillRect/>
          </a:stretch>
        </p:blipFill>
        <p:spPr>
          <a:xfrm>
            <a:off x="8401049" y="2350249"/>
            <a:ext cx="3643443" cy="4347113"/>
          </a:xfrm>
          <a:prstGeom prst="rect">
            <a:avLst/>
          </a:prstGeom>
        </p:spPr>
      </p:pic>
      <p:sp>
        <p:nvSpPr>
          <p:cNvPr id="2" name="Rectangle 1">
            <a:extLst>
              <a:ext uri="{FF2B5EF4-FFF2-40B4-BE49-F238E27FC236}">
                <a16:creationId xmlns:a16="http://schemas.microsoft.com/office/drawing/2014/main" id="{ADC062F8-61A1-7648-A183-249F3CD340FB}"/>
              </a:ext>
            </a:extLst>
          </p:cNvPr>
          <p:cNvSpPr/>
          <p:nvPr/>
        </p:nvSpPr>
        <p:spPr>
          <a:xfrm>
            <a:off x="468283" y="864996"/>
            <a:ext cx="7769630" cy="4909036"/>
          </a:xfrm>
          <a:prstGeom prst="rect">
            <a:avLst/>
          </a:prstGeom>
          <a:noFill/>
        </p:spPr>
        <p:txBody>
          <a:bodyPr wrap="square" rtlCol="0">
            <a:spAutoFit/>
          </a:bodyPr>
          <a:lstStyle/>
          <a:p>
            <a:pPr>
              <a:spcAft>
                <a:spcPts val="1200"/>
              </a:spcAft>
            </a:pPr>
            <a:r>
              <a:rPr lang="en-US" sz="1400" b="1" dirty="0">
                <a:latin typeface="Open Sans SemiBold" panose="020B0606030504020204" pitchFamily="34" charset="0"/>
                <a:ea typeface="Open Sans SemiBold" panose="020B0606030504020204" pitchFamily="34" charset="0"/>
                <a:cs typeface="Open Sans SemiBold" panose="020B0606030504020204" pitchFamily="34" charset="0"/>
              </a:rPr>
              <a:t>In relation to the R exercise</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Why are most male iguanas to large for surviving food limitation? How would you test your hypothesis?</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Is there evidence for sexual conflict in </a:t>
            </a:r>
            <a:r>
              <a:rPr lang="en-US" sz="1400" i="1" dirty="0">
                <a:latin typeface="Open Sans Light" panose="020B0306030504020204" pitchFamily="34" charset="0"/>
                <a:ea typeface="Open Sans Light" panose="020B0306030504020204" pitchFamily="34" charset="0"/>
                <a:cs typeface="Open Sans Light" panose="020B0306030504020204" pitchFamily="34" charset="0"/>
              </a:rPr>
              <a:t>Drosophila</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 How would you go about identifying the critical traits? Can you explain why male flies benefit from harming a female? What are the implications of sexual conflict on the average fitness of populations?</a:t>
            </a:r>
          </a:p>
          <a:p>
            <a:pPr>
              <a:spcAft>
                <a:spcPts val="6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Can you explain how and why a female preference for male eye spots may have evolved? What model of female choice evolution best fits these observations? What alternative hypotheses might explain the observed patterns, and how could you address them experimentally?</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The slope of sexual-selection gradients in females is often non-zero. Can you explain why multiple </a:t>
            </a:r>
            <a:r>
              <a:rPr lang="en-US" sz="1400" dirty="0" err="1">
                <a:latin typeface="Open Sans Light" panose="020B0306030504020204" pitchFamily="34" charset="0"/>
                <a:ea typeface="Open Sans Light" panose="020B0306030504020204" pitchFamily="34" charset="0"/>
                <a:cs typeface="Open Sans Light" panose="020B0306030504020204" pitchFamily="34" charset="0"/>
              </a:rPr>
              <a:t>matings</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 may be beneficial for females, even if their reproductive success is limited by time and energy?</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Why do female pipefish court males? Is there sexual selection in species without dimorphism (like in crows)?</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Why are vampire bats altruistic? </a:t>
            </a:r>
          </a:p>
          <a:p>
            <a:pPr>
              <a:spcAft>
                <a:spcPts val="1200"/>
              </a:spcAft>
            </a:pP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a:p>
            <a:pPr>
              <a:spcAft>
                <a:spcPts val="1200"/>
              </a:spcAft>
            </a:pP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4248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26438C0B-D015-9F4A-B4BE-B253CB0C79A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47622" y="789139"/>
            <a:ext cx="4744378" cy="2927959"/>
          </a:xfrm>
          <a:prstGeom prst="rect">
            <a:avLst/>
          </a:prstGeom>
        </p:spPr>
      </p:pic>
      <p:pic>
        <p:nvPicPr>
          <p:cNvPr id="7" name="Picture 6" descr="Chart, line chart&#10;&#10;Description automatically generated">
            <a:extLst>
              <a:ext uri="{FF2B5EF4-FFF2-40B4-BE49-F238E27FC236}">
                <a16:creationId xmlns:a16="http://schemas.microsoft.com/office/drawing/2014/main" id="{CBE34A26-884E-C649-969E-BC68AAB91A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47622" y="3930040"/>
            <a:ext cx="4744378" cy="2927959"/>
          </a:xfrm>
          <a:prstGeom prst="rect">
            <a:avLst/>
          </a:prstGeom>
        </p:spPr>
      </p:pic>
      <p:sp>
        <p:nvSpPr>
          <p:cNvPr id="8" name="TextBox 7">
            <a:extLst>
              <a:ext uri="{FF2B5EF4-FFF2-40B4-BE49-F238E27FC236}">
                <a16:creationId xmlns:a16="http://schemas.microsoft.com/office/drawing/2014/main" id="{5A7AF008-C146-C84A-BD61-21E8E060DF4D}"/>
              </a:ext>
            </a:extLst>
          </p:cNvPr>
          <p:cNvSpPr txBox="1"/>
          <p:nvPr/>
        </p:nvSpPr>
        <p:spPr>
          <a:xfrm>
            <a:off x="0" y="0"/>
            <a:ext cx="5298245"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Survival vs. reproduction</a:t>
            </a:r>
          </a:p>
        </p:txBody>
      </p:sp>
      <p:pic>
        <p:nvPicPr>
          <p:cNvPr id="10" name="Picture 9" descr="A picture containing outdoor, rock, food, different&#10;&#10;Description automatically generated">
            <a:extLst>
              <a:ext uri="{FF2B5EF4-FFF2-40B4-BE49-F238E27FC236}">
                <a16:creationId xmlns:a16="http://schemas.microsoft.com/office/drawing/2014/main" id="{60703E75-D55F-2E4B-A41A-B81939646A6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4994" y="2642991"/>
            <a:ext cx="5841006" cy="3876975"/>
          </a:xfrm>
          <a:prstGeom prst="rect">
            <a:avLst/>
          </a:prstGeom>
        </p:spPr>
      </p:pic>
      <p:sp>
        <p:nvSpPr>
          <p:cNvPr id="11" name="Rectangle 10">
            <a:extLst>
              <a:ext uri="{FF2B5EF4-FFF2-40B4-BE49-F238E27FC236}">
                <a16:creationId xmlns:a16="http://schemas.microsoft.com/office/drawing/2014/main" id="{E2D5C97F-5894-B44E-9086-89712C46E1A0}"/>
              </a:ext>
            </a:extLst>
          </p:cNvPr>
          <p:cNvSpPr/>
          <p:nvPr/>
        </p:nvSpPr>
        <p:spPr>
          <a:xfrm>
            <a:off x="113479" y="751187"/>
            <a:ext cx="4926349" cy="369332"/>
          </a:xfrm>
          <a:prstGeom prst="rect">
            <a:avLst/>
          </a:prstGeom>
        </p:spPr>
        <p:txBody>
          <a:bodyPr wrap="none">
            <a:spAutoFit/>
          </a:bodyPr>
          <a:lstStyle/>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Why are there males of suboptimal body size?</a:t>
            </a:r>
          </a:p>
        </p:txBody>
      </p:sp>
    </p:spTree>
    <p:extLst>
      <p:ext uri="{BB962C8B-B14F-4D97-AF65-F5344CB8AC3E}">
        <p14:creationId xmlns:p14="http://schemas.microsoft.com/office/powerpoint/2010/main" val="166205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7AF008-C146-C84A-BD61-21E8E060DF4D}"/>
              </a:ext>
            </a:extLst>
          </p:cNvPr>
          <p:cNvSpPr txBox="1"/>
          <p:nvPr/>
        </p:nvSpPr>
        <p:spPr>
          <a:xfrm>
            <a:off x="0" y="0"/>
            <a:ext cx="9991838"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Monogamous males are less harmful to females</a:t>
            </a:r>
          </a:p>
        </p:txBody>
      </p:sp>
      <p:pic>
        <p:nvPicPr>
          <p:cNvPr id="3" name="Picture 2" descr="Chart, scatter chart&#10;&#10;Description automatically generated">
            <a:extLst>
              <a:ext uri="{FF2B5EF4-FFF2-40B4-BE49-F238E27FC236}">
                <a16:creationId xmlns:a16="http://schemas.microsoft.com/office/drawing/2014/main" id="{498523FC-3777-8F49-B6FA-4FA1D1B5AF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57776" y="2188027"/>
            <a:ext cx="7320138" cy="4517571"/>
          </a:xfrm>
          <a:prstGeom prst="rect">
            <a:avLst/>
          </a:prstGeom>
        </p:spPr>
      </p:pic>
    </p:spTree>
    <p:extLst>
      <p:ext uri="{BB962C8B-B14F-4D97-AF65-F5344CB8AC3E}">
        <p14:creationId xmlns:p14="http://schemas.microsoft.com/office/powerpoint/2010/main" val="151249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7AF008-C146-C84A-BD61-21E8E060DF4D}"/>
              </a:ext>
            </a:extLst>
          </p:cNvPr>
          <p:cNvSpPr txBox="1"/>
          <p:nvPr/>
        </p:nvSpPr>
        <p:spPr>
          <a:xfrm>
            <a:off x="0" y="0"/>
            <a:ext cx="11176458"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Monogamous females are less resistant to male harm</a:t>
            </a:r>
          </a:p>
        </p:txBody>
      </p:sp>
      <p:pic>
        <p:nvPicPr>
          <p:cNvPr id="4" name="Picture 3" descr="Chart&#10;&#10;Description automatically generated">
            <a:extLst>
              <a:ext uri="{FF2B5EF4-FFF2-40B4-BE49-F238E27FC236}">
                <a16:creationId xmlns:a16="http://schemas.microsoft.com/office/drawing/2014/main" id="{3CFA0FD8-CCD1-594B-BB05-57D0F60A61E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838987"/>
            <a:ext cx="6197688" cy="3824859"/>
          </a:xfrm>
          <a:prstGeom prst="rect">
            <a:avLst/>
          </a:prstGeom>
        </p:spPr>
      </p:pic>
      <p:pic>
        <p:nvPicPr>
          <p:cNvPr id="6" name="Picture 5" descr="Chart, bar chart&#10;&#10;Description automatically generated">
            <a:extLst>
              <a:ext uri="{FF2B5EF4-FFF2-40B4-BE49-F238E27FC236}">
                <a16:creationId xmlns:a16="http://schemas.microsoft.com/office/drawing/2014/main" id="{E10822F7-700D-F047-B440-3FC274AA2A6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71156" y="2949879"/>
            <a:ext cx="6018002" cy="3713967"/>
          </a:xfrm>
          <a:prstGeom prst="rect">
            <a:avLst/>
          </a:prstGeom>
        </p:spPr>
      </p:pic>
      <p:sp>
        <p:nvSpPr>
          <p:cNvPr id="7" name="Rectangle 6">
            <a:extLst>
              <a:ext uri="{FF2B5EF4-FFF2-40B4-BE49-F238E27FC236}">
                <a16:creationId xmlns:a16="http://schemas.microsoft.com/office/drawing/2014/main" id="{C0583FDE-F607-0E4E-93D2-95F9759AE8B8}"/>
              </a:ext>
            </a:extLst>
          </p:cNvPr>
          <p:cNvSpPr/>
          <p:nvPr/>
        </p:nvSpPr>
        <p:spPr>
          <a:xfrm>
            <a:off x="154488" y="701930"/>
            <a:ext cx="8589211" cy="1431161"/>
          </a:xfrm>
          <a:prstGeom prst="rect">
            <a:avLst/>
          </a:prstGeom>
        </p:spPr>
        <p:txBody>
          <a:bodyPr wrap="none">
            <a:spAutoFit/>
          </a:bodyPr>
          <a:lstStyle/>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Is there evidence for sexual conflict in Drosophila? </a:t>
            </a:r>
          </a:p>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How would you go about identifying the critical traits? </a:t>
            </a:r>
          </a:p>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Can you explain why male flies might benefit from harming a female? </a:t>
            </a:r>
          </a:p>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are the implications of sexual conflict on the average fitness of populations?</a:t>
            </a:r>
          </a:p>
        </p:txBody>
      </p:sp>
    </p:spTree>
    <p:extLst>
      <p:ext uri="{BB962C8B-B14F-4D97-AF65-F5344CB8AC3E}">
        <p14:creationId xmlns:p14="http://schemas.microsoft.com/office/powerpoint/2010/main" val="62411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7AF008-C146-C84A-BD61-21E8E060DF4D}"/>
              </a:ext>
            </a:extLst>
          </p:cNvPr>
          <p:cNvSpPr txBox="1"/>
          <p:nvPr/>
        </p:nvSpPr>
        <p:spPr>
          <a:xfrm>
            <a:off x="0" y="0"/>
            <a:ext cx="9150262"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Indirect fitness benefits for choosy peahens</a:t>
            </a:r>
          </a:p>
        </p:txBody>
      </p:sp>
      <p:pic>
        <p:nvPicPr>
          <p:cNvPr id="9" name="Picture 8" descr="Chart, scatter chart&#10;&#10;Description automatically generated">
            <a:extLst>
              <a:ext uri="{FF2B5EF4-FFF2-40B4-BE49-F238E27FC236}">
                <a16:creationId xmlns:a16="http://schemas.microsoft.com/office/drawing/2014/main" id="{59449E56-17C6-0C41-A902-0219B68B58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3092764"/>
            <a:ext cx="6096000" cy="3762103"/>
          </a:xfrm>
          <a:prstGeom prst="rect">
            <a:avLst/>
          </a:prstGeom>
        </p:spPr>
      </p:pic>
      <p:pic>
        <p:nvPicPr>
          <p:cNvPr id="11" name="Picture 10" descr="Chart, line chart, scatter chart&#10;&#10;Description automatically generated">
            <a:extLst>
              <a:ext uri="{FF2B5EF4-FFF2-40B4-BE49-F238E27FC236}">
                <a16:creationId xmlns:a16="http://schemas.microsoft.com/office/drawing/2014/main" id="{3D80933C-E933-3F4A-B1E0-EFF0A570BC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3092763"/>
            <a:ext cx="6096000" cy="3762103"/>
          </a:xfrm>
          <a:prstGeom prst="rect">
            <a:avLst/>
          </a:prstGeom>
        </p:spPr>
      </p:pic>
      <p:sp>
        <p:nvSpPr>
          <p:cNvPr id="12" name="Rectangle 11">
            <a:extLst>
              <a:ext uri="{FF2B5EF4-FFF2-40B4-BE49-F238E27FC236}">
                <a16:creationId xmlns:a16="http://schemas.microsoft.com/office/drawing/2014/main" id="{F92427E4-9D04-1544-8805-85233B996EBC}"/>
              </a:ext>
            </a:extLst>
          </p:cNvPr>
          <p:cNvSpPr/>
          <p:nvPr/>
        </p:nvSpPr>
        <p:spPr>
          <a:xfrm>
            <a:off x="229644" y="711223"/>
            <a:ext cx="10091803" cy="1354217"/>
          </a:xfrm>
          <a:prstGeom prst="rect">
            <a:avLst/>
          </a:prstGeom>
        </p:spPr>
        <p:txBody>
          <a:bodyPr wrap="square">
            <a:spAutoFit/>
          </a:bodyPr>
          <a:lstStyle/>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Can you explain how and why a female preference for male eye spots may have evolved?</a:t>
            </a:r>
          </a:p>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model of female choice evolution best fits these observations?</a:t>
            </a:r>
          </a:p>
          <a:p>
            <a:pPr>
              <a:spcAft>
                <a:spcPts val="6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alternative hypotheses might explain the observed patterns, and how could you address them experimentally?</a:t>
            </a:r>
          </a:p>
        </p:txBody>
      </p:sp>
    </p:spTree>
    <p:extLst>
      <p:ext uri="{BB962C8B-B14F-4D97-AF65-F5344CB8AC3E}">
        <p14:creationId xmlns:p14="http://schemas.microsoft.com/office/powerpoint/2010/main" val="416347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7AF008-C146-C84A-BD61-21E8E060DF4D}"/>
              </a:ext>
            </a:extLst>
          </p:cNvPr>
          <p:cNvSpPr txBox="1"/>
          <p:nvPr/>
        </p:nvSpPr>
        <p:spPr>
          <a:xfrm>
            <a:off x="0" y="0"/>
            <a:ext cx="5261377"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Altruism in vampire bats</a:t>
            </a:r>
          </a:p>
        </p:txBody>
      </p:sp>
      <p:sp>
        <p:nvSpPr>
          <p:cNvPr id="12" name="Rectangle 11">
            <a:extLst>
              <a:ext uri="{FF2B5EF4-FFF2-40B4-BE49-F238E27FC236}">
                <a16:creationId xmlns:a16="http://schemas.microsoft.com/office/drawing/2014/main" id="{F92427E4-9D04-1544-8805-85233B996EBC}"/>
              </a:ext>
            </a:extLst>
          </p:cNvPr>
          <p:cNvSpPr/>
          <p:nvPr/>
        </p:nvSpPr>
        <p:spPr>
          <a:xfrm>
            <a:off x="229644" y="711223"/>
            <a:ext cx="10091803" cy="369332"/>
          </a:xfrm>
          <a:prstGeom prst="rect">
            <a:avLst/>
          </a:prstGeom>
        </p:spPr>
        <p:txBody>
          <a:bodyPr wrap="square">
            <a:spAutoFit/>
          </a:bodyPr>
          <a:lstStyle/>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Why are vampire bats altruistic? </a:t>
            </a:r>
          </a:p>
        </p:txBody>
      </p:sp>
      <p:pic>
        <p:nvPicPr>
          <p:cNvPr id="5" name="Picture 4" descr="Chart, histogram&#10;&#10;Description automatically generated">
            <a:extLst>
              <a:ext uri="{FF2B5EF4-FFF2-40B4-BE49-F238E27FC236}">
                <a16:creationId xmlns:a16="http://schemas.microsoft.com/office/drawing/2014/main" id="{DE7AA5C4-6A32-514E-8EF2-0E5C5BFCF07F}"/>
              </a:ext>
            </a:extLst>
          </p:cNvPr>
          <p:cNvPicPr>
            <a:picLocks noChangeAspect="1"/>
          </p:cNvPicPr>
          <p:nvPr/>
        </p:nvPicPr>
        <p:blipFill>
          <a:blip r:embed="rId2"/>
          <a:stretch>
            <a:fillRect/>
          </a:stretch>
        </p:blipFill>
        <p:spPr>
          <a:xfrm>
            <a:off x="3973285" y="1858968"/>
            <a:ext cx="7765143" cy="4792203"/>
          </a:xfrm>
          <a:prstGeom prst="rect">
            <a:avLst/>
          </a:prstGeom>
        </p:spPr>
      </p:pic>
    </p:spTree>
    <p:extLst>
      <p:ext uri="{BB962C8B-B14F-4D97-AF65-F5344CB8AC3E}">
        <p14:creationId xmlns:p14="http://schemas.microsoft.com/office/powerpoint/2010/main" val="405804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EB584-27C6-564C-AD2F-A2F3E40C267C}"/>
              </a:ext>
            </a:extLst>
          </p:cNvPr>
          <p:cNvSpPr txBox="1"/>
          <p:nvPr/>
        </p:nvSpPr>
        <p:spPr>
          <a:xfrm>
            <a:off x="0" y="0"/>
            <a:ext cx="8493031"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What is a species and how do they arise?</a:t>
            </a:r>
          </a:p>
        </p:txBody>
      </p:sp>
      <p:sp>
        <p:nvSpPr>
          <p:cNvPr id="33" name="Content Placeholder 1">
            <a:extLst>
              <a:ext uri="{FF2B5EF4-FFF2-40B4-BE49-F238E27FC236}">
                <a16:creationId xmlns:a16="http://schemas.microsoft.com/office/drawing/2014/main" id="{20F8836B-8A21-1345-B6FB-66BAD56A465E}"/>
              </a:ext>
            </a:extLst>
          </p:cNvPr>
          <p:cNvSpPr txBox="1">
            <a:spLocks/>
          </p:cNvSpPr>
          <p:nvPr/>
        </p:nvSpPr>
        <p:spPr>
          <a:xfrm>
            <a:off x="355108" y="949911"/>
            <a:ext cx="4930875" cy="1785104"/>
          </a:xfrm>
          <a:prstGeom prst="rect">
            <a:avLst/>
          </a:prstGeom>
          <a:noFill/>
        </p:spPr>
        <p:txBody>
          <a:bodyPr wrap="square" rtlCol="0">
            <a:spAutoFit/>
          </a:bodyPr>
          <a:lstStyle>
            <a:defPPr>
              <a:defRPr lang="en-US"/>
            </a:defPPr>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dirty="0"/>
              <a:t>We will talk about speciation next!</a:t>
            </a:r>
          </a:p>
          <a:p>
            <a:pPr>
              <a:spcAft>
                <a:spcPts val="600"/>
              </a:spcAft>
            </a:pPr>
            <a:endParaRPr lang="en-US" dirty="0"/>
          </a:p>
          <a:p>
            <a:pPr>
              <a:spcAft>
                <a:spcPts val="600"/>
              </a:spcAft>
            </a:pPr>
            <a:r>
              <a:rPr lang="en-US" dirty="0"/>
              <a:t>BUT first… take a week off!</a:t>
            </a:r>
          </a:p>
          <a:p>
            <a:pPr>
              <a:spcAft>
                <a:spcPts val="600"/>
              </a:spcAft>
            </a:pPr>
            <a:endParaRPr lang="en-US" dirty="0"/>
          </a:p>
          <a:p>
            <a:pPr>
              <a:spcAft>
                <a:spcPts val="600"/>
              </a:spcAft>
            </a:pPr>
            <a:r>
              <a:rPr lang="en-US" dirty="0"/>
              <a:t>Optional career day on Tuesday (April 6)</a:t>
            </a:r>
          </a:p>
        </p:txBody>
      </p:sp>
      <p:pic>
        <p:nvPicPr>
          <p:cNvPr id="6" name="Picture 5">
            <a:extLst>
              <a:ext uri="{FF2B5EF4-FFF2-40B4-BE49-F238E27FC236}">
                <a16:creationId xmlns:a16="http://schemas.microsoft.com/office/drawing/2014/main" id="{EABCD1E1-14F8-6345-BD6E-E0847ECDB87E}"/>
              </a:ext>
            </a:extLst>
          </p:cNvPr>
          <p:cNvPicPr>
            <a:picLocks noChangeAspect="1"/>
          </p:cNvPicPr>
          <p:nvPr/>
        </p:nvPicPr>
        <p:blipFill>
          <a:blip r:embed="rId2"/>
          <a:stretch>
            <a:fillRect/>
          </a:stretch>
        </p:blipFill>
        <p:spPr>
          <a:xfrm>
            <a:off x="6803660" y="1391112"/>
            <a:ext cx="5388340" cy="5388340"/>
          </a:xfrm>
          <a:prstGeom prst="rect">
            <a:avLst/>
          </a:prstGeom>
        </p:spPr>
      </p:pic>
    </p:spTree>
    <p:extLst>
      <p:ext uri="{BB962C8B-B14F-4D97-AF65-F5344CB8AC3E}">
        <p14:creationId xmlns:p14="http://schemas.microsoft.com/office/powerpoint/2010/main" val="364955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347</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Open Sans ExtraBold</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 Tobler</dc:creator>
  <cp:lastModifiedBy>Tobler, Michael</cp:lastModifiedBy>
  <cp:revision>4</cp:revision>
  <dcterms:created xsi:type="dcterms:W3CDTF">2020-10-27T02:23:30Z</dcterms:created>
  <dcterms:modified xsi:type="dcterms:W3CDTF">2023-10-18T15:47:34Z</dcterms:modified>
</cp:coreProperties>
</file>