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24" r:id="rId2"/>
    <p:sldId id="270"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3"/>
    <p:restoredTop sz="96405"/>
  </p:normalViewPr>
  <p:slideViewPr>
    <p:cSldViewPr snapToGrid="0" snapToObjects="1" showGuides="1">
      <p:cViewPr varScale="1">
        <p:scale>
          <a:sx n="126" d="100"/>
          <a:sy n="126" d="100"/>
        </p:scale>
        <p:origin x="84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ler, Michael" userId="23736f38-8fde-4d4c-a7fc-b2d88c867b58" providerId="ADAL" clId="{381FD0BE-49C9-F848-88D9-C3DD404AC810}"/>
    <pc:docChg chg="delSld modSld">
      <pc:chgData name="Tobler, Michael" userId="23736f38-8fde-4d4c-a7fc-b2d88c867b58" providerId="ADAL" clId="{381FD0BE-49C9-F848-88D9-C3DD404AC810}" dt="2023-10-18T15:54:34.724" v="1" actId="2696"/>
      <pc:docMkLst>
        <pc:docMk/>
      </pc:docMkLst>
      <pc:sldChg chg="modSp">
        <pc:chgData name="Tobler, Michael" userId="23736f38-8fde-4d4c-a7fc-b2d88c867b58" providerId="ADAL" clId="{381FD0BE-49C9-F848-88D9-C3DD404AC810}" dt="2023-10-18T15:48:15.284" v="0" actId="18331"/>
        <pc:sldMkLst>
          <pc:docMk/>
          <pc:sldMk cId="281681077" sldId="324"/>
        </pc:sldMkLst>
        <pc:picChg chg="mod">
          <ac:chgData name="Tobler, Michael" userId="23736f38-8fde-4d4c-a7fc-b2d88c867b58" providerId="ADAL" clId="{381FD0BE-49C9-F848-88D9-C3DD404AC810}" dt="2023-10-18T15:48:15.284" v="0" actId="18331"/>
          <ac:picMkLst>
            <pc:docMk/>
            <pc:sldMk cId="281681077" sldId="324"/>
            <ac:picMk id="9" creationId="{279F7F95-54E3-2745-82B4-5E0219D8558D}"/>
          </ac:picMkLst>
        </pc:picChg>
      </pc:sldChg>
      <pc:sldChg chg="del">
        <pc:chgData name="Tobler, Michael" userId="23736f38-8fde-4d4c-a7fc-b2d88c867b58" providerId="ADAL" clId="{381FD0BE-49C9-F848-88D9-C3DD404AC810}" dt="2023-10-18T15:54:34.724" v="1" actId="2696"/>
        <pc:sldMkLst>
          <pc:docMk/>
          <pc:sldMk cId="1408965622" sldId="3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7E07-F929-9340-BBAD-E25FCF5EDC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F62725-58BC-3949-B67E-827C822EF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660BE9-BB0A-D645-85E0-DA935B30D469}"/>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152F17BF-6329-5245-AF19-A65AF9ECD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CBAEB-0B82-9643-A106-3E2AAE868AC9}"/>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279347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3E86-F16A-2A47-B8AC-576238ADEB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B211A-2DD4-FD4B-A7E5-37F71C746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11745-E475-BA4B-B666-F2C772B553AB}"/>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99764E7E-DE50-8A40-8A18-DD3950FFD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B2DCB-0DF7-BA45-91A5-BFD4D4D55953}"/>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216018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0F11B-DDAB-D747-B89F-16158681E2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C20921-076E-A84D-BC09-B197DEF07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65D8E-8E39-6A4B-89BA-2307AA9D6B78}"/>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DE0B7D3D-FC94-8641-8A40-343EB32CB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A6BAE-9B02-F341-B68C-3F846F792B6E}"/>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71344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164A-78DE-5742-8B13-59F930336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F2B56-3F25-784B-B424-67A18B458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D0FB7-FD18-3F4D-A66C-2F7109FDA1EE}"/>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6968560A-2702-9D46-AE3D-3703DE59B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B5D9-7669-5A4B-B887-1FA211318388}"/>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173896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498E-F2C0-E74D-BF79-0B0E0FD41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0D0E01-CC45-844F-85ED-944C98036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53666-E0D8-4F45-A275-071F7CF0D354}"/>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0E0ED9CA-D1D3-5B48-9FF4-221D1BBBE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0C014-3F52-5142-9373-0EE62C19488D}"/>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112712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A661-4295-E847-8673-7EB92BCCC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2D092-3FDF-7E4C-92DF-641AA4FE5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3D5D4-DDC9-4946-A527-C221A4191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CE3DC-CF20-B741-997C-F73EE7E3A4CD}"/>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6" name="Footer Placeholder 5">
            <a:extLst>
              <a:ext uri="{FF2B5EF4-FFF2-40B4-BE49-F238E27FC236}">
                <a16:creationId xmlns:a16="http://schemas.microsoft.com/office/drawing/2014/main" id="{940C89F6-B77E-7549-982B-C59868BA1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48AF7-B5BB-2C4F-A0F5-4A0C0476137F}"/>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108474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4CE-D52D-D84E-900F-44C8CD8374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FF1AC5-AB57-DE4D-86B9-9ADBAFB61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262E8-2D9B-A148-8ADD-E82359669E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75DA1-22D5-2043-B512-F57444CED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B105B-5013-C646-8D7B-BDF1459B4D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1FE54D-89B4-7B48-AEA3-18F35DB0E29B}"/>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8" name="Footer Placeholder 7">
            <a:extLst>
              <a:ext uri="{FF2B5EF4-FFF2-40B4-BE49-F238E27FC236}">
                <a16:creationId xmlns:a16="http://schemas.microsoft.com/office/drawing/2014/main" id="{5EFA2B17-C3CD-3D43-B966-4C9B155A04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64302-0683-244C-8E2F-E181640209E0}"/>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255732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9D5D-BF7E-C94C-B2E0-9547F419AC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756C8-7EB3-7C43-8131-4C1C2123364A}"/>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4" name="Footer Placeholder 3">
            <a:extLst>
              <a:ext uri="{FF2B5EF4-FFF2-40B4-BE49-F238E27FC236}">
                <a16:creationId xmlns:a16="http://schemas.microsoft.com/office/drawing/2014/main" id="{0F062B05-77D1-F242-96AC-66C0B2ED79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EDA56-F8BD-AE43-9516-C9371868B065}"/>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290673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97697-4980-A44D-B9C3-69671F3277D4}"/>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3" name="Footer Placeholder 2">
            <a:extLst>
              <a:ext uri="{FF2B5EF4-FFF2-40B4-BE49-F238E27FC236}">
                <a16:creationId xmlns:a16="http://schemas.microsoft.com/office/drawing/2014/main" id="{57528D2F-D8D4-D94F-92D3-428BDE8517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92B3C1-D936-7F43-A173-D2FC4438A0C6}"/>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56092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20F4-4029-594F-9036-492FFF00E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15160-5DAD-3349-8C42-9D7448A77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7EDFF3-ADC2-5F44-A9CE-5DA7CBF50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3FBD1-C22E-F44C-83EB-47E6930F588E}"/>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6" name="Footer Placeholder 5">
            <a:extLst>
              <a:ext uri="{FF2B5EF4-FFF2-40B4-BE49-F238E27FC236}">
                <a16:creationId xmlns:a16="http://schemas.microsoft.com/office/drawing/2014/main" id="{49B490DF-394B-DE4B-ACD4-E3EE3226E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D3927-62E9-9440-BBEF-1FCAE7CC43D1}"/>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25087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293C-5BF2-B543-9784-163A20EA5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7EE19-F83B-4841-ACC3-6A251FFF9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11CADD-436B-5B4C-B16B-E8ED90C64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EFDA8-9078-2944-AB1C-C229C1382C95}"/>
              </a:ext>
            </a:extLst>
          </p:cNvPr>
          <p:cNvSpPr>
            <a:spLocks noGrp="1"/>
          </p:cNvSpPr>
          <p:nvPr>
            <p:ph type="dt" sz="half" idx="10"/>
          </p:nvPr>
        </p:nvSpPr>
        <p:spPr/>
        <p:txBody>
          <a:bodyPr/>
          <a:lstStyle/>
          <a:p>
            <a:fld id="{0FF5377A-3090-6649-86D0-B79D1C69EDB0}" type="datetimeFigureOut">
              <a:rPr lang="en-US" smtClean="0"/>
              <a:t>10/18/23</a:t>
            </a:fld>
            <a:endParaRPr lang="en-US"/>
          </a:p>
        </p:txBody>
      </p:sp>
      <p:sp>
        <p:nvSpPr>
          <p:cNvPr id="6" name="Footer Placeholder 5">
            <a:extLst>
              <a:ext uri="{FF2B5EF4-FFF2-40B4-BE49-F238E27FC236}">
                <a16:creationId xmlns:a16="http://schemas.microsoft.com/office/drawing/2014/main" id="{F1DFB57D-6F2C-6346-93A8-85496A486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4A6E2-5EFD-CE49-BCC9-6C539821E130}"/>
              </a:ext>
            </a:extLst>
          </p:cNvPr>
          <p:cNvSpPr>
            <a:spLocks noGrp="1"/>
          </p:cNvSpPr>
          <p:nvPr>
            <p:ph type="sldNum" sz="quarter" idx="12"/>
          </p:nvPr>
        </p:nvSpPr>
        <p:spPr/>
        <p:txBody>
          <a:bodyPr/>
          <a:lstStyle/>
          <a:p>
            <a:fld id="{CAC2DAE8-2609-174E-92D1-5ABFA05D64C3}" type="slidenum">
              <a:rPr lang="en-US" smtClean="0"/>
              <a:t>‹#›</a:t>
            </a:fld>
            <a:endParaRPr lang="en-US"/>
          </a:p>
        </p:txBody>
      </p:sp>
    </p:spTree>
    <p:extLst>
      <p:ext uri="{BB962C8B-B14F-4D97-AF65-F5344CB8AC3E}">
        <p14:creationId xmlns:p14="http://schemas.microsoft.com/office/powerpoint/2010/main" val="169030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21076-28BA-4146-9315-DA861163E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DC515-61D5-0540-A93E-9CE31458B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8BFCE-24CA-8A4C-97FB-BF6B61C4A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77A-3090-6649-86D0-B79D1C69EDB0}" type="datetimeFigureOut">
              <a:rPr lang="en-US" smtClean="0"/>
              <a:t>10/18/23</a:t>
            </a:fld>
            <a:endParaRPr lang="en-US"/>
          </a:p>
        </p:txBody>
      </p:sp>
      <p:sp>
        <p:nvSpPr>
          <p:cNvPr id="5" name="Footer Placeholder 4">
            <a:extLst>
              <a:ext uri="{FF2B5EF4-FFF2-40B4-BE49-F238E27FC236}">
                <a16:creationId xmlns:a16="http://schemas.microsoft.com/office/drawing/2014/main" id="{8DBA9F08-5E33-AC4F-8E94-A4B8FA853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94212F-C8C7-7146-A48B-B44F205C9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2DAE8-2609-174E-92D1-5ABFA05D64C3}" type="slidenum">
              <a:rPr lang="en-US" smtClean="0"/>
              <a:t>‹#›</a:t>
            </a:fld>
            <a:endParaRPr lang="en-US"/>
          </a:p>
        </p:txBody>
      </p:sp>
    </p:spTree>
    <p:extLst>
      <p:ext uri="{BB962C8B-B14F-4D97-AF65-F5344CB8AC3E}">
        <p14:creationId xmlns:p14="http://schemas.microsoft.com/office/powerpoint/2010/main" val="266841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934471-E097-2F40-96BB-72AE12CD2DB8}"/>
              </a:ext>
            </a:extLst>
          </p:cNvPr>
          <p:cNvSpPr txBox="1"/>
          <p:nvPr/>
        </p:nvSpPr>
        <p:spPr>
          <a:xfrm>
            <a:off x="226032" y="1993185"/>
            <a:ext cx="6096000" cy="2554545"/>
          </a:xfrm>
          <a:prstGeom prst="rect">
            <a:avLst/>
          </a:prstGeom>
          <a:noFill/>
        </p:spPr>
        <p:txBody>
          <a:bodyPr wrap="squar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How do we infer adaptation?</a:t>
            </a:r>
          </a:p>
          <a:p>
            <a:endPar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endParaRPr>
          </a:p>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How does phenotypic plasticity impact the study of adaptation?</a:t>
            </a:r>
          </a:p>
        </p:txBody>
      </p:sp>
      <p:pic>
        <p:nvPicPr>
          <p:cNvPr id="9" name="Picture 8">
            <a:extLst>
              <a:ext uri="{FF2B5EF4-FFF2-40B4-BE49-F238E27FC236}">
                <a16:creationId xmlns:a16="http://schemas.microsoft.com/office/drawing/2014/main" id="{279F7F95-54E3-2745-82B4-5E0219D8558D}"/>
              </a:ext>
            </a:extLst>
          </p:cNvPr>
          <p:cNvPicPr>
            <a:picLocks noChangeAspect="1"/>
          </p:cNvPicPr>
          <p:nvPr/>
        </p:nvPicPr>
        <p:blipFill>
          <a:blip r:embed="rId2"/>
          <a:stretch>
            <a:fillRect/>
          </a:stretch>
        </p:blipFill>
        <p:spPr>
          <a:xfrm>
            <a:off x="6707549" y="-3301"/>
            <a:ext cx="5484452" cy="6861301"/>
          </a:xfrm>
          <a:prstGeom prst="rect">
            <a:avLst/>
          </a:prstGeom>
        </p:spPr>
      </p:pic>
    </p:spTree>
    <p:extLst>
      <p:ext uri="{BB962C8B-B14F-4D97-AF65-F5344CB8AC3E}">
        <p14:creationId xmlns:p14="http://schemas.microsoft.com/office/powerpoint/2010/main" val="28168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EB584-27C6-564C-AD2F-A2F3E40C267C}"/>
              </a:ext>
            </a:extLst>
          </p:cNvPr>
          <p:cNvSpPr txBox="1"/>
          <p:nvPr/>
        </p:nvSpPr>
        <p:spPr>
          <a:xfrm>
            <a:off x="0" y="0"/>
            <a:ext cx="4467890" cy="584775"/>
          </a:xfrm>
          <a:prstGeom prst="rect">
            <a:avLst/>
          </a:prstGeom>
          <a:noFill/>
        </p:spPr>
        <p:txBody>
          <a:bodyPr wrap="none" rtlCol="0">
            <a:spAutoFit/>
          </a:bodyPr>
          <a:lstStyle/>
          <a:p>
            <a:r>
              <a:rPr lang="en-US" sz="3200" b="1">
                <a:latin typeface="Open Sans ExtraBold" panose="020B0606030504020204" pitchFamily="34" charset="0"/>
                <a:ea typeface="Open Sans ExtraBold" panose="020B0606030504020204" pitchFamily="34" charset="0"/>
                <a:cs typeface="Open Sans ExtraBold" panose="020B0606030504020204" pitchFamily="34" charset="0"/>
              </a:rPr>
              <a:t>Discussion questions</a:t>
            </a:r>
          </a:p>
        </p:txBody>
      </p:sp>
      <p:pic>
        <p:nvPicPr>
          <p:cNvPr id="9" name="Picture 8">
            <a:extLst>
              <a:ext uri="{FF2B5EF4-FFF2-40B4-BE49-F238E27FC236}">
                <a16:creationId xmlns:a16="http://schemas.microsoft.com/office/drawing/2014/main" id="{9B28E31F-C09E-0040-894E-5C358A977861}"/>
              </a:ext>
            </a:extLst>
          </p:cNvPr>
          <p:cNvPicPr>
            <a:picLocks noChangeAspect="1"/>
          </p:cNvPicPr>
          <p:nvPr/>
        </p:nvPicPr>
        <p:blipFill>
          <a:blip r:embed="rId2"/>
          <a:stretch>
            <a:fillRect/>
          </a:stretch>
        </p:blipFill>
        <p:spPr>
          <a:xfrm>
            <a:off x="8401049" y="2350249"/>
            <a:ext cx="3643443" cy="4347113"/>
          </a:xfrm>
          <a:prstGeom prst="rect">
            <a:avLst/>
          </a:prstGeom>
        </p:spPr>
      </p:pic>
      <p:sp>
        <p:nvSpPr>
          <p:cNvPr id="2" name="Rectangle 1">
            <a:extLst>
              <a:ext uri="{FF2B5EF4-FFF2-40B4-BE49-F238E27FC236}">
                <a16:creationId xmlns:a16="http://schemas.microsoft.com/office/drawing/2014/main" id="{ADC062F8-61A1-7648-A183-249F3CD340FB}"/>
              </a:ext>
            </a:extLst>
          </p:cNvPr>
          <p:cNvSpPr/>
          <p:nvPr/>
        </p:nvSpPr>
        <p:spPr>
          <a:xfrm>
            <a:off x="468283" y="864996"/>
            <a:ext cx="7769630" cy="5570756"/>
          </a:xfrm>
          <a:prstGeom prst="rect">
            <a:avLst/>
          </a:prstGeom>
          <a:noFill/>
        </p:spPr>
        <p:txBody>
          <a:bodyPr wrap="square" rtlCol="0">
            <a:spAutoFit/>
          </a:bodyPr>
          <a:lstStyle/>
          <a:p>
            <a:pPr>
              <a:spcAft>
                <a:spcPts val="1200"/>
              </a:spcAft>
            </a:pPr>
            <a:r>
              <a:rPr lang="en-US" sz="1400" b="1" dirty="0">
                <a:latin typeface="Open Sans SemiBold" panose="020B0606030504020204" pitchFamily="34" charset="0"/>
                <a:ea typeface="Open Sans SemiBold" panose="020B0606030504020204" pitchFamily="34" charset="0"/>
                <a:cs typeface="Open Sans SemiBold" panose="020B0606030504020204" pitchFamily="34" charset="0"/>
              </a:rPr>
              <a:t>In relation to the R exercise</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Is there correlation between style length and visitor length consistent with the hypothesis that pollinator size drives the evolution of style size? </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Are the results of the translocation experiment consistent with the hypothesis that pollinator size drive the evolution of style size? </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What are some of the caveats, and how could you address them?</a:t>
            </a:r>
          </a:p>
          <a:p>
            <a:pPr>
              <a:spcAft>
                <a:spcPts val="1200"/>
              </a:spcAft>
            </a:pP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Are population differences in size at maturation between low and high-predation environments the consequences of phenotypic plasticity or local adaptation? </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Assuming that high-predation populations are ancestral, what does the experiment tell you about the evolution of phenotypic plasticity? </a:t>
            </a: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What are some potential reasons that the results of the experiment differs somewhat between the two drainages?</a:t>
            </a:r>
          </a:p>
          <a:p>
            <a:pPr>
              <a:spcAft>
                <a:spcPts val="1200"/>
              </a:spcAft>
            </a:pP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a:p>
            <a:pPr>
              <a:spcAft>
                <a:spcPts val="1200"/>
              </a:spcAft>
            </a:pPr>
            <a:r>
              <a:rPr lang="en-US" sz="1400" dirty="0">
                <a:latin typeface="Open Sans Light" panose="020B0306030504020204" pitchFamily="34" charset="0"/>
                <a:ea typeface="Open Sans Light" panose="020B0306030504020204" pitchFamily="34" charset="0"/>
                <a:cs typeface="Open Sans Light" panose="020B0306030504020204" pitchFamily="34" charset="0"/>
              </a:rPr>
              <a:t>A big open question in evolutionary biology is how phenotypic plasticity impacts evolutionary change. Some argue that plasticity slows down evolution, while others think plasticity might actually potentiate evolution. Can you explain under what circumstances phenotypic plasticity might slow down or event prevent evolutionary change? Can you explain under what circumstances phenotypic plasticity might potentiate evolutionary change?</a:t>
            </a:r>
          </a:p>
        </p:txBody>
      </p:sp>
    </p:spTree>
    <p:extLst>
      <p:ext uri="{BB962C8B-B14F-4D97-AF65-F5344CB8AC3E}">
        <p14:creationId xmlns:p14="http://schemas.microsoft.com/office/powerpoint/2010/main" val="104248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6FA15-2F62-0E4C-9FA7-9ECFA0E90855}"/>
              </a:ext>
            </a:extLst>
          </p:cNvPr>
          <p:cNvSpPr txBox="1"/>
          <p:nvPr/>
        </p:nvSpPr>
        <p:spPr>
          <a:xfrm>
            <a:off x="0" y="0"/>
            <a:ext cx="6782626"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Pollinators and flower evolution</a:t>
            </a:r>
          </a:p>
        </p:txBody>
      </p:sp>
      <p:pic>
        <p:nvPicPr>
          <p:cNvPr id="3" name="Picture 2">
            <a:extLst>
              <a:ext uri="{FF2B5EF4-FFF2-40B4-BE49-F238E27FC236}">
                <a16:creationId xmlns:a16="http://schemas.microsoft.com/office/drawing/2014/main" id="{465EB9DB-BD4D-E64D-9551-C60A4456A6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40807" y="2879538"/>
            <a:ext cx="6051193" cy="3734451"/>
          </a:xfrm>
          <a:prstGeom prst="rect">
            <a:avLst/>
          </a:prstGeom>
        </p:spPr>
      </p:pic>
      <p:pic>
        <p:nvPicPr>
          <p:cNvPr id="8" name="Picture 7">
            <a:extLst>
              <a:ext uri="{FF2B5EF4-FFF2-40B4-BE49-F238E27FC236}">
                <a16:creationId xmlns:a16="http://schemas.microsoft.com/office/drawing/2014/main" id="{3F8E3FA7-DD23-1B4E-B846-F75819591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52" y="2879537"/>
            <a:ext cx="6048760" cy="3734452"/>
          </a:xfrm>
          <a:prstGeom prst="rect">
            <a:avLst/>
          </a:prstGeom>
        </p:spPr>
      </p:pic>
      <p:sp>
        <p:nvSpPr>
          <p:cNvPr id="9" name="Rectangle 8">
            <a:extLst>
              <a:ext uri="{FF2B5EF4-FFF2-40B4-BE49-F238E27FC236}">
                <a16:creationId xmlns:a16="http://schemas.microsoft.com/office/drawing/2014/main" id="{24D34AC4-9964-6B47-9FEA-077B686DAD80}"/>
              </a:ext>
            </a:extLst>
          </p:cNvPr>
          <p:cNvSpPr/>
          <p:nvPr/>
        </p:nvSpPr>
        <p:spPr>
          <a:xfrm>
            <a:off x="171235" y="821078"/>
            <a:ext cx="11520755" cy="1354217"/>
          </a:xfrm>
          <a:prstGeom prst="rect">
            <a:avLst/>
          </a:prstGeom>
        </p:spPr>
        <p:txBody>
          <a:bodyPr wrap="square">
            <a:spAutoFit/>
          </a:bodyPr>
          <a:lstStyle/>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Is there correlation between style length and visitor length consistent with the hypothesis that pollinator size drives the evolution of style size? What are some of the caveats, and how could you address them?</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Are the results of the translocation experiment consistent with the hypothesis that pollinator size drive the evolution of style size? What are some of the caveats, and how could you address them?</a:t>
            </a:r>
          </a:p>
        </p:txBody>
      </p:sp>
    </p:spTree>
    <p:extLst>
      <p:ext uri="{BB962C8B-B14F-4D97-AF65-F5344CB8AC3E}">
        <p14:creationId xmlns:p14="http://schemas.microsoft.com/office/powerpoint/2010/main" val="176941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4F90C3-3AE7-AF46-8D07-9AC6942792D3}"/>
              </a:ext>
            </a:extLst>
          </p:cNvPr>
          <p:cNvSpPr txBox="1"/>
          <p:nvPr/>
        </p:nvSpPr>
        <p:spPr>
          <a:xfrm>
            <a:off x="0" y="0"/>
            <a:ext cx="6683240" cy="584775"/>
          </a:xfrm>
          <a:prstGeom prst="rect">
            <a:avLst/>
          </a:prstGeom>
          <a:noFill/>
        </p:spPr>
        <p:txBody>
          <a:bodyPr wrap="none" rtlCol="0">
            <a:spAutoFit/>
          </a:bodyPr>
          <a:lstStyle/>
          <a:p>
            <a:r>
              <a:rPr lang="en-US" sz="3200" b="1" dirty="0">
                <a:latin typeface="Open Sans ExtraBold" panose="020B0606030504020204" pitchFamily="34" charset="0"/>
                <a:ea typeface="Open Sans ExtraBold" panose="020B0606030504020204" pitchFamily="34" charset="0"/>
                <a:cs typeface="Open Sans ExtraBold" panose="020B0606030504020204" pitchFamily="34" charset="0"/>
              </a:rPr>
              <a:t>Phenotypic plasticity in guppies</a:t>
            </a:r>
          </a:p>
        </p:txBody>
      </p:sp>
      <p:sp>
        <p:nvSpPr>
          <p:cNvPr id="5" name="Rectangle 4">
            <a:extLst>
              <a:ext uri="{FF2B5EF4-FFF2-40B4-BE49-F238E27FC236}">
                <a16:creationId xmlns:a16="http://schemas.microsoft.com/office/drawing/2014/main" id="{D632D020-F88D-0644-8AAB-97E10162F5A8}"/>
              </a:ext>
            </a:extLst>
          </p:cNvPr>
          <p:cNvSpPr/>
          <p:nvPr/>
        </p:nvSpPr>
        <p:spPr>
          <a:xfrm>
            <a:off x="376719" y="913937"/>
            <a:ext cx="3393897" cy="4555093"/>
          </a:xfrm>
          <a:prstGeom prst="rect">
            <a:avLst/>
          </a:prstGeom>
        </p:spPr>
        <p:txBody>
          <a:bodyPr wrap="square">
            <a:spAutoFit/>
          </a:bodyPr>
          <a:lstStyle/>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Are population differences in size at maturation between low and high-predation environments the consequences of phenotypic plasticity or local adaptation? </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Assuming that high-predation populations are ancestral, what does the experiment tell you about the evolution of phenotypic plasticity? </a:t>
            </a:r>
          </a:p>
          <a:p>
            <a:pPr>
              <a:spcAft>
                <a:spcPts val="120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What are some potential reasons that the results of the experiment differs somewhat between the two drainages?</a:t>
            </a:r>
          </a:p>
        </p:txBody>
      </p:sp>
      <p:pic>
        <p:nvPicPr>
          <p:cNvPr id="12" name="Picture 11">
            <a:extLst>
              <a:ext uri="{FF2B5EF4-FFF2-40B4-BE49-F238E27FC236}">
                <a16:creationId xmlns:a16="http://schemas.microsoft.com/office/drawing/2014/main" id="{A29AEB8E-EB00-3F41-89A0-7B46D6E48B0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649" y="1715784"/>
            <a:ext cx="8233653" cy="5083386"/>
          </a:xfrm>
          <a:prstGeom prst="rect">
            <a:avLst/>
          </a:prstGeom>
        </p:spPr>
      </p:pic>
    </p:spTree>
    <p:extLst>
      <p:ext uri="{BB962C8B-B14F-4D97-AF65-F5344CB8AC3E}">
        <p14:creationId xmlns:p14="http://schemas.microsoft.com/office/powerpoint/2010/main" val="232364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342</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Open Sans ExtraBold</vt:lpstr>
      <vt:lpstr>Open Sans Light</vt:lpstr>
      <vt:lpstr>Open Sans SemiBold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 Tobler</dc:creator>
  <cp:lastModifiedBy>Tobler, Michael</cp:lastModifiedBy>
  <cp:revision>8</cp:revision>
  <dcterms:created xsi:type="dcterms:W3CDTF">2020-10-15T02:35:26Z</dcterms:created>
  <dcterms:modified xsi:type="dcterms:W3CDTF">2023-10-18T15:54:37Z</dcterms:modified>
</cp:coreProperties>
</file>