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57" r:id="rId3"/>
    <p:sldId id="259" r:id="rId4"/>
    <p:sldId id="263" r:id="rId5"/>
    <p:sldId id="258" r:id="rId6"/>
    <p:sldId id="265" r:id="rId7"/>
    <p:sldId id="264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7C591-FAA0-4E20-A008-1B71111FDB0E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5840B-0697-4902-9AD1-EA0C85E3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66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5840B-0697-4902-9AD1-EA0C85E3D0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63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5840B-0697-4902-9AD1-EA0C85E3D0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16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5840B-0697-4902-9AD1-EA0C85E3D0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93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5840B-0697-4902-9AD1-EA0C85E3D0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79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5840B-0697-4902-9AD1-EA0C85E3D0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90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5840B-0697-4902-9AD1-EA0C85E3D0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40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3769-1825-4BEF-AB72-C0CD7B87CF56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9448E-6862-4608-A2F5-5D0F2FCE5E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877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3769-1825-4BEF-AB72-C0CD7B87CF56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9448E-6862-4608-A2F5-5D0F2FCE5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68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3769-1825-4BEF-AB72-C0CD7B87CF56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9448E-6862-4608-A2F5-5D0F2FCE5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20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3769-1825-4BEF-AB72-C0CD7B87CF56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9448E-6862-4608-A2F5-5D0F2FCE5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3769-1825-4BEF-AB72-C0CD7B87CF56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9448E-6862-4608-A2F5-5D0F2FCE5E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602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3769-1825-4BEF-AB72-C0CD7B87CF56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9448E-6862-4608-A2F5-5D0F2FCE5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4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3769-1825-4BEF-AB72-C0CD7B87CF56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9448E-6862-4608-A2F5-5D0F2FCE5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8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3769-1825-4BEF-AB72-C0CD7B87CF56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9448E-6862-4608-A2F5-5D0F2FCE5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47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3769-1825-4BEF-AB72-C0CD7B87CF56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9448E-6862-4608-A2F5-5D0F2FCE5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25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69F3769-1825-4BEF-AB72-C0CD7B87CF56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D9448E-6862-4608-A2F5-5D0F2FCE5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938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3769-1825-4BEF-AB72-C0CD7B87CF56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9448E-6862-4608-A2F5-5D0F2FCE5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6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69F3769-1825-4BEF-AB72-C0CD7B87CF56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D9448E-6862-4608-A2F5-5D0F2FCE5E6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7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0B823-8700-4F5A-8D97-D14823AD7C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 fontAlgn="base"/>
            <a:br>
              <a:rPr lang="en-US" dirty="0"/>
            </a:br>
            <a:r>
              <a:rPr lang="en-US" dirty="0"/>
              <a:t>Classifying Toxic Comments</a:t>
            </a:r>
            <a:br>
              <a:rPr lang="en-US" dirty="0"/>
            </a:br>
            <a:r>
              <a:rPr lang="en-US" sz="3000" dirty="0"/>
              <a:t>Our submission to the Kaggle Toxic Comment Classification Challenge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42FAA-6223-4D43-88BF-1B332B494A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Damon </a:t>
            </a:r>
            <a:r>
              <a:rPr lang="en-US" dirty="0" err="1"/>
              <a:t>pham</a:t>
            </a:r>
            <a:r>
              <a:rPr lang="en-US" dirty="0"/>
              <a:t>, </a:t>
            </a:r>
            <a:r>
              <a:rPr lang="en-US" dirty="0" err="1"/>
              <a:t>Samruda</a:t>
            </a:r>
            <a:r>
              <a:rPr lang="en-US" dirty="0"/>
              <a:t> </a:t>
            </a:r>
            <a:r>
              <a:rPr lang="en-US" dirty="0" err="1"/>
              <a:t>Pobbathi</a:t>
            </a:r>
            <a:r>
              <a:rPr lang="en-US" dirty="0"/>
              <a:t>, Michael </a:t>
            </a:r>
            <a:r>
              <a:rPr lang="en-US" dirty="0" err="1"/>
              <a:t>zhou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0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DC1E1-CB80-4FE8-B59E-53A994FCB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367C0-6DB8-4FD4-AAE9-69F021A71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It is difficult to keep conversations safe for all participants while ensuring freedom of speech.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This is especially challenging in online spaces, where people do not speak face-to-face.</a:t>
            </a:r>
          </a:p>
        </p:txBody>
      </p:sp>
    </p:spTree>
    <p:extLst>
      <p:ext uri="{BB962C8B-B14F-4D97-AF65-F5344CB8AC3E}">
        <p14:creationId xmlns:p14="http://schemas.microsoft.com/office/powerpoint/2010/main" val="3104762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DC1E1-CB80-4FE8-B59E-53A994FCB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367C0-6DB8-4FD4-AAE9-69F021A71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63 million English comments scraped from user- and article-pages on Wikipedia between 2004 and 2015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Crowd-annotated labels: toxic, severely toxic, obscene, threatening, insult, identity hate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18079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16">
            <a:extLst>
              <a:ext uri="{FF2B5EF4-FFF2-40B4-BE49-F238E27FC236}">
                <a16:creationId xmlns:a16="http://schemas.microsoft.com/office/drawing/2014/main" id="{AAAE3770-609E-4289-8B0A-45119D4347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" name="Rectangle 18">
            <a:extLst>
              <a:ext uri="{FF2B5EF4-FFF2-40B4-BE49-F238E27FC236}">
                <a16:creationId xmlns:a16="http://schemas.microsoft.com/office/drawing/2014/main" id="{AA8B6BCE-776F-41C6-B8BE-87214BA6A95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2" name="Straight Connector 20">
            <a:extLst>
              <a:ext uri="{FF2B5EF4-FFF2-40B4-BE49-F238E27FC236}">
                <a16:creationId xmlns:a16="http://schemas.microsoft.com/office/drawing/2014/main" id="{8BA5AC9C-E659-489D-8683-D019CE12A75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BF7D6E0-BD27-4A4A-ADC5-240869D875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8" r="7609" b="2"/>
          <a:stretch/>
        </p:blipFill>
        <p:spPr>
          <a:xfrm>
            <a:off x="4318132" y="-81672"/>
            <a:ext cx="7870708" cy="7147157"/>
          </a:xfrm>
          <a:prstGeom prst="rect">
            <a:avLst/>
          </a:prstGeom>
        </p:spPr>
      </p:pic>
      <p:sp>
        <p:nvSpPr>
          <p:cNvPr id="53" name="Rectangle 22">
            <a:extLst>
              <a:ext uri="{FF2B5EF4-FFF2-40B4-BE49-F238E27FC236}">
                <a16:creationId xmlns:a16="http://schemas.microsoft.com/office/drawing/2014/main" id="{2AAF3CF2-D3D4-4883-A873-C1A8B692180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" name="Rectangle 24">
            <a:extLst>
              <a:ext uri="{FF2B5EF4-FFF2-40B4-BE49-F238E27FC236}">
                <a16:creationId xmlns:a16="http://schemas.microsoft.com/office/drawing/2014/main" id="{167649D9-3A9D-4872-9DF6-3948CA3E6C4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8D9A68-571F-499F-A3FE-11B7B3C6F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33" y="640080"/>
            <a:ext cx="4148667" cy="29260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/>
              <a:t>Word Cloud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4D65B9-4EB6-422D-BEFF-7C2F91B3D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0932" y="3566160"/>
            <a:ext cx="4305664" cy="3379124"/>
          </a:xfrm>
        </p:spPr>
        <p:txBody>
          <a:bodyPr>
            <a:normAutofit/>
          </a:bodyPr>
          <a:lstStyle/>
          <a:p>
            <a:r>
              <a:rPr lang="en-US" sz="1800" dirty="0"/>
              <a:t>(Of the non-toxic comments, of course) </a:t>
            </a:r>
            <a:r>
              <a:rPr lang="en-US" sz="1800" dirty="0">
                <a:sym typeface="Wingdings" panose="05000000000000000000" pitchFamily="2" charset="2"/>
              </a:rPr>
              <a:t></a:t>
            </a:r>
            <a:endParaRPr lang="en-US" sz="18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8A52B30-C0A0-45CE-83E6-8E5BE5D0CF4D}"/>
              </a:ext>
            </a:extLst>
          </p:cNvPr>
          <p:cNvSpPr/>
          <p:nvPr/>
        </p:nvSpPr>
        <p:spPr>
          <a:xfrm>
            <a:off x="10922000" y="4140200"/>
            <a:ext cx="169333" cy="475442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0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DC1E1-CB80-4FE8-B59E-53A994FCB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What we tried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42A8539-A7CC-4542-B9D9-5D9B56646815}"/>
              </a:ext>
            </a:extLst>
          </p:cNvPr>
          <p:cNvSpPr txBox="1">
            <a:spLocks/>
          </p:cNvSpPr>
          <p:nvPr/>
        </p:nvSpPr>
        <p:spPr>
          <a:xfrm>
            <a:off x="587796" y="1955801"/>
            <a:ext cx="5116831" cy="629065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/>
              <a:t>Document term matrix</a:t>
            </a:r>
          </a:p>
        </p:txBody>
      </p:sp>
      <p:pic>
        <p:nvPicPr>
          <p:cNvPr id="1028" name="Picture 4" descr="Image result for document term matrix">
            <a:extLst>
              <a:ext uri="{FF2B5EF4-FFF2-40B4-BE49-F238E27FC236}">
                <a16:creationId xmlns:a16="http://schemas.microsoft.com/office/drawing/2014/main" id="{5CAB6E3A-34E2-400F-825B-3976F6DB7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69" y="2584866"/>
            <a:ext cx="5756487" cy="351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129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DC1E1-CB80-4FE8-B59E-53A994FCB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What we tried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42A8539-A7CC-4542-B9D9-5D9B56646815}"/>
              </a:ext>
            </a:extLst>
          </p:cNvPr>
          <p:cNvSpPr txBox="1">
            <a:spLocks/>
          </p:cNvSpPr>
          <p:nvPr/>
        </p:nvSpPr>
        <p:spPr>
          <a:xfrm>
            <a:off x="587796" y="1955801"/>
            <a:ext cx="5116831" cy="629065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/>
              <a:t>Document term matrix</a:t>
            </a:r>
          </a:p>
        </p:txBody>
      </p:sp>
      <p:pic>
        <p:nvPicPr>
          <p:cNvPr id="1028" name="Picture 4" descr="Image result for document term matrix">
            <a:extLst>
              <a:ext uri="{FF2B5EF4-FFF2-40B4-BE49-F238E27FC236}">
                <a16:creationId xmlns:a16="http://schemas.microsoft.com/office/drawing/2014/main" id="{5CAB6E3A-34E2-400F-825B-3976F6DB7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69" y="2584866"/>
            <a:ext cx="5756487" cy="351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AFB28D34-E37B-4263-B2D2-E13E2DC2806D}"/>
              </a:ext>
            </a:extLst>
          </p:cNvPr>
          <p:cNvSpPr/>
          <p:nvPr/>
        </p:nvSpPr>
        <p:spPr>
          <a:xfrm>
            <a:off x="6148494" y="2844800"/>
            <a:ext cx="1388534" cy="491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48DAF3-B808-453C-86C7-1485AD065898}"/>
              </a:ext>
            </a:extLst>
          </p:cNvPr>
          <p:cNvSpPr/>
          <p:nvPr/>
        </p:nvSpPr>
        <p:spPr>
          <a:xfrm>
            <a:off x="6126480" y="2449399"/>
            <a:ext cx="6096000" cy="28315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                              </a:t>
            </a:r>
          </a:p>
          <a:p>
            <a:r>
              <a:rPr lang="en-US" sz="4000" dirty="0">
                <a:solidFill>
                  <a:schemeClr val="tx2"/>
                </a:solidFill>
              </a:rPr>
              <a:t>              Machine learning</a:t>
            </a:r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Labeled latent </a:t>
            </a:r>
            <a:r>
              <a:rPr lang="en-US" sz="2400" dirty="0" err="1">
                <a:solidFill>
                  <a:schemeClr val="tx2"/>
                </a:solidFill>
              </a:rPr>
              <a:t>Dirichlet</a:t>
            </a:r>
            <a:r>
              <a:rPr lang="en-US" sz="2400" dirty="0">
                <a:solidFill>
                  <a:schemeClr val="tx2"/>
                </a:solidFill>
              </a:rPr>
              <a:t> allocation (L LDA)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Latent semantic analysis-Naïve Bayes (LSA-NB)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Support vector machine (SVM)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/>
                </a:solidFill>
              </a:rPr>
              <a:t>LogitBoost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07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6C9D135-2BF4-4694-8732-88EEE18AA8A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78FCE6-4D20-4A9A-90B4-C948024EBEC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CBF307-3BC6-4D33-BC45-E7DADD14F2A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6B229C7-9B45-4F13-BD80-FF26C3107F4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A33A5B0-1EE4-4C83-AC98-9F645294064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D99AF6-F027-43A0-A89A-36FCA2C851A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FBA6A7-95D6-4239-B14C-C391C9AB0A8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F4B4C6C-9B29-4D79-B69D-26D88287C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11" y="763776"/>
            <a:ext cx="6912217" cy="49422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1DC1E1-CB80-4FE8-B59E-53A994FCB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3039" y="657385"/>
            <a:ext cx="3652138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Results:</a:t>
            </a:r>
            <a:br>
              <a:rPr lang="en-US" sz="7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7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SVM</a:t>
            </a:r>
            <a:b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Confusion Matrices</a:t>
            </a:r>
          </a:p>
        </p:txBody>
      </p:sp>
    </p:spTree>
    <p:extLst>
      <p:ext uri="{BB962C8B-B14F-4D97-AF65-F5344CB8AC3E}">
        <p14:creationId xmlns:p14="http://schemas.microsoft.com/office/powerpoint/2010/main" val="148476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6C9D135-2BF4-4694-8732-88EEE18AA8A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78FCE6-4D20-4A9A-90B4-C948024EBEC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CBF307-3BC6-4D33-BC45-E7DADD14F2A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6B229C7-9B45-4F13-BD80-FF26C3107F4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A33A5B0-1EE4-4C83-AC98-9F645294064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D99AF6-F027-43A0-A89A-36FCA2C851A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FBA6A7-95D6-4239-B14C-C391C9AB0A8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41DC1E1-CB80-4FE8-B59E-53A994FCB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3039" y="657385"/>
            <a:ext cx="3652138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Results:</a:t>
            </a:r>
            <a:br>
              <a:rPr lang="en-US" sz="7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7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SVM</a:t>
            </a:r>
            <a:b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Leaderboard Rank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B55D14-3809-4916-8AE5-AAC0D26D2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452" y="-123613"/>
            <a:ext cx="554355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9BE89C-F5AD-4A40-ACDB-C53287F9509E}"/>
              </a:ext>
            </a:extLst>
          </p:cNvPr>
          <p:cNvSpPr txBox="1"/>
          <p:nvPr/>
        </p:nvSpPr>
        <p:spPr>
          <a:xfrm>
            <a:off x="3122508" y="2378446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. . 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EB9470-FFE7-4B62-AC6E-0B86DB8508AA}"/>
              </a:ext>
            </a:extLst>
          </p:cNvPr>
          <p:cNvSpPr txBox="1"/>
          <p:nvPr/>
        </p:nvSpPr>
        <p:spPr>
          <a:xfrm>
            <a:off x="3168227" y="4756892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34081358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245</TotalTime>
  <Words>140</Words>
  <Application>Microsoft Office PowerPoint</Application>
  <PresentationFormat>Widescreen</PresentationFormat>
  <Paragraphs>33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Retrospect</vt:lpstr>
      <vt:lpstr> Classifying Toxic Comments Our submission to the Kaggle Toxic Comment Classification Challenge </vt:lpstr>
      <vt:lpstr>The Problem</vt:lpstr>
      <vt:lpstr>The Data</vt:lpstr>
      <vt:lpstr>Word Cloud</vt:lpstr>
      <vt:lpstr>What we tried</vt:lpstr>
      <vt:lpstr>What we tried</vt:lpstr>
      <vt:lpstr>Results: SVM Confusion Matrices</vt:lpstr>
      <vt:lpstr>Results: SVM Leaderboard Rank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Classifying Toxic Comments Our submission to the Kaggle Toxic Comment Classification Challenge </dc:title>
  <dc:creator>Damon Pham</dc:creator>
  <cp:lastModifiedBy>Damon Pham</cp:lastModifiedBy>
  <cp:revision>29</cp:revision>
  <dcterms:created xsi:type="dcterms:W3CDTF">2018-02-10T18:53:05Z</dcterms:created>
  <dcterms:modified xsi:type="dcterms:W3CDTF">2018-02-11T15:38:29Z</dcterms:modified>
</cp:coreProperties>
</file>