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1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7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5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7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6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6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4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34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2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DF1AC5F4-C673-DF6F-FE4A-E2B606BEE5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3DFAF7E-2AD6-5DAD-8827-89BC2978781A}"/>
              </a:ext>
            </a:extLst>
          </p:cNvPr>
          <p:cNvSpPr txBox="1">
            <a:spLocks/>
          </p:cNvSpPr>
          <p:nvPr/>
        </p:nvSpPr>
        <p:spPr>
          <a:xfrm>
            <a:off x="517869" y="1363396"/>
            <a:ext cx="10011311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Analiza przeżycia pacjentów zakwalifikowanych do przeszczepu serca – ocena wpływu przeszczepu na długość życia.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96D7BC-03C1-3EB3-91C3-DEA5B07453AF}"/>
              </a:ext>
            </a:extLst>
          </p:cNvPr>
          <p:cNvGrpSpPr/>
          <p:nvPr/>
        </p:nvGrpSpPr>
        <p:grpSpPr>
          <a:xfrm>
            <a:off x="517869" y="4702052"/>
            <a:ext cx="3943927" cy="1624857"/>
            <a:chOff x="914400" y="4362450"/>
            <a:chExt cx="3943927" cy="173525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F03D644-A2AD-6079-92EC-B5921B2770B9}"/>
                </a:ext>
              </a:extLst>
            </p:cNvPr>
            <p:cNvSpPr/>
            <p:nvPr/>
          </p:nvSpPr>
          <p:spPr>
            <a:xfrm>
              <a:off x="914400" y="4362450"/>
              <a:ext cx="3943927" cy="1704975"/>
            </a:xfrm>
            <a:prstGeom prst="roundRect">
              <a:avLst/>
            </a:prstGeom>
            <a:solidFill>
              <a:schemeClr val="dk1">
                <a:alpha val="55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AF2095F-FF04-C2AA-731F-C4BDD6B9F12F}"/>
                </a:ext>
              </a:extLst>
            </p:cNvPr>
            <p:cNvSpPr txBox="1">
              <a:spLocks/>
            </p:cNvSpPr>
            <p:nvPr/>
          </p:nvSpPr>
          <p:spPr>
            <a:xfrm>
              <a:off x="1043709" y="4373678"/>
              <a:ext cx="3814618" cy="172402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2400" dirty="0">
                  <a:solidFill>
                    <a:srgbClr val="FFFFFF"/>
                  </a:solidFill>
                </a:rPr>
                <a:t>Magdalena </a:t>
              </a:r>
              <a:r>
                <a:rPr lang="pl-PL" sz="2400" dirty="0" err="1">
                  <a:solidFill>
                    <a:srgbClr val="FFFFFF"/>
                  </a:solidFill>
                </a:rPr>
                <a:t>Stachacz</a:t>
              </a:r>
              <a:endParaRPr lang="pl-PL" sz="2400" dirty="0">
                <a:solidFill>
                  <a:srgbClr val="FFFFFF"/>
                </a:solidFill>
              </a:endParaRPr>
            </a:p>
            <a:p>
              <a:r>
                <a:rPr lang="pl-PL" sz="2400" dirty="0">
                  <a:solidFill>
                    <a:srgbClr val="FFFFFF"/>
                  </a:solidFill>
                </a:rPr>
                <a:t>Karolina </a:t>
              </a:r>
              <a:r>
                <a:rPr lang="pl-PL" sz="2400" dirty="0" err="1">
                  <a:solidFill>
                    <a:srgbClr val="FFFFFF"/>
                  </a:solidFill>
                </a:rPr>
                <a:t>Krawczykowska</a:t>
              </a:r>
              <a:endParaRPr lang="pl-PL" sz="2400" dirty="0">
                <a:solidFill>
                  <a:srgbClr val="FFFFFF"/>
                </a:solidFill>
              </a:endParaRPr>
            </a:p>
            <a:p>
              <a:r>
                <a:rPr lang="pl-PL" sz="2400" dirty="0">
                  <a:solidFill>
                    <a:srgbClr val="FFFFFF"/>
                  </a:solidFill>
                </a:rPr>
                <a:t>Michał Jamroży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117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BE2D-3B95-2D1F-2FAD-9D0ED110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E0F924E9-B11B-62D9-2222-6DE23A96E0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6DCD6E-59D6-D736-62CC-6179637FB5E3}"/>
              </a:ext>
            </a:extLst>
          </p:cNvPr>
          <p:cNvSpPr txBox="1">
            <a:spLocks/>
          </p:cNvSpPr>
          <p:nvPr/>
        </p:nvSpPr>
        <p:spPr>
          <a:xfrm>
            <a:off x="517869" y="257971"/>
            <a:ext cx="10011311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Cel projektu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4AC047C-7197-9546-7FF4-18863222563C}"/>
              </a:ext>
            </a:extLst>
          </p:cNvPr>
          <p:cNvSpPr txBox="1">
            <a:spLocks/>
          </p:cNvSpPr>
          <p:nvPr/>
        </p:nvSpPr>
        <p:spPr>
          <a:xfrm>
            <a:off x="647178" y="4713197"/>
            <a:ext cx="7887222" cy="171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C615F17-A311-43C1-A4E7-0B762834186B}"/>
              </a:ext>
            </a:extLst>
          </p:cNvPr>
          <p:cNvSpPr txBox="1">
            <a:spLocks/>
          </p:cNvSpPr>
          <p:nvPr/>
        </p:nvSpPr>
        <p:spPr>
          <a:xfrm>
            <a:off x="647178" y="1302328"/>
            <a:ext cx="10528822" cy="50245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pl-PL" sz="2400" dirty="0">
                <a:solidFill>
                  <a:schemeClr val="bg1"/>
                </a:solidFill>
              </a:rPr>
              <a:t>Analiza czynników wpływających na długość przeżycia pacjentów zakwalifikowanych do programu przeszczepu serca, ze szczególnym uwzględnieniem wpływu otrzymania transplantacji.</a:t>
            </a:r>
            <a:br>
              <a:rPr lang="pl-PL" sz="2400" dirty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l-PL" sz="2400" dirty="0">
                <a:solidFill>
                  <a:schemeClr val="bg1"/>
                </a:solidFill>
              </a:rPr>
              <a:t>W ramach analizy zastosowano metody: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nieparametryczne</a:t>
            </a:r>
            <a:r>
              <a:rPr lang="pl-PL" sz="2400" dirty="0">
                <a:solidFill>
                  <a:schemeClr val="bg1"/>
                </a:solidFill>
              </a:rPr>
              <a:t> (Kaplan-</a:t>
            </a:r>
            <a:r>
              <a:rPr lang="pl-PL" sz="2400" dirty="0" err="1">
                <a:solidFill>
                  <a:schemeClr val="bg1"/>
                </a:solidFill>
              </a:rPr>
              <a:t>Meier</a:t>
            </a:r>
            <a:r>
              <a:rPr lang="pl-PL" sz="2400" dirty="0">
                <a:solidFill>
                  <a:schemeClr val="bg1"/>
                </a:solidFill>
              </a:rPr>
              <a:t>, testy log-</a:t>
            </a:r>
            <a:r>
              <a:rPr lang="pl-PL" sz="2400" dirty="0" err="1">
                <a:solidFill>
                  <a:schemeClr val="bg1"/>
                </a:solidFill>
              </a:rPr>
              <a:t>rank</a:t>
            </a:r>
            <a:r>
              <a:rPr lang="pl-PL" sz="2400" dirty="0">
                <a:solidFill>
                  <a:schemeClr val="bg1"/>
                </a:solidFill>
              </a:rPr>
              <a:t>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400" b="1" dirty="0">
                <a:solidFill>
                  <a:schemeClr val="bg1"/>
                </a:solidFill>
              </a:rPr>
              <a:t>parametryczne</a:t>
            </a:r>
            <a:r>
              <a:rPr lang="pl-PL" sz="2400" dirty="0">
                <a:solidFill>
                  <a:schemeClr val="bg1"/>
                </a:solidFill>
              </a:rPr>
              <a:t> (</a:t>
            </a:r>
            <a:r>
              <a:rPr lang="pl-PL" sz="2400" dirty="0" err="1">
                <a:solidFill>
                  <a:schemeClr val="bg1"/>
                </a:solidFill>
              </a:rPr>
              <a:t>Weibull</a:t>
            </a:r>
            <a:r>
              <a:rPr lang="pl-PL" sz="2400" dirty="0">
                <a:solidFill>
                  <a:schemeClr val="bg1"/>
                </a:solidFill>
              </a:rPr>
              <a:t>, log-normalny), </a:t>
            </a:r>
            <a:r>
              <a:rPr lang="pl-PL" sz="2400" dirty="0">
                <a:solidFill>
                  <a:srgbClr val="FF0000"/>
                </a:solidFill>
              </a:rPr>
              <a:t>-do poprawki?</a:t>
            </a:r>
            <a:endParaRPr lang="pl-PL" sz="2400" dirty="0">
              <a:solidFill>
                <a:schemeClr val="bg1"/>
              </a:solidFill>
            </a:endParaRPr>
          </a:p>
          <a:p>
            <a:r>
              <a:rPr lang="pl-PL" sz="2400" b="1" dirty="0" err="1">
                <a:solidFill>
                  <a:schemeClr val="bg1"/>
                </a:solidFill>
              </a:rPr>
              <a:t>semiparametryczne</a:t>
            </a:r>
            <a:r>
              <a:rPr lang="pl-PL" sz="2400" dirty="0">
                <a:solidFill>
                  <a:schemeClr val="bg1"/>
                </a:solidFill>
              </a:rPr>
              <a:t> (model </a:t>
            </a:r>
            <a:r>
              <a:rPr lang="pl-PL" sz="2400" dirty="0" err="1">
                <a:solidFill>
                  <a:schemeClr val="bg1"/>
                </a:solidFill>
              </a:rPr>
              <a:t>Coxa</a:t>
            </a:r>
            <a:r>
              <a:rPr lang="pl-PL" sz="2400" dirty="0">
                <a:solidFill>
                  <a:schemeClr val="bg1"/>
                </a:solidFill>
              </a:rPr>
              <a:t>), </a:t>
            </a:r>
            <a:r>
              <a:rPr lang="pl-PL" sz="2400" dirty="0">
                <a:solidFill>
                  <a:srgbClr val="FF0000"/>
                </a:solidFill>
              </a:rPr>
              <a:t>-do poprawki?</a:t>
            </a:r>
            <a:br>
              <a:rPr lang="pl-PL" sz="2400" dirty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l-PL" sz="2400" dirty="0">
                <a:solidFill>
                  <a:schemeClr val="bg1"/>
                </a:solidFill>
              </a:rPr>
              <a:t>aby określić, które czynniki istotnie wpływają na ryzyko zgonu i które modele najlepiej odwzorowują przeżycie pacjentów.</a:t>
            </a:r>
          </a:p>
        </p:txBody>
      </p:sp>
    </p:spTree>
    <p:extLst>
      <p:ext uri="{BB962C8B-B14F-4D97-AF65-F5344CB8AC3E}">
        <p14:creationId xmlns:p14="http://schemas.microsoft.com/office/powerpoint/2010/main" val="129455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F292B-C94B-9943-20AB-98FF4B76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B4B5003F-4651-FE7F-22D0-CD955BFC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6818E3-B16D-EF44-6F3E-A1E4673E812E}"/>
              </a:ext>
            </a:extLst>
          </p:cNvPr>
          <p:cNvSpPr txBox="1">
            <a:spLocks/>
          </p:cNvSpPr>
          <p:nvPr/>
        </p:nvSpPr>
        <p:spPr>
          <a:xfrm>
            <a:off x="517869" y="257971"/>
            <a:ext cx="10011311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Opis danych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C6FFFE2-D62E-5AFB-D075-AB7FC5296530}"/>
              </a:ext>
            </a:extLst>
          </p:cNvPr>
          <p:cNvSpPr txBox="1">
            <a:spLocks/>
          </p:cNvSpPr>
          <p:nvPr/>
        </p:nvSpPr>
        <p:spPr>
          <a:xfrm>
            <a:off x="647178" y="4713197"/>
            <a:ext cx="7887222" cy="171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237AD5-155D-84D9-96F3-3FE474B48C71}"/>
              </a:ext>
            </a:extLst>
          </p:cNvPr>
          <p:cNvSpPr txBox="1"/>
          <p:nvPr/>
        </p:nvSpPr>
        <p:spPr>
          <a:xfrm>
            <a:off x="517869" y="1072027"/>
            <a:ext cx="11156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Zbiór danych „</a:t>
            </a:r>
            <a:r>
              <a:rPr lang="pl-PL" sz="2400" dirty="0" err="1">
                <a:solidFill>
                  <a:schemeClr val="bg1"/>
                </a:solidFill>
              </a:rPr>
              <a:t>Heart</a:t>
            </a:r>
            <a:r>
              <a:rPr lang="pl-PL" sz="2400" dirty="0">
                <a:solidFill>
                  <a:schemeClr val="bg1"/>
                </a:solidFill>
              </a:rPr>
              <a:t> Transplant” zawiera informacje o </a:t>
            </a:r>
            <a:r>
              <a:rPr lang="pl-PL" sz="2400" b="1" dirty="0">
                <a:solidFill>
                  <a:schemeClr val="bg1"/>
                </a:solidFill>
              </a:rPr>
              <a:t>103 pacjentach</a:t>
            </a:r>
            <a:r>
              <a:rPr lang="pl-PL" sz="2400" dirty="0">
                <a:solidFill>
                  <a:schemeClr val="bg1"/>
                </a:solidFill>
              </a:rPr>
              <a:t> zakwalifikowanych do eksperymentalnego programu przeszczepów serca.</a:t>
            </a:r>
          </a:p>
          <a:p>
            <a:r>
              <a:rPr lang="pl-PL" sz="2400" dirty="0">
                <a:solidFill>
                  <a:schemeClr val="bg1"/>
                </a:solidFill>
              </a:rPr>
              <a:t>Kluczowe zmienne: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76BD3D-2772-8729-85F5-3EA4EC6D3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168550"/>
              </p:ext>
            </p:extLst>
          </p:nvPr>
        </p:nvGraphicFramePr>
        <p:xfrm>
          <a:off x="647178" y="2413196"/>
          <a:ext cx="10898278" cy="418683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449139">
                  <a:extLst>
                    <a:ext uri="{9D8B030D-6E8A-4147-A177-3AD203B41FA5}">
                      <a16:colId xmlns:a16="http://schemas.microsoft.com/office/drawing/2014/main" val="1454004867"/>
                    </a:ext>
                  </a:extLst>
                </a:gridCol>
                <a:gridCol w="5449139">
                  <a:extLst>
                    <a:ext uri="{9D8B030D-6E8A-4147-A177-3AD203B41FA5}">
                      <a16:colId xmlns:a16="http://schemas.microsoft.com/office/drawing/2014/main" val="3123245743"/>
                    </a:ext>
                  </a:extLst>
                </a:gridCol>
              </a:tblGrid>
              <a:tr h="598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Nazwa zmiennej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Opis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0358001"/>
                  </a:ext>
                </a:extLst>
              </a:tr>
              <a:tr h="598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/>
                        <a:t>Status: 0 = cenzorowany (żyje), 1 = zgon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2188176"/>
                  </a:ext>
                </a:extLst>
              </a:tr>
              <a:tr h="598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 err="1"/>
                        <a:t>Survtime</a:t>
                      </a:r>
                      <a:endParaRPr lang="pl-PL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/>
                        <a:t>Czas przeżycia (w dniach)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9274551"/>
                  </a:ext>
                </a:extLst>
              </a:tr>
              <a:tr h="598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 err="1"/>
                        <a:t>Transplant_bin</a:t>
                      </a:r>
                      <a:endParaRPr lang="pl-PL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/>
                        <a:t>Czy pacjent otrzymał przeszczep: 0 = nie, 1 = tak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647097"/>
                  </a:ext>
                </a:extLst>
              </a:tr>
              <a:tr h="598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 err="1"/>
                        <a:t>Prior_bin</a:t>
                      </a:r>
                      <a:endParaRPr lang="pl-PL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sz="1700" b="0" dirty="0"/>
                        <a:t>Czy wykonano wcześniejszą procedurę: 0 = nie, 1 = tak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095725"/>
                  </a:ext>
                </a:extLst>
              </a:tr>
              <a:tr h="598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/>
                        <a:t>Wiek pacjenta w momencie kwalifikacji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5773626"/>
                  </a:ext>
                </a:extLst>
              </a:tr>
              <a:tr h="5981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0" dirty="0" err="1"/>
                        <a:t>Wait</a:t>
                      </a:r>
                      <a:endParaRPr lang="pl-PL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Czas oczekiwania na przeszczep (w dniach)</a:t>
                      </a:r>
                      <a:endParaRPr lang="pl-PL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783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38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DFD18-1609-2FA1-1C62-4375E34DD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2A9B607F-0BAB-57C3-06A7-94C923CD46E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A619557-4967-6494-D281-32EC826795C6}"/>
              </a:ext>
            </a:extLst>
          </p:cNvPr>
          <p:cNvSpPr txBox="1">
            <a:spLocks/>
          </p:cNvSpPr>
          <p:nvPr/>
        </p:nvSpPr>
        <p:spPr>
          <a:xfrm>
            <a:off x="517869" y="257971"/>
            <a:ext cx="10011311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 err="1">
                <a:solidFill>
                  <a:schemeClr val="bg1"/>
                </a:solidFill>
              </a:rPr>
              <a:t>Ststystyki</a:t>
            </a:r>
            <a:r>
              <a:rPr lang="pl-PL" sz="3600" dirty="0">
                <a:solidFill>
                  <a:schemeClr val="bg1"/>
                </a:solidFill>
              </a:rPr>
              <a:t> opisowe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D4F2831-268A-8FFF-6896-FA8B78B63337}"/>
              </a:ext>
            </a:extLst>
          </p:cNvPr>
          <p:cNvSpPr txBox="1">
            <a:spLocks/>
          </p:cNvSpPr>
          <p:nvPr/>
        </p:nvSpPr>
        <p:spPr>
          <a:xfrm>
            <a:off x="647178" y="4713197"/>
            <a:ext cx="7887222" cy="171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B516B-190D-5900-68B3-3BCE88DAFBC9}"/>
              </a:ext>
            </a:extLst>
          </p:cNvPr>
          <p:cNvSpPr txBox="1"/>
          <p:nvPr/>
        </p:nvSpPr>
        <p:spPr>
          <a:xfrm>
            <a:off x="517869" y="1274446"/>
            <a:ext cx="1115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Dane obejmują </a:t>
            </a:r>
            <a:r>
              <a:rPr lang="pl-PL" sz="2400" b="1" dirty="0">
                <a:solidFill>
                  <a:schemeClr val="bg1"/>
                </a:solidFill>
              </a:rPr>
              <a:t>103 pacjentów</a:t>
            </a:r>
            <a:r>
              <a:rPr lang="pl-PL" sz="2400" dirty="0">
                <a:solidFill>
                  <a:schemeClr val="bg1"/>
                </a:solidFill>
              </a:rPr>
              <a:t> zakwalifikowanych do przeszczepu serca. Kluczowe zmienne mają następujące charakterystyki: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2753474-BACB-73AF-01BA-B6E56C63F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17447"/>
              </p:ext>
            </p:extLst>
          </p:nvPr>
        </p:nvGraphicFramePr>
        <p:xfrm>
          <a:off x="647177" y="2538986"/>
          <a:ext cx="11026952" cy="217421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8369">
                  <a:extLst>
                    <a:ext uri="{9D8B030D-6E8A-4147-A177-3AD203B41FA5}">
                      <a16:colId xmlns:a16="http://schemas.microsoft.com/office/drawing/2014/main" val="3103760325"/>
                    </a:ext>
                  </a:extLst>
                </a:gridCol>
                <a:gridCol w="1378369">
                  <a:extLst>
                    <a:ext uri="{9D8B030D-6E8A-4147-A177-3AD203B41FA5}">
                      <a16:colId xmlns:a16="http://schemas.microsoft.com/office/drawing/2014/main" val="4091357318"/>
                    </a:ext>
                  </a:extLst>
                </a:gridCol>
                <a:gridCol w="1378369">
                  <a:extLst>
                    <a:ext uri="{9D8B030D-6E8A-4147-A177-3AD203B41FA5}">
                      <a16:colId xmlns:a16="http://schemas.microsoft.com/office/drawing/2014/main" val="2757534988"/>
                    </a:ext>
                  </a:extLst>
                </a:gridCol>
                <a:gridCol w="1378369">
                  <a:extLst>
                    <a:ext uri="{9D8B030D-6E8A-4147-A177-3AD203B41FA5}">
                      <a16:colId xmlns:a16="http://schemas.microsoft.com/office/drawing/2014/main" val="3891168735"/>
                    </a:ext>
                  </a:extLst>
                </a:gridCol>
                <a:gridCol w="1378369">
                  <a:extLst>
                    <a:ext uri="{9D8B030D-6E8A-4147-A177-3AD203B41FA5}">
                      <a16:colId xmlns:a16="http://schemas.microsoft.com/office/drawing/2014/main" val="4007787275"/>
                    </a:ext>
                  </a:extLst>
                </a:gridCol>
                <a:gridCol w="1378369">
                  <a:extLst>
                    <a:ext uri="{9D8B030D-6E8A-4147-A177-3AD203B41FA5}">
                      <a16:colId xmlns:a16="http://schemas.microsoft.com/office/drawing/2014/main" val="465975676"/>
                    </a:ext>
                  </a:extLst>
                </a:gridCol>
                <a:gridCol w="1378369">
                  <a:extLst>
                    <a:ext uri="{9D8B030D-6E8A-4147-A177-3AD203B41FA5}">
                      <a16:colId xmlns:a16="http://schemas.microsoft.com/office/drawing/2014/main" val="3033775466"/>
                    </a:ext>
                  </a:extLst>
                </a:gridCol>
                <a:gridCol w="1378369">
                  <a:extLst>
                    <a:ext uri="{9D8B030D-6E8A-4147-A177-3AD203B41FA5}">
                      <a16:colId xmlns:a16="http://schemas.microsoft.com/office/drawing/2014/main" val="3961102197"/>
                    </a:ext>
                  </a:extLst>
                </a:gridCol>
              </a:tblGrid>
              <a:tr h="7247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Zmienna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Średnia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 err="1"/>
                        <a:t>Odch</a:t>
                      </a:r>
                      <a:r>
                        <a:rPr lang="pl-PL" b="1" dirty="0"/>
                        <a:t>. </a:t>
                      </a:r>
                      <a:r>
                        <a:rPr lang="pl-PL" b="1" dirty="0" err="1"/>
                        <a:t>Std</a:t>
                      </a:r>
                      <a:r>
                        <a:rPr lang="pl-PL" b="1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25. </a:t>
                      </a:r>
                      <a:r>
                        <a:rPr lang="pl-PL" b="1" dirty="0" err="1"/>
                        <a:t>centyl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75. </a:t>
                      </a:r>
                      <a:r>
                        <a:rPr lang="pl-PL" b="1" dirty="0" err="1"/>
                        <a:t>centyl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b="1" dirty="0"/>
                        <a:t>Maksimum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903616"/>
                  </a:ext>
                </a:extLst>
              </a:tr>
              <a:tr h="7247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44.6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1524804"/>
                  </a:ext>
                </a:extLst>
              </a:tr>
              <a:tr h="7247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 err="1"/>
                        <a:t>Survtime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310.2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l-PL" dirty="0"/>
                        <a:t>1799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5612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A35635-3BBD-AC83-5C0C-954032178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64239"/>
              </p:ext>
            </p:extLst>
          </p:nvPr>
        </p:nvGraphicFramePr>
        <p:xfrm>
          <a:off x="647177" y="5229713"/>
          <a:ext cx="11026952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6738">
                  <a:extLst>
                    <a:ext uri="{9D8B030D-6E8A-4147-A177-3AD203B41FA5}">
                      <a16:colId xmlns:a16="http://schemas.microsoft.com/office/drawing/2014/main" val="2006467772"/>
                    </a:ext>
                  </a:extLst>
                </a:gridCol>
                <a:gridCol w="2756738">
                  <a:extLst>
                    <a:ext uri="{9D8B030D-6E8A-4147-A177-3AD203B41FA5}">
                      <a16:colId xmlns:a16="http://schemas.microsoft.com/office/drawing/2014/main" val="1045724942"/>
                    </a:ext>
                  </a:extLst>
                </a:gridCol>
                <a:gridCol w="2756738">
                  <a:extLst>
                    <a:ext uri="{9D8B030D-6E8A-4147-A177-3AD203B41FA5}">
                      <a16:colId xmlns:a16="http://schemas.microsoft.com/office/drawing/2014/main" val="1168578798"/>
                    </a:ext>
                  </a:extLst>
                </a:gridCol>
                <a:gridCol w="2756738">
                  <a:extLst>
                    <a:ext uri="{9D8B030D-6E8A-4147-A177-3AD203B41FA5}">
                      <a16:colId xmlns:a16="http://schemas.microsoft.com/office/drawing/2014/main" val="192531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Wartość/Zmienna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Transplant_bin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Prior_bin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94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222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338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48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3F37-5DF9-57AF-A8DE-086501DA8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1E6BECEC-78B4-D5FC-1CCC-CF1FAC883B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846A23F-B092-D563-4238-C57AE74AC20A}"/>
              </a:ext>
            </a:extLst>
          </p:cNvPr>
          <p:cNvSpPr txBox="1">
            <a:spLocks/>
          </p:cNvSpPr>
          <p:nvPr/>
        </p:nvSpPr>
        <p:spPr>
          <a:xfrm>
            <a:off x="517869" y="257971"/>
            <a:ext cx="10011311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Model nieparametryczny - Ogólna krzywa Kaplan-</a:t>
            </a:r>
            <a:r>
              <a:rPr lang="pl-PL" sz="3600" dirty="0" err="1">
                <a:solidFill>
                  <a:schemeClr val="bg1"/>
                </a:solidFill>
              </a:rPr>
              <a:t>Meiera</a:t>
            </a:r>
            <a:endParaRPr lang="pl-PL" sz="36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1E10E5-7712-FF49-7AB2-11083141E953}"/>
              </a:ext>
            </a:extLst>
          </p:cNvPr>
          <p:cNvSpPr txBox="1">
            <a:spLocks/>
          </p:cNvSpPr>
          <p:nvPr/>
        </p:nvSpPr>
        <p:spPr>
          <a:xfrm>
            <a:off x="647178" y="4713197"/>
            <a:ext cx="7887222" cy="171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2F859-D9EC-1D75-AC0D-653943BDDB1F}"/>
              </a:ext>
            </a:extLst>
          </p:cNvPr>
          <p:cNvSpPr txBox="1"/>
          <p:nvPr/>
        </p:nvSpPr>
        <p:spPr>
          <a:xfrm>
            <a:off x="6575717" y="1903024"/>
            <a:ext cx="50984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2400" dirty="0">
                <a:solidFill>
                  <a:schemeClr val="bg1"/>
                </a:solidFill>
              </a:rPr>
              <a:t>Krzywa przeżycia stromo spada na początku badania – wysokie ryzyko wczesnych zgonów.</a:t>
            </a:r>
            <a:br>
              <a:rPr lang="pl-PL" sz="2400" dirty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>
                <a:solidFill>
                  <a:schemeClr val="bg1"/>
                </a:solidFill>
              </a:rPr>
              <a:t>Mediana przeżycia ok. 100 dni (~3,3 mies.); 25% pacjentów przeżywa &lt; ~36 dni.</a:t>
            </a:r>
            <a:br>
              <a:rPr lang="pl-PL" sz="2400" dirty="0">
                <a:solidFill>
                  <a:schemeClr val="bg1"/>
                </a:solidFill>
              </a:rPr>
            </a:b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>
                <a:solidFill>
                  <a:schemeClr val="bg1"/>
                </a:solidFill>
              </a:rPr>
              <a:t>~25% pacjentów żyje ≥ ~2,7 roku (krzywa spłaszcza się w późniejszym okresie).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49A192-4597-E62B-678E-7748F5E55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69" y="1903024"/>
            <a:ext cx="5539979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5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E0132-60B5-C546-B8DE-F7D0C1F4C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37232382-7D69-54CD-5DC2-D9527497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E650F54-F873-4EE1-EF0B-3D79BB0425CA}"/>
              </a:ext>
            </a:extLst>
          </p:cNvPr>
          <p:cNvSpPr txBox="1">
            <a:spLocks/>
          </p:cNvSpPr>
          <p:nvPr/>
        </p:nvSpPr>
        <p:spPr>
          <a:xfrm>
            <a:off x="517870" y="257971"/>
            <a:ext cx="5425730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Model nieparametryczny - Metoda LIFE: funkcja przeżycia i hazard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1C2FAE9-8975-477D-F9D7-9CC8A9D27059}"/>
              </a:ext>
            </a:extLst>
          </p:cNvPr>
          <p:cNvSpPr txBox="1">
            <a:spLocks/>
          </p:cNvSpPr>
          <p:nvPr/>
        </p:nvSpPr>
        <p:spPr>
          <a:xfrm>
            <a:off x="647178" y="4713197"/>
            <a:ext cx="7887222" cy="171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3E5753-E39F-6CA3-CBBC-F709C0D1C918}"/>
              </a:ext>
            </a:extLst>
          </p:cNvPr>
          <p:cNvSpPr txBox="1"/>
          <p:nvPr/>
        </p:nvSpPr>
        <p:spPr>
          <a:xfrm>
            <a:off x="6461470" y="0"/>
            <a:ext cx="56448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>
                <a:solidFill>
                  <a:schemeClr val="bg1"/>
                </a:solidFill>
              </a:rPr>
              <a:t>Hazard najwyższy na początku, następnie maleje z upływem czasu.</a:t>
            </a:r>
          </a:p>
          <a:p>
            <a:pPr marL="342900" indent="-342900">
              <a:buFontTx/>
              <a:buChar char="-"/>
            </a:pP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>
                <a:solidFill>
                  <a:schemeClr val="bg1"/>
                </a:solidFill>
              </a:rPr>
              <a:t>Krzywa hazardu niestabilna ze względu na małą próbę (przedziały bez zgonów → hazard = 0).</a:t>
            </a:r>
          </a:p>
        </p:txBody>
      </p:sp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38DDC410-7130-9BEF-C7A7-0DE217AE2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5" y="3068681"/>
            <a:ext cx="4707591" cy="3530693"/>
          </a:xfrm>
          <a:prstGeom prst="rect">
            <a:avLst/>
          </a:prstGeom>
        </p:spPr>
      </p:pic>
      <p:pic>
        <p:nvPicPr>
          <p:cNvPr id="10" name="Picture 9" descr="A graph with a line&#10;&#10;AI-generated content may be incorrect.">
            <a:extLst>
              <a:ext uri="{FF2B5EF4-FFF2-40B4-BE49-F238E27FC236}">
                <a16:creationId xmlns:a16="http://schemas.microsoft.com/office/drawing/2014/main" id="{9709A629-6F5C-5990-DA52-0CFBF2581C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782" y="3068681"/>
            <a:ext cx="4707591" cy="35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9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D7047-12E5-21FD-CF61-769839A5F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30DCA09B-7EE5-015A-33BC-90974792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29FCB09-D857-22E9-84D5-43302FDC3575}"/>
              </a:ext>
            </a:extLst>
          </p:cNvPr>
          <p:cNvSpPr txBox="1">
            <a:spLocks/>
          </p:cNvSpPr>
          <p:nvPr/>
        </p:nvSpPr>
        <p:spPr>
          <a:xfrm>
            <a:off x="517869" y="257971"/>
            <a:ext cx="10011311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Model nieparametryczny - </a:t>
            </a:r>
            <a:r>
              <a:rPr lang="de-DE" sz="3600" dirty="0">
                <a:solidFill>
                  <a:schemeClr val="bg1"/>
                </a:solidFill>
              </a:rPr>
              <a:t>Kaplan-Meier w </a:t>
            </a:r>
            <a:r>
              <a:rPr lang="de-DE" sz="3600" dirty="0" err="1">
                <a:solidFill>
                  <a:schemeClr val="bg1"/>
                </a:solidFill>
              </a:rPr>
              <a:t>podgrupach</a:t>
            </a:r>
            <a:r>
              <a:rPr lang="de-DE" sz="3600" dirty="0">
                <a:solidFill>
                  <a:schemeClr val="bg1"/>
                </a:solidFill>
              </a:rPr>
              <a:t> (</a:t>
            </a:r>
            <a:r>
              <a:rPr lang="de-DE" sz="3600" dirty="0" err="1">
                <a:solidFill>
                  <a:schemeClr val="bg1"/>
                </a:solidFill>
              </a:rPr>
              <a:t>transplant_bin</a:t>
            </a:r>
            <a:r>
              <a:rPr lang="de-DE" sz="3600" dirty="0">
                <a:solidFill>
                  <a:schemeClr val="bg1"/>
                </a:solidFill>
              </a:rPr>
              <a:t>, </a:t>
            </a:r>
            <a:r>
              <a:rPr lang="de-DE" sz="3600" dirty="0" err="1">
                <a:solidFill>
                  <a:schemeClr val="bg1"/>
                </a:solidFill>
              </a:rPr>
              <a:t>prior_bin</a:t>
            </a:r>
            <a:r>
              <a:rPr lang="de-DE" sz="3600" dirty="0">
                <a:solidFill>
                  <a:schemeClr val="bg1"/>
                </a:solidFill>
              </a:rPr>
              <a:t>)</a:t>
            </a:r>
            <a:endParaRPr lang="pl-PL" sz="36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0F781D8-E838-EB4D-FD5D-1B0F47680310}"/>
              </a:ext>
            </a:extLst>
          </p:cNvPr>
          <p:cNvSpPr txBox="1">
            <a:spLocks/>
          </p:cNvSpPr>
          <p:nvPr/>
        </p:nvSpPr>
        <p:spPr>
          <a:xfrm>
            <a:off x="647178" y="4713197"/>
            <a:ext cx="7887222" cy="171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F554B-8C71-8C01-DD9F-01E817388696}"/>
              </a:ext>
            </a:extLst>
          </p:cNvPr>
          <p:cNvSpPr txBox="1"/>
          <p:nvPr/>
        </p:nvSpPr>
        <p:spPr>
          <a:xfrm>
            <a:off x="5805094" y="1887790"/>
            <a:ext cx="63869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2400" dirty="0">
                <a:solidFill>
                  <a:schemeClr val="bg1"/>
                </a:solidFill>
              </a:rPr>
              <a:t>Przeszczep vs brak: krzywe przeżycia silnie rozbieżne (przeszczep wydłuża życie).</a:t>
            </a:r>
          </a:p>
          <a:p>
            <a:pPr marL="342900" indent="-342900">
              <a:buFontTx/>
              <a:buChar char="-"/>
            </a:pP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>
                <a:solidFill>
                  <a:schemeClr val="bg1"/>
                </a:solidFill>
              </a:rPr>
              <a:t>Mediana: ~21 dni (bez przeszczepu) vs ~7 miesięcy (z przeszczepem); różnica istotna (p &lt; 0,0001).</a:t>
            </a:r>
          </a:p>
          <a:p>
            <a:pPr marL="342900" indent="-342900">
              <a:buFontTx/>
              <a:buChar char="-"/>
            </a:pP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 err="1">
                <a:solidFill>
                  <a:schemeClr val="bg1"/>
                </a:solidFill>
              </a:rPr>
              <a:t>prior_bin</a:t>
            </a:r>
            <a:r>
              <a:rPr lang="pl-PL" sz="2400" dirty="0">
                <a:solidFill>
                  <a:schemeClr val="bg1"/>
                </a:solidFill>
              </a:rPr>
              <a:t> = 1 występuje tylko u pacjentów przeszczepionych → brak porównywalnej grupy.</a:t>
            </a:r>
          </a:p>
          <a:p>
            <a:pPr marL="342900" indent="-342900">
              <a:buFontTx/>
              <a:buChar char="-"/>
            </a:pP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>
                <a:solidFill>
                  <a:schemeClr val="bg1"/>
                </a:solidFill>
              </a:rPr>
              <a:t>Wpływ wcześniejszej interwencji wymaga ostrożnej interpretacji.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3F0C2-C1B3-894B-6F23-A3A5DADF1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8" y="2329346"/>
            <a:ext cx="5539978" cy="415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2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B1E04-57F0-31B6-58A6-6AD22DC02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simple node and mesh">
            <a:extLst>
              <a:ext uri="{FF2B5EF4-FFF2-40B4-BE49-F238E27FC236}">
                <a16:creationId xmlns:a16="http://schemas.microsoft.com/office/drawing/2014/main" id="{0F528C61-9C13-B24B-011A-E73B2DBE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2FE273-8FBC-97DC-94D2-39773C3740E0}"/>
              </a:ext>
            </a:extLst>
          </p:cNvPr>
          <p:cNvSpPr txBox="1">
            <a:spLocks/>
          </p:cNvSpPr>
          <p:nvPr/>
        </p:nvSpPr>
        <p:spPr>
          <a:xfrm>
            <a:off x="517869" y="257971"/>
            <a:ext cx="10011311" cy="3290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3600" dirty="0">
                <a:solidFill>
                  <a:schemeClr val="bg1"/>
                </a:solidFill>
              </a:rPr>
              <a:t>Model nieparametryczny - </a:t>
            </a:r>
            <a:r>
              <a:rPr lang="de-DE" sz="3600" dirty="0">
                <a:solidFill>
                  <a:schemeClr val="bg1"/>
                </a:solidFill>
              </a:rPr>
              <a:t>Test log-rank: </a:t>
            </a:r>
            <a:r>
              <a:rPr lang="de-DE" sz="3600" dirty="0" err="1">
                <a:solidFill>
                  <a:schemeClr val="bg1"/>
                </a:solidFill>
              </a:rPr>
              <a:t>istotność</a:t>
            </a:r>
            <a:r>
              <a:rPr lang="de-DE" sz="3600" dirty="0">
                <a:solidFill>
                  <a:schemeClr val="bg1"/>
                </a:solidFill>
              </a:rPr>
              <a:t> </a:t>
            </a:r>
            <a:r>
              <a:rPr lang="de-DE" sz="3600" dirty="0" err="1">
                <a:solidFill>
                  <a:schemeClr val="bg1"/>
                </a:solidFill>
              </a:rPr>
              <a:t>zmiennych</a:t>
            </a:r>
            <a:endParaRPr lang="pl-PL" sz="36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AEBC34D-EBCC-C9CB-5E97-D42DE43075F5}"/>
              </a:ext>
            </a:extLst>
          </p:cNvPr>
          <p:cNvSpPr txBox="1">
            <a:spLocks/>
          </p:cNvSpPr>
          <p:nvPr/>
        </p:nvSpPr>
        <p:spPr>
          <a:xfrm>
            <a:off x="647178" y="4713197"/>
            <a:ext cx="7887222" cy="1711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sz="2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D971C-48A0-EBF2-5337-6FAE505E788E}"/>
              </a:ext>
            </a:extLst>
          </p:cNvPr>
          <p:cNvSpPr txBox="1"/>
          <p:nvPr/>
        </p:nvSpPr>
        <p:spPr>
          <a:xfrm>
            <a:off x="5805094" y="2617260"/>
            <a:ext cx="63869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l-PL" sz="2400" dirty="0" err="1">
                <a:solidFill>
                  <a:schemeClr val="bg1"/>
                </a:solidFill>
              </a:rPr>
              <a:t>transplant_bin</a:t>
            </a:r>
            <a:r>
              <a:rPr lang="pl-PL" sz="2400" dirty="0">
                <a:solidFill>
                  <a:schemeClr val="bg1"/>
                </a:solidFill>
              </a:rPr>
              <a:t>: χ² = 33,0; p &lt; 0,0001 – silny i istotny wpływ.</a:t>
            </a:r>
          </a:p>
          <a:p>
            <a:pPr marL="342900" indent="-342900">
              <a:buFontTx/>
              <a:buChar char="-"/>
            </a:pP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 err="1">
                <a:solidFill>
                  <a:schemeClr val="bg1"/>
                </a:solidFill>
              </a:rPr>
              <a:t>prior_bin</a:t>
            </a:r>
            <a:r>
              <a:rPr lang="pl-PL" sz="2400" dirty="0">
                <a:solidFill>
                  <a:schemeClr val="bg1"/>
                </a:solidFill>
              </a:rPr>
              <a:t>: χ² = 6,56; p ≈ 0,01 – wynik formalnie istotny, ale trudny do interpretacji.</a:t>
            </a:r>
          </a:p>
          <a:p>
            <a:pPr marL="342900" indent="-342900">
              <a:buFontTx/>
              <a:buChar char="-"/>
            </a:pPr>
            <a:endParaRPr lang="pl-PL" sz="2400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pl-PL" sz="2400" dirty="0" err="1">
                <a:solidFill>
                  <a:schemeClr val="bg1"/>
                </a:solidFill>
              </a:rPr>
              <a:t>age</a:t>
            </a:r>
            <a:r>
              <a:rPr lang="pl-PL" sz="2400" dirty="0">
                <a:solidFill>
                  <a:schemeClr val="bg1"/>
                </a:solidFill>
              </a:rPr>
              <a:t>: χ² ≈ 4,9; p ≈ 0,03 – starszy wiek wiąże się z niższym przeżyciem.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60AEC1-7D3C-56FF-8144-22BDEA363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82453"/>
              </p:ext>
            </p:extLst>
          </p:nvPr>
        </p:nvGraphicFramePr>
        <p:xfrm>
          <a:off x="226337" y="2144803"/>
          <a:ext cx="5578755" cy="427965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5751">
                  <a:extLst>
                    <a:ext uri="{9D8B030D-6E8A-4147-A177-3AD203B41FA5}">
                      <a16:colId xmlns:a16="http://schemas.microsoft.com/office/drawing/2014/main" val="1281774384"/>
                    </a:ext>
                  </a:extLst>
                </a:gridCol>
                <a:gridCol w="1115751">
                  <a:extLst>
                    <a:ext uri="{9D8B030D-6E8A-4147-A177-3AD203B41FA5}">
                      <a16:colId xmlns:a16="http://schemas.microsoft.com/office/drawing/2014/main" val="3922641304"/>
                    </a:ext>
                  </a:extLst>
                </a:gridCol>
                <a:gridCol w="1115751">
                  <a:extLst>
                    <a:ext uri="{9D8B030D-6E8A-4147-A177-3AD203B41FA5}">
                      <a16:colId xmlns:a16="http://schemas.microsoft.com/office/drawing/2014/main" val="3904593580"/>
                    </a:ext>
                  </a:extLst>
                </a:gridCol>
                <a:gridCol w="1115751">
                  <a:extLst>
                    <a:ext uri="{9D8B030D-6E8A-4147-A177-3AD203B41FA5}">
                      <a16:colId xmlns:a16="http://schemas.microsoft.com/office/drawing/2014/main" val="2198007282"/>
                    </a:ext>
                  </a:extLst>
                </a:gridCol>
                <a:gridCol w="1115751">
                  <a:extLst>
                    <a:ext uri="{9D8B030D-6E8A-4147-A177-3AD203B41FA5}">
                      <a16:colId xmlns:a16="http://schemas.microsoft.com/office/drawing/2014/main" val="1684669602"/>
                    </a:ext>
                  </a:extLst>
                </a:gridCol>
              </a:tblGrid>
              <a:tr h="106991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Zmienna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Statystyka testu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Błąd </a:t>
                      </a:r>
                      <a:r>
                        <a:rPr lang="pl-PL" dirty="0" err="1"/>
                        <a:t>std</a:t>
                      </a:r>
                      <a:r>
                        <a:rPr lang="pl-PL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Chi^2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P-</a:t>
                      </a:r>
                      <a:r>
                        <a:rPr lang="pl-PL" dirty="0" err="1"/>
                        <a:t>value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336321"/>
                  </a:ext>
                </a:extLst>
              </a:tr>
              <a:tr h="1069914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Transplant_bin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17.9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&lt;.0001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902833"/>
                  </a:ext>
                </a:extLst>
              </a:tr>
              <a:tr h="1069914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Prior_bin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6.6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916353"/>
                  </a:ext>
                </a:extLst>
              </a:tr>
              <a:tr h="1069914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-182.5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82.6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62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93278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515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Michał Jamroży</dc:creator>
  <cp:lastModifiedBy>Michał Jamroży</cp:lastModifiedBy>
  <cp:revision>3</cp:revision>
  <dcterms:created xsi:type="dcterms:W3CDTF">2025-04-05T12:57:15Z</dcterms:created>
  <dcterms:modified xsi:type="dcterms:W3CDTF">2025-04-05T15:43:37Z</dcterms:modified>
</cp:coreProperties>
</file>