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6" r:id="rId5"/>
    <p:sldId id="259" r:id="rId6"/>
    <p:sldId id="261" r:id="rId7"/>
    <p:sldId id="262" r:id="rId8"/>
    <p:sldId id="264" r:id="rId9"/>
    <p:sldId id="268" r:id="rId10"/>
    <p:sldId id="269" r:id="rId11"/>
    <p:sldId id="272" r:id="rId12"/>
    <p:sldId id="273" r:id="rId13"/>
    <p:sldId id="274" r:id="rId14"/>
    <p:sldId id="270" r:id="rId15"/>
    <p:sldId id="275" r:id="rId16"/>
    <p:sldId id="280" r:id="rId17"/>
    <p:sldId id="276" r:id="rId18"/>
    <p:sldId id="277" r:id="rId19"/>
    <p:sldId id="279" r:id="rId20"/>
    <p:sldId id="281" r:id="rId21"/>
    <p:sldId id="282" r:id="rId22"/>
    <p:sldId id="283" r:id="rId23"/>
    <p:sldId id="271" r:id="rId24"/>
    <p:sldId id="263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2016-05-22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Jednomaszynowy problem minimalizacji sumy kosztów zadań spóźnionych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1752600"/>
          </a:xfrm>
        </p:spPr>
        <p:txBody>
          <a:bodyPr>
            <a:normAutofit fontScale="92500" lnSpcReduction="20000"/>
          </a:bodyPr>
          <a:lstStyle/>
          <a:p>
            <a:pPr algn="r"/>
            <a:endParaRPr lang="pl-PL" dirty="0" smtClean="0"/>
          </a:p>
          <a:p>
            <a:pPr algn="r"/>
            <a:endParaRPr lang="pl-PL" dirty="0"/>
          </a:p>
          <a:p>
            <a:pPr algn="r"/>
            <a:r>
              <a:rPr lang="pl-PL" dirty="0" smtClean="0"/>
              <a:t>Metody </a:t>
            </a:r>
            <a:r>
              <a:rPr lang="pl-PL" dirty="0"/>
              <a:t>o</a:t>
            </a:r>
            <a:r>
              <a:rPr lang="pl-PL" dirty="0" smtClean="0"/>
              <a:t>ptymalizacji, temat 3, zadanie 1</a:t>
            </a:r>
            <a:br>
              <a:rPr lang="pl-PL" dirty="0" smtClean="0"/>
            </a:br>
            <a:r>
              <a:rPr lang="pl-PL" dirty="0" smtClean="0"/>
              <a:t>Michał Zimniak, Damian </a:t>
            </a:r>
            <a:r>
              <a:rPr lang="pl-PL" dirty="0" err="1" smtClean="0"/>
              <a:t>Dyńdo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dynamiczny - teoria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b="1" dirty="0" smtClean="0"/>
                  <a:t>Algorytm wyznacza serię ruchów niezależnych generujących z permutacji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pl-PL" b="1" dirty="0" smtClean="0"/>
                  <a:t> najlepszy element otoczenia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</a:rPr>
                      <m:t>𝑫𝑴</m:t>
                    </m:r>
                    <m:d>
                      <m:dPr>
                        <m:ctrlPr>
                          <a:rPr lang="pl-PL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1" i="1" smtClean="0">
                            <a:latin typeface="Cambria Math"/>
                          </a:rPr>
                          <m:t>𝝅</m:t>
                        </m:r>
                      </m:e>
                    </m:d>
                  </m:oMath>
                </a14:m>
                <a:r>
                  <a:rPr lang="pl-PL" b="1" dirty="0" smtClean="0"/>
                  <a:t> </a:t>
                </a:r>
                <a:r>
                  <a:rPr lang="pl-PL" dirty="0" smtClean="0"/>
                  <a:t>- czyli nie przeglądamy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  <m:r>
                          <a:rPr lang="pl-PL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pl-PL" dirty="0" smtClean="0"/>
                  <a:t> permutacji, tylko wyznaczamy najlepszą w czasie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𝑂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 i pamięci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𝑂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𝑛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Przez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 smtClean="0"/>
                  <a:t> oznaczamy permutację częściową zadań ze zbioru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{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,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,…,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)}</m:t>
                    </m:r>
                  </m:oMath>
                </a14:m>
                <a:r>
                  <a:rPr lang="pl-PL" dirty="0" smtClean="0"/>
                  <a:t>, która ma minimalną wartość funkcji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𝐹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 celu dla tego zbioru.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 smtClean="0"/>
                  <a:t> można otrzymać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 (0≤</m:t>
                    </m:r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&lt;</m:t>
                    </m:r>
                    <m:r>
                      <a:rPr lang="pl-PL" b="0" i="1" smtClean="0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Jeśli i = j – 1,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𝑗</m:t>
                        </m:r>
                        <m:r>
                          <a:rPr lang="pl-P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pl-PL" dirty="0" smtClean="0"/>
                  <a:t> oraz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0≤</m:t>
                    </m:r>
                    <m:r>
                      <a:rPr lang="pl-PL" i="1">
                        <a:latin typeface="Cambria Math"/>
                      </a:rPr>
                      <m:t>𝑖</m:t>
                    </m:r>
                    <m:r>
                      <a:rPr lang="pl-PL" i="1">
                        <a:latin typeface="Cambria Math"/>
                      </a:rPr>
                      <m:t>&lt;</m:t>
                    </m:r>
                    <m:r>
                      <a:rPr lang="pl-PL" i="1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pl-PL" dirty="0" smtClean="0"/>
                  <a:t> uzupełniamy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o elementy i+1, i+2,…, j-1, j, oraz zamieniamy element i+1 z j. </a:t>
                </a:r>
                <a:br>
                  <a:rPr lang="pl-PL" dirty="0" smtClean="0"/>
                </a:br>
                <a:r>
                  <a:rPr lang="pl-PL" dirty="0" smtClean="0"/>
                  <a:t>Mamy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/>
                      </a:rPr>
                      <m:t>=</m:t>
                    </m:r>
                    <m:r>
                      <a:rPr lang="pl-PL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pl-PL" b="0" i="1" dirty="0" smtClean="0">
                    <a:latin typeface="Cambria Math"/>
                  </a:rPr>
                  <a:t/>
                </a:r>
                <a:br>
                  <a:rPr lang="pl-PL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/>
                          </a:rPr>
                          <m:t>𝑘</m:t>
                        </m:r>
                        <m:r>
                          <a:rPr lang="pl-PL" b="0" i="1" smtClean="0">
                            <a:latin typeface="Cambria Math"/>
                          </a:rPr>
                          <m:t>=</m:t>
                        </m:r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  <m:r>
                          <a:rPr lang="pl-PL" b="0" i="1" smtClean="0">
                            <a:latin typeface="Cambria Math"/>
                          </a:rPr>
                          <m:t>+2</m:t>
                        </m:r>
                      </m:sub>
                      <m:sup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  <m:r>
                          <a:rPr lang="pl-PL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pl-PL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pl-PL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b="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  <m:r>
                      <a:rPr lang="pl-PL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l-PL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815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dynamiczny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Dla j = 2,3,…n z warunkami początkowymi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/>
                      </a:rPr>
                      <m:t>=</m:t>
                    </m:r>
                    <m:r>
                      <a:rPr lang="pl-PL" b="0" i="0" smtClean="0">
                        <a:latin typeface="Cambria Math"/>
                      </a:rPr>
                      <m:t>0</m:t>
                    </m:r>
                  </m:oMath>
                </a14:m>
                <a:r>
                  <a:rPr lang="pl-PL" dirty="0" smtClean="0"/>
                  <a:t> oraz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  <m:r>
                          <a:rPr lang="pl-PL" b="0" i="1" smtClean="0">
                            <a:latin typeface="Cambria Math"/>
                          </a:rPr>
                          <m:t>(1)</m:t>
                        </m:r>
                      </m:sub>
                    </m:sSub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  <m:r>
                          <a:rPr lang="pl-PL" b="0" i="1" smtClean="0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obliczamy wartości </a:t>
                </a:r>
                <a:br>
                  <a:rPr lang="pl-PL" dirty="0" smtClean="0"/>
                </a:br>
                <a:r>
                  <a:rPr lang="pl-PL" dirty="0" smtClean="0"/>
                  <a:t/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"/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l-PL" i="1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pl-PL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l-PL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e>
                            <m:func>
                              <m:func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pl-PL" b="0" i="1" smtClean="0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l-PL" b="0" i="0" smtClean="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0≤</m:t>
                                    </m:r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l-PL" b="0" i="1" smtClean="0">
                                        <a:latin typeface="Cambria Math"/>
                                      </a:rPr>
                                      <m:t>j</m:t>
                                    </m:r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lim>
                                </m:limLow>
                              </m:fName>
                              <m:e>
                                <m:eqArr>
                                  <m:eqArrPr>
                                    <m:ctrlPr>
                                      <a:rPr lang="pl-PL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pl-PL" i="1">
                                        <a:latin typeface="Cambria Math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pl-PL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pl-PL" i="1" dirty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pl-PL" i="1">
                                        <a:latin typeface="Cambria Math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+2</m:t>
                                        </m:r>
                                      </m:sub>
                                      <m:sup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𝜋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𝜋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𝜋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pl-PL" i="1">
                                                        <a:latin typeface="Cambria Math"/>
                                                      </a:rPr>
                                                      <m:t>+1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  <m:e>
                                    <m:r>
                                      <a:rPr lang="pl-PL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l-PL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l-P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l-PL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l-PL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l-PL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pl-PL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eqAr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pl-PL" dirty="0" smtClean="0"/>
              </a:p>
              <a:p>
                <a:r>
                  <a:rPr lang="pl-PL" dirty="0" smtClean="0"/>
                  <a:t>Otrzymujemy optymalną wartość funkcji celu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, a odpowiadającą jej permutację można wyznaczyć przeglądając proces obliczania „wstecz”.</a:t>
                </a: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Ulepszenie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Na zbiór zadań N można nałożyć relację częściowego porządku R.</a:t>
                </a:r>
              </a:p>
              <a:p>
                <a:r>
                  <a:rPr lang="pl-PL" dirty="0" smtClean="0"/>
                  <a:t>Zadanie i jest w relacji z zadaniem j wtedy i tylko wtedy, gdy istnieje permutacja optymalna, w której zadanie i poprzedza j.</a:t>
                </a:r>
              </a:p>
              <a:p>
                <a:r>
                  <a:rPr lang="pl-PL" dirty="0" smtClean="0"/>
                  <a:t>Teraz możemy nałożyć na generowane permutacje kryterium eliminacyjne – każde dwa zadania muszą być ze sobą w relacji R.</a:t>
                </a:r>
              </a:p>
              <a:p>
                <a:r>
                  <a:rPr lang="pl-PL" dirty="0" smtClean="0"/>
                  <a:t>Pozwala to zredukować ilość obliczeń drugiego członu ze wzoru rekurencyjnego na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- po dołączeniu do </a:t>
                </a:r>
                <a:r>
                  <a:rPr lang="pl-PL" dirty="0" err="1" smtClean="0"/>
                  <a:t>podpermutacji</a:t>
                </a:r>
                <a:r>
                  <a:rPr lang="pl-PL" dirty="0" smtClean="0"/>
                  <a:t> zadania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 jest ono zamieniane z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pl-PL" dirty="0" smtClean="0"/>
                  <a:t> tylko wówczas, gdy po zamianie jest spełniona relacja R.</a:t>
                </a:r>
              </a:p>
              <a:p>
                <a:r>
                  <a:rPr lang="pl-PL" dirty="0" smtClean="0"/>
                  <a:t>Wniosek: relacja R pozwala na eliminację wielu elementów z otoczenia, bez utraty rozwiązań optymalnych.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Twierdzenie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Niech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pl-PL" dirty="0"/>
                  <a:t> będą odpowiednio zbiorami następników oraz poprzedników zadania i w relacji R.</a:t>
                </a:r>
              </a:p>
              <a:p>
                <a:r>
                  <a:rPr lang="pl-PL" dirty="0"/>
                  <a:t>Jeżeli dla pary </a:t>
                </a:r>
                <a:r>
                  <a:rPr lang="pl-PL" dirty="0" smtClean="0"/>
                  <a:t>zadań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𝑖</m:t>
                    </m:r>
                    <m:r>
                      <a:rPr lang="pl-PL" b="0" i="1" smtClean="0">
                        <a:latin typeface="Cambria Math"/>
                      </a:rPr>
                      <m:t>,</m:t>
                    </m:r>
                    <m:r>
                      <a:rPr lang="pl-PL" b="0" i="1" smtClean="0">
                        <a:latin typeface="Cambria Math"/>
                      </a:rPr>
                      <m:t>𝑗</m:t>
                    </m:r>
                    <m:r>
                      <a:rPr lang="pl-PL" b="0" i="1" smtClean="0">
                        <a:latin typeface="Cambria Math"/>
                      </a:rPr>
                      <m:t>∈</m:t>
                    </m:r>
                    <m:r>
                      <a:rPr lang="pl-PL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pl-PL" dirty="0" smtClean="0"/>
                  <a:t> spełniony jest jeden z warunków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/>
                          </a:rPr>
                          <m:t>𝑙</m:t>
                        </m:r>
                        <m:r>
                          <a:rPr lang="pl-PL" b="0" i="1" smtClean="0"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pl-PL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/>
                          </a:rPr>
                          <m:t>𝑙</m:t>
                        </m:r>
                        <m:r>
                          <a:rPr lang="pl-PL" b="0" i="1" smtClean="0"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pl-PL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pPr marL="400050" lvl="1" indent="0">
                  <a:buNone/>
                </a:pPr>
                <a:r>
                  <a:rPr lang="pl-PL" sz="2200" dirty="0" smtClean="0"/>
                  <a:t>to istnieje permutacja optymalna, w której zadanie i poprzedza j.</a:t>
                </a:r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Recepta na program „zstępujące poszukiwanie z otoczeniem </a:t>
            </a:r>
            <a:r>
              <a:rPr lang="pl-PL" dirty="0" err="1" smtClean="0"/>
              <a:t>dynasearch</a:t>
            </a:r>
            <a:r>
              <a:rPr lang="pl-PL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l-PL" dirty="0" smtClean="0"/>
                  <a:t>Obliczenia rozpoczynamy od pewnego rozwiązania startowego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pl-PL" dirty="0" smtClean="0"/>
                  <a:t> wyznaczonego losowo lub za pomocą alg. konstrukcyjnego.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(0)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dirty="0" smtClean="0"/>
                  <a:t>Niech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𝛽</m:t>
                    </m:r>
                    <m:r>
                      <a:rPr lang="pl-PL" b="0" i="1" smtClean="0">
                        <a:latin typeface="Cambria Math"/>
                      </a:rPr>
                      <m:t> ←</m:t>
                    </m:r>
                  </m:oMath>
                </a14:m>
                <a:r>
                  <a:rPr lang="pl-PL" dirty="0" smtClean="0"/>
                  <a:t> wynik alg. dynamicznego z początkową perm.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dirty="0" smtClean="0"/>
                  <a:t>Jeżeli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&lt;</m:t>
                    </m:r>
                    <m:r>
                      <a:rPr lang="pl-PL" b="0" i="1" smtClean="0">
                        <a:latin typeface="Cambria Math"/>
                      </a:rPr>
                      <m:t>𝐹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 to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pl-PL" dirty="0" smtClean="0"/>
                  <a:t> i skocz do 2.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dirty="0" err="1" smtClean="0"/>
                  <a:t>wpp</a:t>
                </a:r>
                <a:r>
                  <a:rPr lang="pl-PL" dirty="0" smtClean="0"/>
                  <a:t> zwróć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:endParaRPr lang="pl-PL" dirty="0" smtClean="0"/>
              </a:p>
              <a:p>
                <a:r>
                  <a:rPr lang="pl-PL" dirty="0" smtClean="0"/>
                  <a:t>Algorytm uruchamiamy wielokrotnie z rozwiązań otrzymywanych przez losowe zaburzenie bieżącego minimum lokalnego.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767321" cy="30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>
            <a:off x="2483768" y="1916832"/>
            <a:ext cx="2016224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 flipH="1">
            <a:off x="2483768" y="2996952"/>
            <a:ext cx="208823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 flipV="1">
            <a:off x="2195736" y="3933056"/>
            <a:ext cx="243347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H="1">
            <a:off x="2483768" y="508518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4629212" y="5085184"/>
            <a:ext cx="375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Generator przykładów testowych.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629212" y="4005064"/>
            <a:ext cx="397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Definicja struktury trwałej, która reprezentuje szeregowane zadanie. Zawiera pola: period, </a:t>
            </a:r>
            <a:r>
              <a:rPr lang="pl-PL" dirty="0" err="1" smtClean="0"/>
              <a:t>weight</a:t>
            </a:r>
            <a:r>
              <a:rPr lang="pl-PL" dirty="0" smtClean="0"/>
              <a:t>, deadline.</a:t>
            </a:r>
            <a:endParaRPr lang="en-US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572000" y="1772816"/>
            <a:ext cx="4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Program, który wyznacza optymalne szeregowanie dla zadanego wejścia: ilość iteracji, ilość zadań * </a:t>
            </a:r>
            <a:r>
              <a:rPr lang="pl-PL" dirty="0" err="1" smtClean="0"/>
              <a:t>krotka</a:t>
            </a:r>
            <a:r>
              <a:rPr lang="pl-PL" dirty="0" smtClean="0"/>
              <a:t> (</a:t>
            </a:r>
            <a:r>
              <a:rPr lang="pl-PL" dirty="0" err="1" smtClean="0"/>
              <a:t>p,w,d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610085" y="2879049"/>
            <a:ext cx="268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Implementuje </a:t>
            </a:r>
            <a:r>
              <a:rPr lang="pl-PL" dirty="0" err="1" smtClean="0"/>
              <a:t>dynasearch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uruchamiania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1259632" y="1484784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Input Generator</a:t>
            </a:r>
            <a:endParaRPr lang="en-US" dirty="0"/>
          </a:p>
        </p:txBody>
      </p:sp>
      <p:cxnSp>
        <p:nvCxnSpPr>
          <p:cNvPr id="6" name="Łącznik prosty ze strzałką 5"/>
          <p:cNvCxnSpPr>
            <a:stCxn id="4" idx="2"/>
          </p:cNvCxnSpPr>
          <p:nvPr/>
        </p:nvCxnSpPr>
        <p:spPr>
          <a:xfrm>
            <a:off x="2087724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Prostokąt zaokrąglony 6"/>
          <p:cNvSpPr/>
          <p:nvPr/>
        </p:nvSpPr>
        <p:spPr>
          <a:xfrm>
            <a:off x="1547664" y="2780928"/>
            <a:ext cx="108012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test.in</a:t>
            </a:r>
            <a:endParaRPr lang="en-US" dirty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090675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rostokąt 8"/>
          <p:cNvSpPr/>
          <p:nvPr/>
        </p:nvSpPr>
        <p:spPr>
          <a:xfrm>
            <a:off x="1259632" y="3645024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Program</a:t>
            </a:r>
            <a:endParaRPr lang="en-US" dirty="0"/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2087724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1547664" y="4941168"/>
            <a:ext cx="108012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t</a:t>
            </a:r>
            <a:r>
              <a:rPr lang="pl-PL" dirty="0" err="1" smtClean="0"/>
              <a:t>est.out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059832" y="1484784"/>
            <a:ext cx="297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$</a:t>
            </a:r>
            <a:r>
              <a:rPr lang="pl-PL" dirty="0" smtClean="0"/>
              <a:t> InputGenerator.exe &gt; test.in</a:t>
            </a:r>
          </a:p>
          <a:p>
            <a:r>
              <a:rPr lang="pl-PL" dirty="0"/>
              <a:t>$</a:t>
            </a:r>
            <a:r>
              <a:rPr lang="pl-PL" dirty="0" smtClean="0"/>
              <a:t> 2</a:t>
            </a:r>
          </a:p>
          <a:p>
            <a:r>
              <a:rPr lang="pl-PL" dirty="0"/>
              <a:t>$</a:t>
            </a:r>
            <a:r>
              <a:rPr lang="pl-PL" dirty="0" smtClean="0"/>
              <a:t> 3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419872" y="2561128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(ilość iteracji)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(ilość zadań)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25 3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(period, </a:t>
            </a:r>
            <a:r>
              <a:rPr lang="pl-P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deadline)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78 1 62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81 7 77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069694" y="3964414"/>
            <a:ext cx="329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$</a:t>
            </a:r>
            <a:r>
              <a:rPr lang="pl-PL" dirty="0" smtClean="0"/>
              <a:t> Program.exe &lt; test.in &gt; </a:t>
            </a:r>
            <a:r>
              <a:rPr lang="pl-PL" dirty="0" err="1" smtClean="0"/>
              <a:t>test.out</a:t>
            </a:r>
            <a:endParaRPr lang="pl-PL" dirty="0" smtClean="0"/>
          </a:p>
        </p:txBody>
      </p:sp>
      <p:sp>
        <p:nvSpPr>
          <p:cNvPr id="15" name="pole tekstowe 14"/>
          <p:cNvSpPr txBox="1"/>
          <p:nvPr/>
        </p:nvSpPr>
        <p:spPr>
          <a:xfrm>
            <a:off x="323528" y="5661248"/>
            <a:ext cx="864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Tasks| Starting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cost|Optimized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cost|   Improvement|    Iterations|     Time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3|            11|             8|        27.27%|             2|             4|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Optimal pi: 1, 2, 3</a:t>
            </a:r>
          </a:p>
        </p:txBody>
      </p:sp>
      <p:cxnSp>
        <p:nvCxnSpPr>
          <p:cNvPr id="18" name="Łącznik prostoliniowy 17"/>
          <p:cNvCxnSpPr/>
          <p:nvPr/>
        </p:nvCxnSpPr>
        <p:spPr>
          <a:xfrm flipV="1">
            <a:off x="2555776" y="2561128"/>
            <a:ext cx="936104" cy="2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19"/>
          <p:cNvCxnSpPr/>
          <p:nvPr/>
        </p:nvCxnSpPr>
        <p:spPr>
          <a:xfrm>
            <a:off x="2555776" y="3356992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oliniowy 24"/>
          <p:cNvCxnSpPr/>
          <p:nvPr/>
        </p:nvCxnSpPr>
        <p:spPr>
          <a:xfrm flipH="1">
            <a:off x="467544" y="544522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oliniowy 26"/>
          <p:cNvCxnSpPr/>
          <p:nvPr/>
        </p:nvCxnSpPr>
        <p:spPr>
          <a:xfrm>
            <a:off x="2627784" y="5445224"/>
            <a:ext cx="612068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H="1" flipV="1">
            <a:off x="3044046" y="6046424"/>
            <a:ext cx="591850" cy="44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2915816" y="6381328"/>
            <a:ext cx="615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Taki koszt miało szeregowanie wyznaczone z losowej permutacji.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Generator przykładów testowych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l-PL" dirty="0" smtClean="0"/>
              <a:t>Poszczególne wartości krotek są losowane w podanych przedziałach:</a:t>
            </a:r>
            <a:endParaRPr lang="pl-PL" dirty="0"/>
          </a:p>
          <a:p>
            <a:pPr lvl="1"/>
            <a:r>
              <a:rPr lang="pl-PL" dirty="0"/>
              <a:t>p: [1, 100]</a:t>
            </a:r>
          </a:p>
          <a:p>
            <a:pPr lvl="1"/>
            <a:r>
              <a:rPr lang="pl-PL" dirty="0"/>
              <a:t>w: [1, 10]</a:t>
            </a:r>
          </a:p>
          <a:p>
            <a:pPr lvl="1"/>
            <a:r>
              <a:rPr lang="pl-PL" dirty="0"/>
              <a:t>d: [P/10, 7*P/10], gdzie P to suma wszystkich p.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8136904" cy="305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8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err="1" smtClean="0"/>
              <a:t>Task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pl-PL" dirty="0" smtClean="0"/>
              <a:t>Bardzo prosta. Zawiera pola: Period, </a:t>
            </a:r>
            <a:r>
              <a:rPr lang="pl-PL" dirty="0" err="1" smtClean="0"/>
              <a:t>Weight</a:t>
            </a:r>
            <a:r>
              <a:rPr lang="pl-PL" dirty="0" smtClean="0"/>
              <a:t>, Deadline.</a:t>
            </a:r>
          </a:p>
          <a:p>
            <a:r>
              <a:rPr lang="pl-PL" dirty="0" smtClean="0"/>
              <a:t>Nie pozwala na modyfikowanie pól po inicjalizacji.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984776" cy="410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Konstruktor przyjmuje zestaw zadań do uszeregowania.</a:t>
            </a:r>
          </a:p>
          <a:p>
            <a:r>
              <a:rPr lang="pl-PL" dirty="0" smtClean="0"/>
              <a:t>Klasa udostępnia metodę </a:t>
            </a:r>
            <a:r>
              <a:rPr lang="pl-PL" i="1" dirty="0" err="1" smtClean="0"/>
              <a:t>FindLocalMinimum</a:t>
            </a:r>
            <a:r>
              <a:rPr lang="pl-PL" i="1" dirty="0" smtClean="0"/>
              <a:t>(</a:t>
            </a:r>
            <a:r>
              <a:rPr lang="pl-PL" i="1" dirty="0" err="1" smtClean="0"/>
              <a:t>int</a:t>
            </a:r>
            <a:r>
              <a:rPr lang="pl-PL" i="1" dirty="0" smtClean="0"/>
              <a:t>[] pi)</a:t>
            </a:r>
            <a:r>
              <a:rPr lang="pl-PL" dirty="0" smtClean="0"/>
              <a:t>, która znajduje najoptymalniejsze szeregowanie w otoczeniu </a:t>
            </a:r>
            <a:r>
              <a:rPr lang="pl-PL" dirty="0" err="1" smtClean="0"/>
              <a:t>Dynasearch</a:t>
            </a:r>
            <a:r>
              <a:rPr lang="pl-PL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7" y="3501008"/>
            <a:ext cx="393941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V="1">
            <a:off x="1619672" y="3501008"/>
            <a:ext cx="360040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5292080" y="282331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Zeruje tablice pomocnicze i wykonuje </a:t>
            </a:r>
            <a:r>
              <a:rPr lang="pl-PL" dirty="0" err="1" smtClean="0"/>
              <a:t>preprocessing</a:t>
            </a:r>
            <a:r>
              <a:rPr lang="pl-PL" dirty="0" smtClean="0"/>
              <a:t> obliczający czasy zakończenia wykonywania zadań.</a:t>
            </a:r>
            <a:endParaRPr lang="en-US" dirty="0"/>
          </a:p>
        </p:txBody>
      </p:sp>
      <p:cxnSp>
        <p:nvCxnSpPr>
          <p:cNvPr id="8" name="Łącznik prosty ze strzałką 7"/>
          <p:cNvCxnSpPr/>
          <p:nvPr/>
        </p:nvCxnSpPr>
        <p:spPr>
          <a:xfrm flipV="1">
            <a:off x="1979712" y="4365104"/>
            <a:ext cx="360040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5652118" y="4180438"/>
            <a:ext cx="31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Implementacja algorytmu dynamicznego. Tworzy tablicę kosztów (</a:t>
            </a:r>
            <a:r>
              <a:rPr lang="pl-PL" dirty="0" err="1" smtClean="0"/>
              <a:t>dp</a:t>
            </a:r>
            <a:r>
              <a:rPr lang="pl-PL" dirty="0" smtClean="0"/>
              <a:t>) i </a:t>
            </a:r>
            <a:r>
              <a:rPr lang="pl-PL" dirty="0" err="1" smtClean="0"/>
              <a:t>pszesunięć</a:t>
            </a:r>
            <a:r>
              <a:rPr lang="pl-PL" dirty="0" smtClean="0"/>
              <a:t> (</a:t>
            </a:r>
            <a:r>
              <a:rPr lang="pl-PL" dirty="0" err="1" smtClean="0"/>
              <a:t>dpSwaps</a:t>
            </a:r>
            <a:r>
              <a:rPr lang="pl-PL" dirty="0" smtClean="0"/>
              <a:t>).</a:t>
            </a:r>
            <a:endParaRPr lang="en-US" dirty="0"/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1907704" y="4653136"/>
            <a:ext cx="1656184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419872" y="5805264"/>
            <a:ext cx="552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Odtwarza optymalną permutację na podstawie </a:t>
            </a:r>
            <a:r>
              <a:rPr lang="pl-PL" dirty="0" err="1" smtClean="0"/>
              <a:t>dpSwaps</a:t>
            </a:r>
            <a:r>
              <a:rPr lang="pl-PL" dirty="0"/>
              <a:t>.</a:t>
            </a:r>
            <a:endParaRPr lang="en-US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4139952" y="5121188"/>
            <a:ext cx="216024" cy="25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3678436" y="5380767"/>
            <a:ext cx="394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Opt</a:t>
            </a:r>
            <a:r>
              <a:rPr lang="pl-PL" dirty="0" smtClean="0"/>
              <a:t>. wart. znajduje się na końcu tablicy.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Sformułowanie problemu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dirty="0" smtClean="0"/>
                  <a:t>Dany jest zbiór N = {1,2,…,n} zadań do wykonania na pojedynczej maszynie.</a:t>
                </a:r>
              </a:p>
              <a:p>
                <a:r>
                  <a:rPr lang="pl-PL" dirty="0" smtClean="0"/>
                  <a:t>W danej chwili może być wykonywane tylko jedno zadanie bez wywłaszczania.</a:t>
                </a:r>
              </a:p>
              <a:p>
                <a:r>
                  <a:rPr lang="pl-PL" dirty="0" smtClean="0"/>
                  <a:t>Każde zadanie </a:t>
                </a:r>
                <a:r>
                  <a:rPr lang="pl-PL" dirty="0"/>
                  <a:t>i </a:t>
                </a:r>
                <a:r>
                  <a:rPr lang="pl-PL" dirty="0" smtClean="0"/>
                  <a:t>⋲ N ma przyporządkowaną krotkę (p</a:t>
                </a:r>
                <a:r>
                  <a:rPr lang="pl-PL" baseline="-25000" dirty="0" smtClean="0"/>
                  <a:t>i</a:t>
                </a:r>
                <a:r>
                  <a:rPr lang="pl-PL" dirty="0" smtClean="0"/>
                  <a:t>, </a:t>
                </a:r>
                <a:r>
                  <a:rPr lang="pl-PL" dirty="0" err="1" smtClean="0"/>
                  <a:t>w</a:t>
                </a:r>
                <a:r>
                  <a:rPr lang="pl-PL" baseline="-25000" dirty="0" err="1" smtClean="0"/>
                  <a:t>i</a:t>
                </a:r>
                <a:r>
                  <a:rPr lang="pl-PL" dirty="0" smtClean="0"/>
                  <a:t>, d</a:t>
                </a:r>
                <a:r>
                  <a:rPr lang="pl-PL" baseline="-25000" dirty="0" smtClean="0"/>
                  <a:t>i</a:t>
                </a:r>
                <a:r>
                  <a:rPr lang="pl-PL" dirty="0" smtClean="0"/>
                  <a:t>), gdzie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pl-PL" dirty="0"/>
                  <a:t>p – czas trwania zadania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pl-PL" dirty="0"/>
                  <a:t>w – waga funkcji kosztów (koszt spóźnienia)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pl-PL" dirty="0"/>
                  <a:t>d – wymagany termin zakończenia (linia krytyczna</a:t>
                </a:r>
                <a:r>
                  <a:rPr lang="pl-PL" dirty="0" smtClean="0"/>
                  <a:t>)</a:t>
                </a:r>
              </a:p>
              <a:p>
                <a:r>
                  <a:rPr lang="pl-PL" dirty="0" smtClean="0"/>
                  <a:t>Niech C</a:t>
                </a:r>
                <a:r>
                  <a:rPr lang="pl-PL" baseline="-25000" dirty="0" smtClean="0"/>
                  <a:t>i </a:t>
                </a:r>
                <a:r>
                  <a:rPr lang="pl-PL" dirty="0" smtClean="0"/>
                  <a:t>będzie terminem wykonania zadania.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l-PL" b="0" i="1" smtClean="0">
                            <a:latin typeface="Cambria Math"/>
                          </a:rPr>
                          <m:t>𝑗</m:t>
                        </m:r>
                        <m:r>
                          <a:rPr lang="pl-PL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l-PL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).</a:t>
                </a:r>
              </a:p>
              <a:p>
                <a:r>
                  <a:rPr lang="pl-PL" b="0" dirty="0" smtClean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pl-PL" b="0" i="0" smtClean="0">
                                <a:latin typeface="Cambria Math"/>
                              </a:rPr>
                              <m:t>gdy</m:t>
                            </m:r>
                            <m:r>
                              <m:rPr>
                                <m:nor/>
                              </m:rPr>
                              <a:rPr lang="pl-PL" b="0" i="0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0          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pl-PL" dirty="0" smtClean="0"/>
                  <a:t>  będzie spóźnieniem.</a:t>
                </a:r>
              </a:p>
              <a:p>
                <a:r>
                  <a:rPr lang="pl-PL" dirty="0" smtClean="0"/>
                  <a:t>Wówczas problem polega na znalezieniu takiej kolejności zadań (permutacji zbioru N), która minimalizuje sumę kosztów spóźnień, tj.</a:t>
                </a:r>
                <a:r>
                  <a:rPr lang="pl-PL" dirty="0"/>
                  <a:t/>
                </a:r>
                <a:br>
                  <a:rPr lang="pl-PL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  <m:r>
                          <a:rPr lang="pl-PL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l-PL" dirty="0" smtClean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348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4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dynamiczny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" y="2420888"/>
            <a:ext cx="9121613" cy="402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75656" y="1484784"/>
            <a:ext cx="589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Zasada działania została wyjaśniona na poprzednich slajdach.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Odtworzenie optymalnej permutacji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3373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 testowy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Program przyjmuje wejście, tworzy instancję </a:t>
            </a:r>
            <a:r>
              <a:rPr lang="pl-PL" dirty="0" err="1" smtClean="0"/>
              <a:t>Scheduler’a</a:t>
            </a:r>
            <a:r>
              <a:rPr lang="pl-PL" dirty="0" smtClean="0"/>
              <a:t>, a następnie wywołuje metodę </a:t>
            </a:r>
            <a:r>
              <a:rPr lang="pl-PL" i="1" dirty="0" err="1" smtClean="0"/>
              <a:t>FindLocalMinimum</a:t>
            </a:r>
            <a:r>
              <a:rPr lang="pl-PL" i="1" dirty="0" smtClean="0"/>
              <a:t>(</a:t>
            </a:r>
            <a:r>
              <a:rPr lang="pl-PL" i="1" dirty="0" err="1" smtClean="0"/>
              <a:t>int</a:t>
            </a:r>
            <a:r>
              <a:rPr lang="pl-PL" i="1" dirty="0" smtClean="0"/>
              <a:t>[] pi)</a:t>
            </a:r>
            <a:r>
              <a:rPr lang="pl-PL" dirty="0" smtClean="0"/>
              <a:t> dopóki jest w stanie poprawić wynik.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Aby zwiększyć szanse na optymalizację wyniku procedura jest powtarzana dla kilku losowych, startowych permutacji.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67" y="2564904"/>
            <a:ext cx="3744416" cy="263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67" y="5949280"/>
            <a:ext cx="28003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2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obliczeniowe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pl-PL" dirty="0" smtClean="0"/>
              <a:t>Rozwiązania startowe zostały wyznaczone losowo.</a:t>
            </a:r>
          </a:p>
          <a:p>
            <a:r>
              <a:rPr lang="pl-PL" dirty="0" smtClean="0"/>
              <a:t>Poniższa tabelka przedstawia średnią poprawę rozwiązań algorytmu losowego.</a:t>
            </a:r>
          </a:p>
          <a:p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68224"/>
              </p:ext>
            </p:extLst>
          </p:nvPr>
        </p:nvGraphicFramePr>
        <p:xfrm>
          <a:off x="683568" y="3771850"/>
          <a:ext cx="7776864" cy="2668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423485">
                <a:tc rowSpan="2">
                  <a:txBody>
                    <a:bodyPr/>
                    <a:lstStyle/>
                    <a:p>
                      <a:r>
                        <a:rPr lang="pl-PL" dirty="0" smtClean="0"/>
                        <a:t>Liczba zadań 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l-PL" dirty="0" smtClean="0"/>
                        <a:t>Algorytm </a:t>
                      </a:r>
                      <a:r>
                        <a:rPr lang="pl-PL" dirty="0" err="1" smtClean="0"/>
                        <a:t>dynasearch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0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Poprawa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iteracji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Czas [ms]</a:t>
                      </a:r>
                      <a:endParaRPr lang="en-US" dirty="0"/>
                    </a:p>
                  </a:txBody>
                  <a:tcPr/>
                </a:tc>
              </a:tr>
              <a:tr h="423485">
                <a:tc>
                  <a:txBody>
                    <a:bodyPr/>
                    <a:lstStyle/>
                    <a:p>
                      <a:r>
                        <a:rPr lang="pl-P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79,41%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23485">
                <a:tc>
                  <a:txBody>
                    <a:bodyPr/>
                    <a:lstStyle/>
                    <a:p>
                      <a:r>
                        <a:rPr lang="pl-PL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79.03%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423485">
                <a:tc>
                  <a:txBody>
                    <a:bodyPr/>
                    <a:lstStyle/>
                    <a:p>
                      <a:r>
                        <a:rPr lang="pl-P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76.17%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328</a:t>
                      </a:r>
                      <a:endParaRPr lang="en-US" dirty="0"/>
                    </a:p>
                  </a:txBody>
                  <a:tcPr/>
                </a:tc>
              </a:tr>
              <a:tr h="423485">
                <a:tc>
                  <a:txBody>
                    <a:bodyPr/>
                    <a:lstStyle/>
                    <a:p>
                      <a:r>
                        <a:rPr lang="pl-PL" dirty="0" smtClean="0"/>
                        <a:t>średnio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78,20%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W. </a:t>
            </a:r>
            <a:r>
              <a:rPr lang="pl-PL" dirty="0" err="1"/>
              <a:t>Bożejko</a:t>
            </a:r>
            <a:r>
              <a:rPr lang="pl-PL" dirty="0"/>
              <a:t>, M. Wodecki, </a:t>
            </a:r>
            <a:r>
              <a:rPr lang="pl-PL" b="1" dirty="0"/>
              <a:t>Algorytmy lokalnych poszukiwań z </a:t>
            </a:r>
            <a:r>
              <a:rPr lang="pl-PL" b="1" dirty="0" err="1"/>
              <a:t>otoczeniami</a:t>
            </a:r>
            <a:r>
              <a:rPr lang="pl-PL" b="1" dirty="0"/>
              <a:t> o wykładniczej liczbie elementów</a:t>
            </a:r>
            <a:r>
              <a:rPr lang="pl-PL" dirty="0"/>
              <a:t>, </a:t>
            </a:r>
            <a:r>
              <a:rPr lang="pl-PL" i="1" dirty="0"/>
              <a:t>Komputerowo Zintegrowane Zarządzanie,</a:t>
            </a:r>
            <a:r>
              <a:rPr lang="pl-PL" dirty="0"/>
              <a:t> WNT, ISBN 83-204-3080-1, Warszawa (2005), 130-137. </a:t>
            </a:r>
            <a:endParaRPr lang="pl-PL" dirty="0" smtClean="0"/>
          </a:p>
          <a:p>
            <a:r>
              <a:rPr lang="en-US" dirty="0"/>
              <a:t>Richard K. </a:t>
            </a:r>
            <a:r>
              <a:rPr lang="en-US" dirty="0" err="1"/>
              <a:t>Congram</a:t>
            </a:r>
            <a:r>
              <a:rPr lang="en-US" dirty="0"/>
              <a:t>, Chris N. Potts, and </a:t>
            </a:r>
            <a:r>
              <a:rPr lang="en-US" dirty="0" err="1"/>
              <a:t>Steef</a:t>
            </a:r>
            <a:r>
              <a:rPr lang="en-US" dirty="0"/>
              <a:t> L. van de </a:t>
            </a:r>
            <a:r>
              <a:rPr lang="en-US" dirty="0" err="1"/>
              <a:t>Velde</a:t>
            </a:r>
            <a:r>
              <a:rPr lang="en-US" dirty="0"/>
              <a:t>. 2002. </a:t>
            </a:r>
            <a:r>
              <a:rPr lang="en-US" b="1" dirty="0"/>
              <a:t>An Iterated </a:t>
            </a:r>
            <a:r>
              <a:rPr lang="en-US" b="1" dirty="0" err="1"/>
              <a:t>Dynasearch</a:t>
            </a:r>
            <a:r>
              <a:rPr lang="en-US" b="1" dirty="0"/>
              <a:t> Algorithm for the Single-Machine Total Weighted Tardiness Scheduling Problem</a:t>
            </a:r>
            <a:r>
              <a:rPr lang="en-US" dirty="0"/>
              <a:t>. </a:t>
            </a:r>
            <a:r>
              <a:rPr lang="en-US" i="1" dirty="0"/>
              <a:t>INFORMS J. on Computing</a:t>
            </a:r>
            <a:r>
              <a:rPr lang="en-US" dirty="0"/>
              <a:t> 14, 1 (January 2002), 52-67. DOI=http://dx.doi.org/10.1287/ijoc.14.1.52.7712</a:t>
            </a:r>
          </a:p>
        </p:txBody>
      </p:sp>
    </p:spTree>
    <p:extLst>
      <p:ext uri="{BB962C8B-B14F-4D97-AF65-F5344CB8AC3E}">
        <p14:creationId xmlns:p14="http://schemas.microsoft.com/office/powerpoint/2010/main" val="2148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Notacja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N = {1,2,…,n} – zbiór zadań opisanych krotką:</a:t>
                </a:r>
                <a:br>
                  <a:rPr lang="pl-PL" dirty="0" smtClean="0"/>
                </a:br>
                <a:r>
                  <a:rPr lang="pl-PL" dirty="0" smtClean="0"/>
                  <a:t>(</a:t>
                </a:r>
                <a:r>
                  <a:rPr lang="pl-PL" dirty="0"/>
                  <a:t>p – czas wykonywania, w - koszt, d – linia krytyczna</a:t>
                </a:r>
                <a:r>
                  <a:rPr lang="pl-PL" dirty="0" smtClean="0"/>
                  <a:t>).</a:t>
                </a:r>
              </a:p>
              <a:p>
                <a:r>
                  <a:rPr lang="pl-PL" dirty="0" smtClean="0"/>
                  <a:t>S(N) zbiór permutacji elementów z N.</a:t>
                </a:r>
              </a:p>
              <a:p>
                <a:r>
                  <a:rPr lang="pl-PL" dirty="0" smtClean="0"/>
                  <a:t>π – permutacja zbioru.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𝜋</m:t>
                    </m:r>
                    <m:r>
                      <a:rPr lang="pl-PL" b="0" i="1" smtClean="0">
                        <a:latin typeface="Cambria Math"/>
                      </a:rPr>
                      <m:t>∈</m:t>
                    </m:r>
                    <m:r>
                      <a:rPr lang="pl-PL" b="0" i="1" smtClean="0">
                        <a:latin typeface="Cambria Math"/>
                      </a:rPr>
                      <m:t>𝑆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𝑁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i</m:t>
                        </m:r>
                      </m:e>
                    </m:d>
                  </m:oMath>
                </a14:m>
                <a:r>
                  <a:rPr lang="pl-PL" dirty="0" smtClean="0"/>
                  <a:t> - i-ty element permutacji π, przykładowo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π</m:t>
                        </m:r>
                        <m:r>
                          <a:rPr lang="pl-PL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i</m:t>
                        </m:r>
                        <m:r>
                          <a:rPr lang="pl-PL" b="0" i="0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pl-PL" dirty="0" smtClean="0"/>
                  <a:t>- czas zakończenia wykonywania i-tego zadania w perm. π.</a:t>
                </a:r>
              </a:p>
              <a:p>
                <a:r>
                  <a:rPr lang="pl-PL" dirty="0" smtClean="0"/>
                  <a:t>C</a:t>
                </a:r>
                <a:r>
                  <a:rPr lang="pl-PL" baseline="-25000" dirty="0" smtClean="0"/>
                  <a:t>i</a:t>
                </a:r>
                <a:r>
                  <a:rPr lang="pl-PL" dirty="0" smtClean="0"/>
                  <a:t> </a:t>
                </a:r>
                <a:r>
                  <a:rPr lang="pl-PL" dirty="0"/>
                  <a:t>– termin wykonania zadania </a:t>
                </a:r>
                <a:r>
                  <a:rPr lang="pl-PL" i="1" dirty="0"/>
                  <a:t>i</a:t>
                </a:r>
                <a:r>
                  <a:rPr lang="pl-PL" dirty="0"/>
                  <a:t>. </a:t>
                </a:r>
                <a:r>
                  <a:rPr lang="pl-PL" dirty="0" err="1"/>
                  <a:t>U</a:t>
                </a:r>
                <a:r>
                  <a:rPr lang="pl-PL" baseline="-25000" dirty="0" err="1"/>
                  <a:t>i</a:t>
                </a:r>
                <a:r>
                  <a:rPr lang="pl-PL" dirty="0"/>
                  <a:t> – spóźnienie</a:t>
                </a:r>
                <a:r>
                  <a:rPr lang="pl-PL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a:rPr lang="pl-PL" i="1">
                            <a:latin typeface="Cambria Math"/>
                          </a:rPr>
                          <m:t>𝑖</m:t>
                        </m:r>
                        <m:r>
                          <a:rPr lang="pl-PL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l-PL" dirty="0" smtClean="0"/>
                  <a:t> – koszt spóźnienia wykonywania zadania </a:t>
                </a:r>
                <a:r>
                  <a:rPr lang="pl-PL" i="1" dirty="0" smtClean="0"/>
                  <a:t>i</a:t>
                </a:r>
                <a:r>
                  <a:rPr lang="pl-PL" dirty="0" smtClean="0"/>
                  <a:t> rozpoczętego w czasie </a:t>
                </a:r>
                <a:r>
                  <a:rPr lang="pl-PL" i="1" dirty="0" smtClean="0"/>
                  <a:t>c</a:t>
                </a:r>
                <a:r>
                  <a:rPr lang="pl-PL" dirty="0" smtClean="0"/>
                  <a:t>.</a:t>
                </a:r>
                <a:br>
                  <a:rPr lang="pl-PL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matematyczny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Dane</a:t>
                </a:r>
                <a:endParaRPr lang="pl-PL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l-PL" dirty="0"/>
                  <a:t>n – rozmiar zbioru zadań.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l-PL" dirty="0"/>
                  <a:t>n krotek (p, w, d) </a:t>
                </a:r>
                <a:r>
                  <a:rPr lang="pl-PL" dirty="0" smtClean="0"/>
                  <a:t>opisujących te zadania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l-PL" dirty="0" smtClean="0"/>
                  <a:t>p – czas wykonania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l-PL" dirty="0" smtClean="0"/>
                  <a:t>w </a:t>
                </a:r>
                <a:r>
                  <a:rPr lang="pl-PL" dirty="0"/>
                  <a:t>– waga funkcji kosztów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l-PL" dirty="0"/>
                  <a:t>d – wymagany termin </a:t>
                </a:r>
                <a:r>
                  <a:rPr lang="pl-PL" dirty="0" smtClean="0"/>
                  <a:t>zakończenia</a:t>
                </a:r>
              </a:p>
              <a:p>
                <a:r>
                  <a:rPr lang="pl-PL" dirty="0" smtClean="0"/>
                  <a:t>Wyjście to permutacja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a:rPr lang="pl-PL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, taka że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l-PL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pl-PL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l-PL" dirty="0" smtClean="0"/>
                  <a:t>,</a:t>
                </a:r>
                <a:br>
                  <a:rPr lang="pl-PL" dirty="0" smtClean="0"/>
                </a:br>
                <a:r>
                  <a:rPr lang="pl-PL" dirty="0" smtClean="0"/>
                  <a:t>gdzie funkcja celu to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  <m:r>
                          <a:rPr lang="pl-PL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pl-PL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a:rPr lang="pl-PL" i="1">
                            <a:latin typeface="Cambria Math"/>
                          </a:rPr>
                          <m:t>𝑖</m:t>
                        </m:r>
                        <m:r>
                          <a:rPr lang="pl-PL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pl-PL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Charakter problemu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Jednomaszynowy problem minimalizacji sumy kosztów zadań spóźnionych jest oznaczany w literaturze przez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1||∑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.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Ten wariant szeregowania zadań należy do klasy problemów NP-trudnych.</a:t>
                </a:r>
              </a:p>
              <a:p>
                <a:r>
                  <a:rPr lang="pl-PL" dirty="0" smtClean="0"/>
                  <a:t>Algorytmy wyznaczania rozwiązania optymalnego mają wykładnicze zapotrzebowanie na pamięć i czas obliczeń, dlatego mogą być stosowane jedynie do rozwiązywania przykładów o niewielkich rozmiarach.</a:t>
                </a:r>
              </a:p>
              <a:p>
                <a:r>
                  <a:rPr lang="pl-PL" dirty="0" smtClean="0"/>
                  <a:t>Obecnie stosuje się niemal wyłączenie algorytmy przybliżone, które często dają bardzo zadowalające wyniki różniące się od najlepszych rozwiązań o mniej niż 1%.</a:t>
                </a:r>
              </a:p>
              <a:p>
                <a:endParaRPr lang="pl-PL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Algorytmy poszukiwania zstępującego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Są to algorytmy przybliżone.</a:t>
            </a:r>
          </a:p>
          <a:p>
            <a:r>
              <a:rPr lang="pl-PL" dirty="0" smtClean="0"/>
              <a:t>Polegają na generowaniu z bieżącego rozwiązania, podzbioru rozwiązań (otoczenia), z którego jest wybierany najlepszy element.</a:t>
            </a:r>
          </a:p>
          <a:p>
            <a:r>
              <a:rPr lang="pl-PL" dirty="0" smtClean="0"/>
              <a:t>Jest on kolejnym bieżącym rozwiązaniem.</a:t>
            </a:r>
          </a:p>
          <a:p>
            <a:r>
              <a:rPr lang="pl-PL" dirty="0" smtClean="0"/>
              <a:t>Postępowanie to jest kontynuowane aż do osiągnięcia minimum lokalnego.</a:t>
            </a:r>
          </a:p>
          <a:p>
            <a:r>
              <a:rPr lang="pl-PL" dirty="0" smtClean="0"/>
              <a:t>Sposób generowania i przeglądania otoczenia ma znaczny wpływ na złożoność obliczeniową, czas działania i jakość rozwiązań.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poszukiwań lokalnych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dirty="0" smtClean="0"/>
                  <a:t>Otoczenie jest generowane poprzez ruchy – przekształcenia pojedynczych rozwiązań.</a:t>
                </a:r>
                <a:endParaRPr lang="pl-PL" dirty="0"/>
              </a:p>
              <a:p>
                <a:r>
                  <a:rPr lang="pl-PL" dirty="0" smtClean="0"/>
                  <a:t>Mogą to być np. ruchy typu „zamień”, które zamieniają pozycjami dwa elementy w permutacji.</a:t>
                </a:r>
              </a:p>
              <a:p>
                <a:r>
                  <a:rPr lang="pl-PL" dirty="0" smtClean="0"/>
                  <a:t>Do tradycyjnych algorytmów poszukiwań lokalnych należą: </a:t>
                </a:r>
                <a:r>
                  <a:rPr lang="pl-PL" i="1" dirty="0" err="1" smtClean="0"/>
                  <a:t>first-improve</a:t>
                </a:r>
                <a:r>
                  <a:rPr lang="pl-PL" dirty="0" smtClean="0"/>
                  <a:t> i </a:t>
                </a:r>
                <a:r>
                  <a:rPr lang="pl-PL" i="1" dirty="0" err="1" smtClean="0"/>
                  <a:t>best-improve</a:t>
                </a:r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Generują otoczenie </a:t>
                </a:r>
                <a:r>
                  <a:rPr lang="pl-PL" dirty="0"/>
                  <a:t>rozmiaru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l-PL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pl-PL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pl-PL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/>
                          </a:rPr>
                          <m:t>𝑛</m:t>
                        </m:r>
                        <m:r>
                          <a:rPr lang="pl-PL" i="1">
                            <a:latin typeface="Cambria Math"/>
                          </a:rPr>
                          <m:t>(</m:t>
                        </m:r>
                        <m:r>
                          <a:rPr lang="pl-PL" i="1">
                            <a:latin typeface="Cambria Math"/>
                          </a:rPr>
                          <m:t>𝑛</m:t>
                        </m:r>
                        <m:r>
                          <a:rPr lang="pl-PL" i="1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pl-PL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l-P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- wszystkie permutacje powstałe po wykonaniu pojedynczych ruchów. </a:t>
                </a:r>
                <a:r>
                  <a:rPr lang="pl-PL" b="1" dirty="0" smtClean="0"/>
                  <a:t>(Rozmiar wielomianowy).</a:t>
                </a:r>
              </a:p>
              <a:p>
                <a:r>
                  <a:rPr lang="pl-PL" dirty="0" smtClean="0"/>
                  <a:t>W </a:t>
                </a:r>
                <a:r>
                  <a:rPr lang="pl-PL" i="1" dirty="0" err="1"/>
                  <a:t>first-improve</a:t>
                </a:r>
                <a:r>
                  <a:rPr lang="pl-PL" i="1" dirty="0"/>
                  <a:t> </a:t>
                </a:r>
                <a:r>
                  <a:rPr lang="pl-PL" dirty="0" smtClean="0"/>
                  <a:t>bieżące rozwiązanie jest zastępowane przez pierwsze lepsze rozwiązanie z otoczenia, a w </a:t>
                </a:r>
                <a:r>
                  <a:rPr lang="pl-PL" i="1" dirty="0" err="1"/>
                  <a:t>best-improve</a:t>
                </a:r>
                <a:r>
                  <a:rPr lang="pl-PL" i="1" dirty="0"/>
                  <a:t> </a:t>
                </a:r>
                <a:r>
                  <a:rPr lang="pl-PL" dirty="0" smtClean="0"/>
                  <a:t>wybierane jest najlepsze rozwiązanie.</a:t>
                </a:r>
              </a:p>
              <a:p>
                <a:r>
                  <a:rPr lang="pl-PL" dirty="0" smtClean="0"/>
                  <a:t>Główną wadą tych algorytmów jest krótkowzroczność. Poszukiwanie może prowadzić do lokalnego optimum będącego znacznie gorszym od globalnego.</a:t>
                </a:r>
              </a:p>
              <a:p>
                <a:r>
                  <a:rPr lang="pl-PL" dirty="0" smtClean="0"/>
                  <a:t>Zalety to lepsza wydajność niż reszta algorytmów i prostsza implementacja. </a:t>
                </a:r>
                <a:r>
                  <a:rPr lang="pl-PL" b="1" dirty="0" smtClean="0"/>
                  <a:t>Złożoność obliczeniowa jest wielomianowa</a:t>
                </a:r>
                <a:r>
                  <a:rPr lang="pl-PL" dirty="0" smtClean="0"/>
                  <a:t> proporcjonalnie do rozmiaru otoczenia.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Poprawienie jakości rozwiązania –</a:t>
            </a:r>
            <a:r>
              <a:rPr lang="pl-PL" b="1" dirty="0" smtClean="0"/>
              <a:t>„</a:t>
            </a:r>
            <a:r>
              <a:rPr lang="pl-PL" b="1" dirty="0" err="1" smtClean="0"/>
              <a:t>dynasearch</a:t>
            </a:r>
            <a:r>
              <a:rPr lang="pl-PL" b="1" dirty="0" smtClean="0"/>
              <a:t>”</a:t>
            </a:r>
            <a:r>
              <a:rPr lang="pl-P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W przeciwieństwie do tradycyjnych algorytmów stosujemy otoczenie </a:t>
                </a:r>
                <a:r>
                  <a:rPr lang="pl-PL" b="1" dirty="0" smtClean="0"/>
                  <a:t>wykładniczego rozmiaru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n</m:t>
                        </m:r>
                        <m:r>
                          <a:rPr lang="pl-PL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pl-PL" b="0" i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Elementy otoczenia to permutacje powstałe po wykonaniu </a:t>
                </a:r>
                <a:r>
                  <a:rPr lang="pl-PL" b="1" dirty="0" smtClean="0"/>
                  <a:t>serii</a:t>
                </a:r>
                <a:r>
                  <a:rPr lang="pl-PL" dirty="0" smtClean="0"/>
                  <a:t> </a:t>
                </a:r>
                <a:r>
                  <a:rPr lang="pl-PL" i="1" dirty="0" smtClean="0"/>
                  <a:t>niezależnych</a:t>
                </a:r>
                <a:r>
                  <a:rPr lang="pl-PL" dirty="0" smtClean="0"/>
                  <a:t> ruchów typu „zamień”.</a:t>
                </a:r>
              </a:p>
              <a:p>
                <a:r>
                  <a:rPr lang="pl-PL" dirty="0" smtClean="0"/>
                  <a:t>Algorytm dynamiczny pozwala znaleźć najlepsze rozwiązanie z otoczenia w czasie </a:t>
                </a:r>
                <a:r>
                  <a:rPr lang="pl-PL" b="1" dirty="0" smtClean="0"/>
                  <a:t>wielomianowym</a:t>
                </a:r>
                <a:r>
                  <a:rPr lang="pl-PL" dirty="0" smtClean="0"/>
                  <a:t>.</a:t>
                </a:r>
              </a:p>
              <a:p>
                <a:r>
                  <a:rPr lang="pl-PL" dirty="0" smtClean="0"/>
                  <a:t>Można zastosować kryteria eliminacyjne pozwalające przyspieszyć obliczenia. (Relacja częściowego porządku omówiona później).</a:t>
                </a: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Niezależne ruchy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Notacja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=(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,…,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𝑛</m:t>
                        </m:r>
                        <m:r>
                          <a:rPr lang="pl-PL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𝑛</m:t>
                    </m:r>
                    <m:r>
                      <a:rPr lang="pl-PL" i="1">
                        <a:latin typeface="Cambria Math"/>
                      </a:rPr>
                      <m:t>))</m:t>
                    </m:r>
                  </m:oMath>
                </a14:m>
                <a:r>
                  <a:rPr lang="pl-PL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pl-PL" i="1">
                        <a:latin typeface="Cambria Math"/>
                      </a:rPr>
                      <m:t>=(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,…,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𝑘</m:t>
                        </m:r>
                        <m:r>
                          <a:rPr lang="pl-PL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𝑘</m:t>
                    </m:r>
                    <m:r>
                      <a:rPr lang="pl-PL" i="1">
                        <a:latin typeface="Cambria Math"/>
                      </a:rPr>
                      <m:t>+1),…,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𝑙</m:t>
                        </m:r>
                        <m:r>
                          <a:rPr lang="pl-PL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𝑙</m:t>
                    </m:r>
                    <m:r>
                      <a:rPr lang="pl-PL" i="1">
                        <a:latin typeface="Cambria Math"/>
                      </a:rPr>
                      <m:t>+1)…,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𝑛</m:t>
                    </m:r>
                    <m:r>
                      <a:rPr lang="pl-PL" i="1">
                        <a:latin typeface="Cambria Math"/>
                      </a:rPr>
                      <m:t>))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smtClean="0"/>
                  <a:t>ruch tworzący permutację powstałą przez zamienienie </a:t>
                </a:r>
                <a:r>
                  <a:rPr lang="pl-PL" dirty="0"/>
                  <a:t>miejscami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/>
                          </a:rPr>
                          <m:t>k</m:t>
                        </m:r>
                      </m:e>
                    </m:d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pl-PL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/>
                          </a:rPr>
                          <m:t>l</m:t>
                        </m:r>
                      </m:e>
                    </m:d>
                  </m:oMath>
                </a14:m>
                <a:r>
                  <a:rPr lang="pl-PL" dirty="0"/>
                  <a:t>.</a:t>
                </a:r>
                <a:endParaRPr lang="pl-PL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l-PL" dirty="0"/>
                  <a:t>Otoczenie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𝐷𝑀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𝜋</m:t>
                    </m:r>
                    <m:r>
                      <a:rPr lang="pl-PL" i="1">
                        <a:latin typeface="Cambria Math"/>
                      </a:rPr>
                      <m:t>)</m:t>
                    </m:r>
                  </m:oMath>
                </a14:m>
                <a:r>
                  <a:rPr lang="pl-PL" dirty="0"/>
                  <a:t> zawiera wszystkie permutacje powstałe z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𝜋</m:t>
                    </m:r>
                  </m:oMath>
                </a14:m>
                <a:r>
                  <a:rPr lang="pl-PL" dirty="0"/>
                  <a:t> przez wykonanie serii parami niezależnych ruchów.</a:t>
                </a:r>
                <a:endParaRPr lang="en-US" dirty="0"/>
              </a:p>
              <a:p>
                <a:r>
                  <a:rPr lang="pl-PL" dirty="0" smtClean="0"/>
                  <a:t>Ruchy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pl-PL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pl-PL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pl-PL" dirty="0" smtClean="0"/>
                  <a:t> nazywamy niezależnymi, jeżeli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pl-PL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pl-PL" b="0" i="1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min</m:t>
                    </m:r>
                    <m:r>
                      <a:rPr lang="pl-PL" b="0" i="1" smtClean="0">
                        <a:latin typeface="Cambria Math"/>
                      </a:rPr>
                      <m:t>⁡{</m:t>
                    </m:r>
                    <m:r>
                      <a:rPr lang="pl-PL" b="0" i="1" smtClean="0">
                        <a:latin typeface="Cambria Math"/>
                      </a:rPr>
                      <m:t>𝑘</m:t>
                    </m:r>
                    <m:r>
                      <a:rPr lang="pl-PL" b="0" i="1" smtClean="0">
                        <a:latin typeface="Cambria Math"/>
                      </a:rPr>
                      <m:t>,</m:t>
                    </m:r>
                    <m:r>
                      <a:rPr lang="pl-PL" b="0" i="1" smtClean="0">
                        <a:latin typeface="Cambria Math"/>
                      </a:rPr>
                      <m:t>𝑙</m:t>
                    </m:r>
                    <m:r>
                      <a:rPr lang="pl-PL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pl-PL" dirty="0" smtClean="0"/>
                  <a:t> lub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pl-PL" b="0" i="1" smtClean="0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max</m:t>
                    </m:r>
                    <m:r>
                      <a:rPr lang="pl-PL" b="0" i="1" smtClean="0">
                        <a:latin typeface="Cambria Math"/>
                      </a:rPr>
                      <m:t>⁡{</m:t>
                    </m:r>
                    <m:r>
                      <a:rPr lang="pl-PL" b="0" i="1" smtClean="0">
                        <a:latin typeface="Cambria Math"/>
                      </a:rPr>
                      <m:t>𝑘</m:t>
                    </m:r>
                    <m:r>
                      <a:rPr lang="pl-PL" b="0" i="1" smtClean="0">
                        <a:latin typeface="Cambria Math"/>
                      </a:rPr>
                      <m:t>,</m:t>
                    </m:r>
                    <m:r>
                      <a:rPr lang="pl-PL" b="0" i="1" smtClean="0">
                        <a:latin typeface="Cambria Math"/>
                      </a:rPr>
                      <m:t>𝑙</m:t>
                    </m:r>
                    <m:r>
                      <a:rPr lang="pl-PL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endParaRPr lang="pl-PL" dirty="0" smtClean="0"/>
              </a:p>
              <a:p>
                <a:endParaRPr lang="pl-PL" dirty="0"/>
              </a:p>
              <a:p>
                <a:endParaRPr lang="pl-PL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82" y="4791075"/>
            <a:ext cx="5000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9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2003</TotalTime>
  <Words>1662</Words>
  <Application>Microsoft Office PowerPoint</Application>
  <PresentationFormat>Pokaz na ekranie (4:3)</PresentationFormat>
  <Paragraphs>168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Jednomaszynowy problem minimalizacji sumy kosztów zadań spóźnionych</vt:lpstr>
      <vt:lpstr>Sformułowanie problemu</vt:lpstr>
      <vt:lpstr>Notacja</vt:lpstr>
      <vt:lpstr>Model matematyczny</vt:lpstr>
      <vt:lpstr>Charakter problemu</vt:lpstr>
      <vt:lpstr>Algorytmy poszukiwania zstępującego</vt:lpstr>
      <vt:lpstr>Algorytmy poszukiwań lokalnych</vt:lpstr>
      <vt:lpstr>Poprawienie jakości rozwiązania –„dynasearch” </vt:lpstr>
      <vt:lpstr>Niezależne ruchy</vt:lpstr>
      <vt:lpstr>Algorytm dynamiczny - teoria</vt:lpstr>
      <vt:lpstr>Algorytm dynamiczny</vt:lpstr>
      <vt:lpstr>Ulepszenie</vt:lpstr>
      <vt:lpstr>Twierdzenie</vt:lpstr>
      <vt:lpstr>Recepta na program „zstępujące poszukiwanie z otoczeniem dynasearch”</vt:lpstr>
      <vt:lpstr>Implementacja</vt:lpstr>
      <vt:lpstr>Sposób uruchamiania</vt:lpstr>
      <vt:lpstr>Generator przykładów testowych</vt:lpstr>
      <vt:lpstr>Struktura Task</vt:lpstr>
      <vt:lpstr>Scheduler</vt:lpstr>
      <vt:lpstr>Algorytm dynamiczny</vt:lpstr>
      <vt:lpstr>Odtworzenie optymalnej permutacji</vt:lpstr>
      <vt:lpstr>Program testowy</vt:lpstr>
      <vt:lpstr>Wyniki obliczeniowe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szeregowania zadań</dc:title>
  <dc:creator>localuser</dc:creator>
  <cp:lastModifiedBy>localuser</cp:lastModifiedBy>
  <cp:revision>83</cp:revision>
  <dcterms:modified xsi:type="dcterms:W3CDTF">2016-05-22T19:50:24Z</dcterms:modified>
</cp:coreProperties>
</file>