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3781db3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3781db3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Michael Middleton</a:t>
            </a:r>
            <a:endParaRPr/>
          </a:p>
          <a:p>
            <a:pPr indent="0" lvl="0" marL="0" rtl="0" algn="l">
              <a:spcBef>
                <a:spcPts val="0"/>
              </a:spcBef>
              <a:spcAft>
                <a:spcPts val="0"/>
              </a:spcAft>
              <a:buNone/>
            </a:pPr>
            <a:r>
              <a:rPr lang="en"/>
              <a:t>Period B4</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3781db3e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3781db3e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3781db3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3781db3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3781db3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3781db3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en">
                <a:solidFill>
                  <a:srgbClr val="333333"/>
                </a:solidFill>
                <a:highlight>
                  <a:srgbClr val="FFFFFF"/>
                </a:highlight>
                <a:latin typeface="Times New Roman"/>
                <a:ea typeface="Times New Roman"/>
                <a:cs typeface="Times New Roman"/>
                <a:sym typeface="Times New Roman"/>
              </a:rPr>
              <a:t>The technology shows promise in providing better ergonomic support, curbing repetitive stress injuries and decreasing fatigue among workers who, for example, have to crouch or hold their arms above their heads for significant portions of their workday.</a:t>
            </a:r>
            <a:endParaRPr>
              <a:solidFill>
                <a:srgbClr val="333333"/>
              </a:solidFill>
              <a:highlight>
                <a:srgbClr val="FFFFFF"/>
              </a:highlight>
              <a:latin typeface="Times New Roman"/>
              <a:ea typeface="Times New Roman"/>
              <a:cs typeface="Times New Roman"/>
              <a:sym typeface="Times New Roman"/>
            </a:endParaRPr>
          </a:p>
          <a:p>
            <a:pPr indent="0" lvl="0" marL="0" rtl="0" algn="l">
              <a:lnSpc>
                <a:spcPct val="145000"/>
              </a:lnSpc>
              <a:spcBef>
                <a:spcPts val="800"/>
              </a:spcBef>
              <a:spcAft>
                <a:spcPts val="0"/>
              </a:spcAft>
              <a:buClr>
                <a:schemeClr val="dk1"/>
              </a:buClr>
              <a:buSzPts val="1100"/>
              <a:buFont typeface="Arial"/>
              <a:buNone/>
            </a:pPr>
            <a:r>
              <a:rPr lang="en">
                <a:solidFill>
                  <a:srgbClr val="333333"/>
                </a:solidFill>
                <a:highlight>
                  <a:srgbClr val="FFFFFF"/>
                </a:highlight>
                <a:latin typeface="Times New Roman"/>
                <a:ea typeface="Times New Roman"/>
                <a:cs typeface="Times New Roman"/>
                <a:sym typeface="Times New Roman"/>
              </a:rPr>
              <a:t>The goal is to “make it so at the end of 30 years, you feel OK,” he said, “Not at the end of 30 years you’re on workers’ compensation. No one wants that.”</a:t>
            </a:r>
            <a:endParaRPr>
              <a:solidFill>
                <a:srgbClr val="333333"/>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3781db3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3781db3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Powered exoskeletons can be implemented in many ways. Firefighters can use exoskeletons to hold the fire hose steady so it does not blow them over. Nurses can use exoskeletons to aid with lifting and maneuvering heavy patients.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4c4d7ac3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4c4d7ac3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exoskeleton is extremely versatile, as it can be used to assist with virtually any task. But for the time being, powered exoskeletons are expensive, at around $10K. This makes powered exoskeletons unrealistic for most, and they can often be hard to get even if you have the money to buy one. Most fully researched exoskeletons are found in Japan and do not ship to the United States.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3781db3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3781db3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exoskeleton uses a system of motors and other devices to support the joints of the human body, which is beneficial if your joints are either injured or are not very strong. This makes laborious tasks faster and less taxing on the body.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3781db3e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3781db3e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most operational powered exoskeletons are found in Japan, they are hard to find. At around $10K-25K per exoskeleton, they are also not cheap. Another problem with some exoskeletons is that they can have programming issues or delays in movement. This can make using a powered exoskeleton difficult and frustrating.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7365a8c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7365a8c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right now, the price of exoskeletons is still quite high. As more technological advancements in powered exoskeleton technology unfold, the price will inevitably decrease.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3781db3e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3781db3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afetyandhealthmagazine.com/articles/17370-exoskeletons-in-the-workplace" TargetMode="External"/><Relationship Id="rId4" Type="http://schemas.openxmlformats.org/officeDocument/2006/relationships/hyperlink" Target="https://www.researchgate.net/publication/318170755_Wearable_Robotics_Industrial_Robots_and_Construction_Worker%27s_Safety_and_Health" TargetMode="External"/><Relationship Id="rId5" Type="http://schemas.openxmlformats.org/officeDocument/2006/relationships/hyperlink" Target="https://www.emerald.com/insight/content/doi/10.1108/IR-04-2022-0105/full/html" TargetMode="External"/><Relationship Id="rId6" Type="http://schemas.openxmlformats.org/officeDocument/2006/relationships/hyperlink" Target="https://www.compositesworld.com/articles/composites-in-exoskelet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9.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Intelligence vs Artificial Intelligence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Powered Exoskeleton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https://www.safetyandhealthmagazine.com/articles/17370-exoskeletons-in-the-workplace</a:t>
            </a:r>
            <a:endParaRPr/>
          </a:p>
          <a:p>
            <a:pPr indent="-342900" lvl="0" marL="457200" rtl="0" algn="l">
              <a:spcBef>
                <a:spcPts val="0"/>
              </a:spcBef>
              <a:spcAft>
                <a:spcPts val="0"/>
              </a:spcAft>
              <a:buSzPts val="1800"/>
              <a:buChar char="●"/>
            </a:pPr>
            <a:r>
              <a:rPr lang="en" u="sng">
                <a:solidFill>
                  <a:schemeClr val="hlink"/>
                </a:solidFill>
                <a:hlinkClick r:id="rId4"/>
              </a:rPr>
              <a:t>https://www.researchgate.net/publication/318170755_Wearable_Robotics_Industrial_Robots_and_Construction_Worker%27s_Safety_and_Health</a:t>
            </a:r>
            <a:endParaRPr/>
          </a:p>
          <a:p>
            <a:pPr indent="-342900" lvl="0" marL="457200" rtl="0" algn="l">
              <a:spcBef>
                <a:spcPts val="0"/>
              </a:spcBef>
              <a:spcAft>
                <a:spcPts val="0"/>
              </a:spcAft>
              <a:buSzPts val="1800"/>
              <a:buChar char="●"/>
            </a:pPr>
            <a:r>
              <a:rPr lang="en" u="sng">
                <a:solidFill>
                  <a:schemeClr val="hlink"/>
                </a:solidFill>
                <a:hlinkClick r:id="rId5"/>
              </a:rPr>
              <a:t>https://www.emerald.com/insight/content/doi/10.1108/IR-04-2022-0105/full/html</a:t>
            </a:r>
            <a:endParaRPr/>
          </a:p>
          <a:p>
            <a:pPr indent="-342900" lvl="0" marL="457200" rtl="0" algn="l">
              <a:spcBef>
                <a:spcPts val="0"/>
              </a:spcBef>
              <a:spcAft>
                <a:spcPts val="0"/>
              </a:spcAft>
              <a:buSzPts val="1800"/>
              <a:buChar char="●"/>
            </a:pPr>
            <a:r>
              <a:rPr lang="en" u="sng">
                <a:solidFill>
                  <a:schemeClr val="hlink"/>
                </a:solidFill>
                <a:hlinkClick r:id="rId6"/>
              </a:rPr>
              <a:t>https://www.compositesworld.com/articles/composites-in-exoskeletons</a:t>
            </a:r>
            <a:r>
              <a:rPr lang="en"/>
              <a:t> (photo)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action="ppaction://hlinksldjump" r:id="rId3"/>
              </a:rPr>
              <a:t>History and Background</a:t>
            </a:r>
            <a:endParaRPr/>
          </a:p>
          <a:p>
            <a:pPr indent="-342900" lvl="0" marL="457200" rtl="0" algn="l">
              <a:spcBef>
                <a:spcPts val="0"/>
              </a:spcBef>
              <a:spcAft>
                <a:spcPts val="0"/>
              </a:spcAft>
              <a:buSzPts val="1800"/>
              <a:buChar char="●"/>
            </a:pPr>
            <a:r>
              <a:rPr lang="en" u="sng">
                <a:solidFill>
                  <a:schemeClr val="hlink"/>
                </a:solidFill>
                <a:hlinkClick action="ppaction://hlinksldjump" r:id="rId4"/>
              </a:rPr>
              <a:t>Implementation</a:t>
            </a:r>
            <a:endParaRPr/>
          </a:p>
          <a:p>
            <a:pPr indent="-342900" lvl="0" marL="457200" rtl="0" algn="l">
              <a:spcBef>
                <a:spcPts val="0"/>
              </a:spcBef>
              <a:spcAft>
                <a:spcPts val="0"/>
              </a:spcAft>
              <a:buSzPts val="1800"/>
              <a:buChar char="●"/>
            </a:pPr>
            <a:r>
              <a:rPr lang="en" u="sng">
                <a:solidFill>
                  <a:schemeClr val="hlink"/>
                </a:solidFill>
                <a:hlinkClick action="ppaction://hlinksldjump" r:id="rId5"/>
              </a:rPr>
              <a:t>Pros</a:t>
            </a:r>
            <a:endParaRPr/>
          </a:p>
          <a:p>
            <a:pPr indent="-342900" lvl="0" marL="457200" rtl="0" algn="l">
              <a:spcBef>
                <a:spcPts val="0"/>
              </a:spcBef>
              <a:spcAft>
                <a:spcPts val="0"/>
              </a:spcAft>
              <a:buSzPts val="1800"/>
              <a:buChar char="●"/>
            </a:pPr>
            <a:r>
              <a:rPr lang="en" u="sng">
                <a:solidFill>
                  <a:schemeClr val="hlink"/>
                </a:solidFill>
                <a:hlinkClick action="ppaction://hlinksldjump" r:id="rId6"/>
              </a:rPr>
              <a:t>Cons</a:t>
            </a:r>
            <a:endParaRPr/>
          </a:p>
          <a:p>
            <a:pPr indent="-342900" lvl="0" marL="457200" rtl="0" algn="l">
              <a:spcBef>
                <a:spcPts val="0"/>
              </a:spcBef>
              <a:spcAft>
                <a:spcPts val="0"/>
              </a:spcAft>
              <a:buSzPts val="1800"/>
              <a:buChar char="●"/>
            </a:pPr>
            <a:r>
              <a:rPr lang="en" u="sng">
                <a:solidFill>
                  <a:schemeClr val="hlink"/>
                </a:solidFill>
                <a:hlinkClick action="ppaction://hlinksldjump" r:id="rId7"/>
              </a:rPr>
              <a:t>Summary</a:t>
            </a:r>
            <a:endParaRPr/>
          </a:p>
          <a:p>
            <a:pPr indent="-342900" lvl="0" marL="457200" rtl="0" algn="l">
              <a:spcBef>
                <a:spcPts val="0"/>
              </a:spcBef>
              <a:spcAft>
                <a:spcPts val="0"/>
              </a:spcAft>
              <a:buSzPts val="1800"/>
              <a:buChar char="●"/>
            </a:pPr>
            <a:r>
              <a:rPr lang="en" u="sng">
                <a:solidFill>
                  <a:schemeClr val="hlink"/>
                </a:solidFill>
                <a:hlinkClick action="ppaction://hlinksldjump" r:id="rId8"/>
              </a:rPr>
              <a:t>Reference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and background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powered exoskeleton is a piece of equipment that can fit over the human body, designed to assist with movements that require lots of energy.</a:t>
            </a:r>
            <a:endParaRPr/>
          </a:p>
        </p:txBody>
      </p:sp>
      <p:pic>
        <p:nvPicPr>
          <p:cNvPr id="68" name="Google Shape;68;p15"/>
          <p:cNvPicPr preferRelativeResize="0"/>
          <p:nvPr/>
        </p:nvPicPr>
        <p:blipFill>
          <a:blip r:embed="rId3">
            <a:alphaModFix/>
          </a:blip>
          <a:stretch>
            <a:fillRect/>
          </a:stretch>
        </p:blipFill>
        <p:spPr>
          <a:xfrm>
            <a:off x="3216313" y="2072925"/>
            <a:ext cx="2711375" cy="284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5403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sp>
        <p:nvSpPr>
          <p:cNvPr id="74" name="Google Shape;74;p16"/>
          <p:cNvSpPr txBox="1"/>
          <p:nvPr>
            <p:ph idx="1" type="body"/>
          </p:nvPr>
        </p:nvSpPr>
        <p:spPr>
          <a:xfrm>
            <a:off x="5403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Heavy lifting</a:t>
            </a:r>
            <a:endParaRPr/>
          </a:p>
          <a:p>
            <a:pPr indent="-342900" lvl="0" marL="457200" rtl="0" algn="l">
              <a:spcBef>
                <a:spcPts val="0"/>
              </a:spcBef>
              <a:spcAft>
                <a:spcPts val="0"/>
              </a:spcAft>
              <a:buSzPts val="1800"/>
              <a:buChar char="●"/>
            </a:pPr>
            <a:r>
              <a:rPr lang="en"/>
              <a:t>Help with muscle paralysis</a:t>
            </a:r>
            <a:endParaRPr/>
          </a:p>
          <a:p>
            <a:pPr indent="-342900" lvl="0" marL="457200" rtl="0" algn="l">
              <a:spcBef>
                <a:spcPts val="0"/>
              </a:spcBef>
              <a:spcAft>
                <a:spcPts val="0"/>
              </a:spcAft>
              <a:buSzPts val="1800"/>
              <a:buChar char="●"/>
            </a:pPr>
            <a:r>
              <a:rPr lang="en"/>
              <a:t>Firefighting</a:t>
            </a:r>
            <a:endParaRPr/>
          </a:p>
          <a:p>
            <a:pPr indent="-342900" lvl="0" marL="457200" rtl="0" algn="l">
              <a:spcBef>
                <a:spcPts val="0"/>
              </a:spcBef>
              <a:spcAft>
                <a:spcPts val="0"/>
              </a:spcAft>
              <a:buSzPts val="1800"/>
              <a:buChar char="●"/>
            </a:pPr>
            <a:r>
              <a:rPr lang="en"/>
              <a:t>Caring for patients (lifting heavy patients into beds)</a:t>
            </a:r>
            <a:endParaRPr/>
          </a:p>
        </p:txBody>
      </p:sp>
      <p:pic>
        <p:nvPicPr>
          <p:cNvPr id="75" name="Google Shape;75;p16"/>
          <p:cNvPicPr preferRelativeResize="0"/>
          <p:nvPr/>
        </p:nvPicPr>
        <p:blipFill>
          <a:blip r:embed="rId3">
            <a:alphaModFix/>
          </a:blip>
          <a:stretch>
            <a:fillRect/>
          </a:stretch>
        </p:blipFill>
        <p:spPr>
          <a:xfrm>
            <a:off x="6008723" y="1246075"/>
            <a:ext cx="2278849" cy="2651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buy an exoskeleton?</a:t>
            </a:r>
            <a:endParaRPr/>
          </a:p>
        </p:txBody>
      </p:sp>
      <p:sp>
        <p:nvSpPr>
          <p:cNvPr id="81" name="Google Shape;81;p17"/>
          <p:cNvSpPr txBox="1"/>
          <p:nvPr>
            <p:ph idx="1" type="body"/>
          </p:nvPr>
        </p:nvSpPr>
        <p:spPr>
          <a:xfrm>
            <a:off x="311700" y="1152475"/>
            <a:ext cx="8520600" cy="49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Yes, but it is both very expensive and hard to obtain.</a:t>
            </a:r>
            <a:endParaRPr/>
          </a:p>
        </p:txBody>
      </p:sp>
      <p:pic>
        <p:nvPicPr>
          <p:cNvPr id="82" name="Google Shape;82;p17"/>
          <p:cNvPicPr preferRelativeResize="0"/>
          <p:nvPr/>
        </p:nvPicPr>
        <p:blipFill>
          <a:blip r:embed="rId3">
            <a:alphaModFix/>
          </a:blip>
          <a:stretch>
            <a:fillRect/>
          </a:stretch>
        </p:blipFill>
        <p:spPr>
          <a:xfrm>
            <a:off x="2177000" y="1780125"/>
            <a:ext cx="4789988" cy="319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Assists with almost any movement</a:t>
            </a:r>
            <a:endParaRPr/>
          </a:p>
          <a:p>
            <a:pPr indent="-342900" lvl="0" marL="457200" rtl="0" algn="l">
              <a:spcBef>
                <a:spcPts val="0"/>
              </a:spcBef>
              <a:spcAft>
                <a:spcPts val="0"/>
              </a:spcAft>
              <a:buSzPts val="1800"/>
              <a:buChar char="●"/>
            </a:pPr>
            <a:r>
              <a:rPr lang="en"/>
              <a:t>Makes many tasks easier</a:t>
            </a:r>
            <a:endParaRPr/>
          </a:p>
          <a:p>
            <a:pPr indent="-342900" lvl="0" marL="457200" rtl="0" algn="l">
              <a:spcBef>
                <a:spcPts val="0"/>
              </a:spcBef>
              <a:spcAft>
                <a:spcPts val="0"/>
              </a:spcAft>
              <a:buSzPts val="1800"/>
              <a:buChar char="●"/>
            </a:pPr>
            <a:r>
              <a:rPr lang="en"/>
              <a:t>Saves time and energy spent doing laborious tasks</a:t>
            </a:r>
            <a:endParaRPr/>
          </a:p>
          <a:p>
            <a:pPr indent="-342900" lvl="0" marL="457200" rtl="0" algn="l">
              <a:spcBef>
                <a:spcPts val="0"/>
              </a:spcBef>
              <a:spcAft>
                <a:spcPts val="0"/>
              </a:spcAft>
              <a:buSzPts val="1800"/>
              <a:buChar char="●"/>
            </a:pPr>
            <a:r>
              <a:rPr lang="en"/>
              <a:t>Instantly increases strength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very expensive</a:t>
            </a:r>
            <a:endParaRPr/>
          </a:p>
          <a:p>
            <a:pPr indent="-342900" lvl="0" marL="457200" rtl="0" algn="l">
              <a:spcBef>
                <a:spcPts val="0"/>
              </a:spcBef>
              <a:spcAft>
                <a:spcPts val="0"/>
              </a:spcAft>
              <a:buSzPts val="1800"/>
              <a:buChar char="●"/>
            </a:pPr>
            <a:r>
              <a:rPr lang="en"/>
              <a:t>It can be hard to obtain</a:t>
            </a:r>
            <a:endParaRPr/>
          </a:p>
          <a:p>
            <a:pPr indent="-342900" lvl="0" marL="457200" rtl="0" algn="l">
              <a:spcBef>
                <a:spcPts val="0"/>
              </a:spcBef>
              <a:spcAft>
                <a:spcPts val="0"/>
              </a:spcAft>
              <a:buSzPts val="1800"/>
              <a:buChar char="●"/>
            </a:pPr>
            <a:r>
              <a:rPr lang="en"/>
              <a:t>It can sometimes have issues with syncing with the human body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Exoskeleton Price Projections</a:t>
            </a:r>
            <a:endParaRPr/>
          </a:p>
        </p:txBody>
      </p:sp>
      <p:sp>
        <p:nvSpPr>
          <p:cNvPr id="100" name="Google Shape;100;p20"/>
          <p:cNvSpPr txBox="1"/>
          <p:nvPr>
            <p:ph idx="1" type="body"/>
          </p:nvPr>
        </p:nvSpPr>
        <p:spPr>
          <a:xfrm>
            <a:off x="311700" y="1152475"/>
            <a:ext cx="5260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price of </a:t>
            </a:r>
            <a:r>
              <a:rPr lang="en"/>
              <a:t>exoskeletons</a:t>
            </a:r>
            <a:r>
              <a:rPr lang="en"/>
              <a:t> will go down over time.</a:t>
            </a:r>
            <a:endParaRPr/>
          </a:p>
        </p:txBody>
      </p:sp>
      <p:pic>
        <p:nvPicPr>
          <p:cNvPr id="101" name="Google Shape;101;p20"/>
          <p:cNvPicPr preferRelativeResize="0"/>
          <p:nvPr/>
        </p:nvPicPr>
        <p:blipFill>
          <a:blip r:embed="rId3">
            <a:alphaModFix/>
          </a:blip>
          <a:stretch>
            <a:fillRect/>
          </a:stretch>
        </p:blipFill>
        <p:spPr>
          <a:xfrm>
            <a:off x="1942213" y="1725175"/>
            <a:ext cx="5259570" cy="311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5403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7" name="Google Shape;107;p21"/>
          <p:cNvSpPr txBox="1"/>
          <p:nvPr>
            <p:ph idx="1" type="body"/>
          </p:nvPr>
        </p:nvSpPr>
        <p:spPr>
          <a:xfrm>
            <a:off x="5403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for exoskeleton technology. I think it is very useful for a broad range of tasks. It definitely has room for improvement, but it is still quite good for its specific tasks.</a:t>
            </a:r>
            <a:endParaRPr/>
          </a:p>
        </p:txBody>
      </p:sp>
      <p:pic>
        <p:nvPicPr>
          <p:cNvPr id="108" name="Google Shape;108;p21"/>
          <p:cNvPicPr preferRelativeResize="0"/>
          <p:nvPr/>
        </p:nvPicPr>
        <p:blipFill>
          <a:blip r:embed="rId3">
            <a:alphaModFix/>
          </a:blip>
          <a:stretch>
            <a:fillRect/>
          </a:stretch>
        </p:blipFill>
        <p:spPr>
          <a:xfrm>
            <a:off x="5478225" y="1652588"/>
            <a:ext cx="2486025" cy="183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