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D5B1-CF0E-6EDF-4973-FF9237E9E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5A0CB-A71C-7425-ABAD-8C6F98950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6FE60-FBA7-8FAF-DBD0-975B1F44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190-FEC1-43ED-AC2F-65E22F59090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7838-9FDF-A488-E9B8-5CC593D6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6F70C-B841-5953-6C68-B0C67D25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D0F6-89CD-4A18-BAD1-D5CF6C04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9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951C-C59D-2228-1971-3AFEE01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12EBD-7507-C885-A5FE-AF287A598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9BBA3-EC81-5BAB-A154-61176B73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190-FEC1-43ED-AC2F-65E22F59090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D051-2BB2-043C-0471-D7FDAE5B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0323B-31E7-3B2C-63BE-53A6BDFD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D0F6-89CD-4A18-BAD1-D5CF6C04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4C582-66BF-B412-7C49-20ED8FC82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DF83A-5EE1-A111-0FB6-4D6601176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DA3D-A5FA-49F8-6293-4F75FA9C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190-FEC1-43ED-AC2F-65E22F59090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A96C4-C1CF-3EA4-5F1B-0596B33C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A0E5C-04BE-E26D-4954-202C5834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D0F6-89CD-4A18-BAD1-D5CF6C04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0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80B0-E70D-DC73-B75E-6916EDC8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3965-1819-0453-22D5-DA21EE796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376B5-B1FA-6ED3-6000-9BA30363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190-FEC1-43ED-AC2F-65E22F59090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F026-5FDE-D8BB-15D6-F882E0D8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AE6B-E896-86FE-3A5F-80EBABA1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D0F6-89CD-4A18-BAD1-D5CF6C04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1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1786-91CF-695A-259B-6622FFA0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90FC7-B42A-2B53-B25A-F2EAEC5B6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75CB2-8564-AD02-829A-7E2EF8AF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190-FEC1-43ED-AC2F-65E22F59090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D0E5-E05A-1000-354F-9152D21B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9053-A292-40E0-FF44-F71FA35E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D0F6-89CD-4A18-BAD1-D5CF6C04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9E51-4A95-3596-F1C3-34A38641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F2950-8797-AB79-CAA6-7C9059C77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2FCB7-6EBE-F334-C127-41E3F72FD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49737-7637-33A0-46A7-D6C616EB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190-FEC1-43ED-AC2F-65E22F59090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B79B3-73E0-446A-AA1C-E3EBE236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1B922-B81F-92D9-3011-8A26F20D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D0F6-89CD-4A18-BAD1-D5CF6C04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4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BDE5-34CF-1D08-4978-9C05A7CB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CD231-05A8-D22E-B6F1-2DBB863AA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35B65-419F-6DDC-B659-1D0F15130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647E1-3ECA-5744-496A-C1F1B63BE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CF7D2-1855-0747-18BA-840F72F64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779D2-0BBC-C3E8-5D5F-0EA4D87C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190-FEC1-43ED-AC2F-65E22F59090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A9C38-E7F5-917A-4922-34933EB1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5C46E-A05D-36A2-32DA-D5C11C5C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D0F6-89CD-4A18-BAD1-D5CF6C04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F090-87BC-F507-62FE-905F5B1D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62A1A-D195-827E-100D-D773547B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190-FEC1-43ED-AC2F-65E22F59090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AD81F-9B13-7A56-7F98-EECD1BD7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DD070-B194-6E38-3EAD-256868D2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D0F6-89CD-4A18-BAD1-D5CF6C04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8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3223E-2DA1-4EC8-818A-4FD2F8A8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190-FEC1-43ED-AC2F-65E22F59090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2F2CB-7BA7-1055-62E3-8460A1BF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1E684-59F5-09E4-1C24-ADD83735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D0F6-89CD-4A18-BAD1-D5CF6C04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581C-4330-D1FE-5F0B-BE492479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0802-BEE6-C83E-6225-6941B748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0602-426C-4404-19F5-AF191C41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3C9DC-0052-DA5C-44E9-C8916B9F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190-FEC1-43ED-AC2F-65E22F59090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F9FA3-A262-7A4F-639F-845E4B1F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51E8B-D0B3-4988-D5BB-C016A37E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D0F6-89CD-4A18-BAD1-D5CF6C04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9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1152-A156-7599-BC8E-BC20014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14856-634E-BF10-D0E7-C77E63BBA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877A4-3854-D33D-B053-D41CC74E5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4A4D8-693D-6C40-F0F6-E68B6C4C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190-FEC1-43ED-AC2F-65E22F59090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874F2-71AF-05DD-C034-380E3E73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7CF13-F3CA-2F3E-20C5-1F5C231C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D0F6-89CD-4A18-BAD1-D5CF6C04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9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FA1B8-270B-E30D-33F1-09F0F8B1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00FA6-8487-24EF-D06D-2CA691063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8C9B-926E-EF09-108A-7859789D8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4A190-FEC1-43ED-AC2F-65E22F59090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0495C-9023-5ACE-D066-CBE0FA87D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2F639-D714-4DC5-D1F4-5198819DB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3D0F6-89CD-4A18-BAD1-D5CF6C04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4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958FA-557D-EA43-78C2-BE79B8161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023754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Biostatistics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E79A5-7DCE-9361-E4D8-AECE675A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11" y="2866566"/>
            <a:ext cx="490014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Michael Dang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ircular logo with a diagram&#10;&#10;Description automatically generated">
            <a:extLst>
              <a:ext uri="{FF2B5EF4-FFF2-40B4-BE49-F238E27FC236}">
                <a16:creationId xmlns:a16="http://schemas.microsoft.com/office/drawing/2014/main" id="{F1F65BB3-E3F3-CD4E-DF57-C803958E2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293" y="471748"/>
            <a:ext cx="2494586" cy="255200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EEBA8184-1070-DDAD-E82B-C5CE6D050189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14162" y="3735870"/>
            <a:ext cx="4324849" cy="24327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046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359AB46-B51D-2C5C-CD77-CF2450F95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1" y="3429000"/>
            <a:ext cx="6914387" cy="27220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40EF1-21FB-FDC4-57A8-874A00EC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Dataset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093207-2B67-BD98-FCBE-073448A91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9000"/>
            <a:ext cx="6096443" cy="312256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BC78A17-B2E6-B7C6-8FFB-EBE2F04C5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0" y="3429000"/>
            <a:ext cx="6914387" cy="2924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B0A7EF-F18E-10CA-CA61-F2F7A36B26E1}"/>
              </a:ext>
            </a:extLst>
          </p:cNvPr>
          <p:cNvSpPr txBox="1"/>
          <p:nvPr/>
        </p:nvSpPr>
        <p:spPr>
          <a:xfrm>
            <a:off x="8033658" y="4603883"/>
            <a:ext cx="3701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the University Rating increases the Chance of Admit decreases. More than half of the applications were applied to 2nd and 3rd University Rating.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22A9FD6-36C0-BC59-EAD8-BDDD647BF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90" y="944651"/>
            <a:ext cx="7037962" cy="227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Graduate Admissions 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Focused on graduate admissions from an Indian perspective.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latin typeface="+mj-lt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nspired by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UCLA Graduate 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Academic performance, test scores, university ratings, and research experience.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latin typeface="+mj-lt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deal for predicting admission likelihood.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A8385FC-FDB6-9651-DF59-944CE0906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566" y="1090975"/>
            <a:ext cx="3305759" cy="12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21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1129-A463-1627-559D-7862A24C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79" y="15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Plot</a:t>
            </a:r>
          </a:p>
        </p:txBody>
      </p:sp>
      <p:sp>
        <p:nvSpPr>
          <p:cNvPr id="12" name="AutoShape 18">
            <a:extLst>
              <a:ext uri="{FF2B5EF4-FFF2-40B4-BE49-F238E27FC236}">
                <a16:creationId xmlns:a16="http://schemas.microsoft.com/office/drawing/2014/main" id="{1EE19DE2-6BB9-FBE3-A51A-607BA39E8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A diagram of a graph&#10;&#10;Description automatically generated">
            <a:extLst>
              <a:ext uri="{FF2B5EF4-FFF2-40B4-BE49-F238E27FC236}">
                <a16:creationId xmlns:a16="http://schemas.microsoft.com/office/drawing/2014/main" id="{4DE6A2F2-6CBD-FCFB-4B59-314753C0F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98" y="1028070"/>
            <a:ext cx="4147265" cy="2561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25E3770C-A34C-4C60-F246-651461A15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58" y="899444"/>
            <a:ext cx="3945665" cy="28183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graph of a graph&#10;&#10;Description automatically generated">
            <a:extLst>
              <a:ext uri="{FF2B5EF4-FFF2-40B4-BE49-F238E27FC236}">
                <a16:creationId xmlns:a16="http://schemas.microsoft.com/office/drawing/2014/main" id="{5E49CA4A-905C-BA8E-66FE-A5AFA4FA3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9" y="4035233"/>
            <a:ext cx="4212582" cy="26014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A graph of green bars&#10;&#10;Description automatically generated">
            <a:extLst>
              <a:ext uri="{FF2B5EF4-FFF2-40B4-BE49-F238E27FC236}">
                <a16:creationId xmlns:a16="http://schemas.microsoft.com/office/drawing/2014/main" id="{E56B735F-03F9-16C9-B0C9-FB5754625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035232"/>
            <a:ext cx="4212582" cy="26014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404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DDDC-F812-339E-F74B-7A13770D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DC2C85-60A0-01B0-92F7-BB1076F235CA}"/>
                  </a:ext>
                </a:extLst>
              </p:cNvPr>
              <p:cNvSpPr txBox="1"/>
              <p:nvPr/>
            </p:nvSpPr>
            <p:spPr>
              <a:xfrm>
                <a:off x="838200" y="1089498"/>
                <a:ext cx="10651789" cy="116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): The mean "Chance of Admit" is the same across all university ratings.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/>
                  <a:t>): The mean "Chance of Admit" differs for at least one university rating group.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DC2C85-60A0-01B0-92F7-BB1076F23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89498"/>
                <a:ext cx="10651789" cy="1163588"/>
              </a:xfrm>
              <a:prstGeom prst="rect">
                <a:avLst/>
              </a:prstGeom>
              <a:blipFill>
                <a:blip r:embed="rId2"/>
                <a:stretch>
                  <a:fillRect l="-229" b="-5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68E36E9-EF01-2DD5-267F-76451D1A6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01302"/>
            <a:ext cx="7782128" cy="1933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BAFC4A-6303-66FB-4749-F11254D99525}"/>
              </a:ext>
            </a:extLst>
          </p:cNvPr>
          <p:cNvSpPr txBox="1"/>
          <p:nvPr/>
        </p:nvSpPr>
        <p:spPr>
          <a:xfrm>
            <a:off x="838200" y="4682736"/>
            <a:ext cx="9610928" cy="154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F-ratio is large, and the p-value is small. We conclude there is a difference for at least one university rating group.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Since ANOVA indicates significant differences, perform post-hoc tests (i.e., Tukey's HSD) to identify which specific groups (university ratings) differ from each other.</a:t>
            </a:r>
          </a:p>
        </p:txBody>
      </p:sp>
    </p:spTree>
    <p:extLst>
      <p:ext uri="{BB962C8B-B14F-4D97-AF65-F5344CB8AC3E}">
        <p14:creationId xmlns:p14="http://schemas.microsoft.com/office/powerpoint/2010/main" val="368720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344C-77B3-843D-53B4-42AD8473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Analysis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0FC9902-E809-4377-7F79-C55FD5E06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4" y="1139881"/>
            <a:ext cx="6502880" cy="3203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5F4D3B-4C08-CCF3-CABA-563C8315F192}"/>
              </a:ext>
            </a:extLst>
          </p:cNvPr>
          <p:cNvSpPr txBox="1"/>
          <p:nvPr/>
        </p:nvSpPr>
        <p:spPr>
          <a:xfrm>
            <a:off x="3655864" y="4887122"/>
            <a:ext cx="6593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Statistical Significance: All pairwise comparisons have p-values less than 0.05, indicating that the differences in means are statistically significant.</a:t>
            </a:r>
          </a:p>
        </p:txBody>
      </p:sp>
    </p:spTree>
    <p:extLst>
      <p:ext uri="{BB962C8B-B14F-4D97-AF65-F5344CB8AC3E}">
        <p14:creationId xmlns:p14="http://schemas.microsoft.com/office/powerpoint/2010/main" val="415277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B744-09F5-3E58-74F3-DF479DA1C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498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200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Biostatistics I</vt:lpstr>
      <vt:lpstr>Dataset</vt:lpstr>
      <vt:lpstr>Plot</vt:lpstr>
      <vt:lpstr>Analysis</vt:lpstr>
      <vt:lpstr>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Dang, Michael (UMKC-Student)</dc:creator>
  <cp:lastModifiedBy>Dang, Michael (UMKC-Student)</cp:lastModifiedBy>
  <cp:revision>3</cp:revision>
  <dcterms:created xsi:type="dcterms:W3CDTF">2024-11-19T03:10:46Z</dcterms:created>
  <dcterms:modified xsi:type="dcterms:W3CDTF">2024-11-20T04:04:36Z</dcterms:modified>
</cp:coreProperties>
</file>