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7f0b622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7f0b622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540871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540871b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540871b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540871b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540871b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540871b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76650"/>
            <a:ext cx="8520600" cy="131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Stroke Detection</a:t>
            </a:r>
            <a:endParaRPr sz="3700"/>
          </a:p>
        </p:txBody>
      </p:sp>
      <p:sp>
        <p:nvSpPr>
          <p:cNvPr id="55" name="Google Shape;55;p13"/>
          <p:cNvSpPr txBox="1"/>
          <p:nvPr>
            <p:ph idx="1" type="subTitle"/>
          </p:nvPr>
        </p:nvSpPr>
        <p:spPr>
          <a:xfrm>
            <a:off x="311700" y="2235300"/>
            <a:ext cx="8520600" cy="792600"/>
          </a:xfrm>
          <a:prstGeom prst="rect">
            <a:avLst/>
          </a:prstGeom>
        </p:spPr>
        <p:txBody>
          <a:bodyPr anchorCtr="0" anchor="t" bIns="91425" lIns="91425" spcFirstLastPara="1" rIns="91425" wrap="square" tIns="91425">
            <a:normAutofit/>
          </a:bodyPr>
          <a:lstStyle/>
          <a:p>
            <a:pPr indent="0" lvl="0" marL="0" rtl="0" algn="r">
              <a:lnSpc>
                <a:spcPct val="115000"/>
              </a:lnSpc>
              <a:spcBef>
                <a:spcPts val="0"/>
              </a:spcBef>
              <a:spcAft>
                <a:spcPts val="0"/>
              </a:spcAft>
              <a:buClr>
                <a:schemeClr val="dk1"/>
              </a:buClr>
              <a:buSzPts val="1100"/>
              <a:buFont typeface="Arial"/>
              <a:buNone/>
            </a:pPr>
            <a:r>
              <a:rPr lang="en" sz="1300">
                <a:solidFill>
                  <a:schemeClr val="dk1"/>
                </a:solidFill>
              </a:rPr>
              <a:t>Chaitanya Padamata, Karthik </a:t>
            </a:r>
            <a:r>
              <a:rPr lang="en" sz="1300">
                <a:solidFill>
                  <a:schemeClr val="dk1"/>
                </a:solidFill>
              </a:rPr>
              <a:t>Chellamuthu</a:t>
            </a:r>
            <a:r>
              <a:rPr lang="en" sz="1300">
                <a:solidFill>
                  <a:schemeClr val="dk1"/>
                </a:solidFill>
              </a:rPr>
              <a:t>, Michael Dang</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Motivation</a:t>
            </a:r>
            <a:endParaRPr sz="2320"/>
          </a:p>
        </p:txBody>
      </p:sp>
      <p:sp>
        <p:nvSpPr>
          <p:cNvPr id="61" name="Google Shape;61;p14"/>
          <p:cNvSpPr txBox="1"/>
          <p:nvPr>
            <p:ph idx="1" type="body"/>
          </p:nvPr>
        </p:nvSpPr>
        <p:spPr>
          <a:xfrm>
            <a:off x="58750" y="1054000"/>
            <a:ext cx="5023800" cy="3742800"/>
          </a:xfrm>
          <a:prstGeom prst="rect">
            <a:avLst/>
          </a:prstGeom>
        </p:spPr>
        <p:txBody>
          <a:bodyPr anchorCtr="0" anchor="t" bIns="91425" lIns="91425" spcFirstLastPara="1" rIns="91425" wrap="square" tIns="91425">
            <a:normAutofit lnSpcReduction="10000"/>
          </a:bodyPr>
          <a:lstStyle/>
          <a:p>
            <a:pPr indent="-292100" lvl="0" marL="457200" rtl="0" algn="l">
              <a:lnSpc>
                <a:spcPct val="130000"/>
              </a:lnSpc>
              <a:spcBef>
                <a:spcPts val="0"/>
              </a:spcBef>
              <a:spcAft>
                <a:spcPts val="0"/>
              </a:spcAft>
              <a:buClr>
                <a:schemeClr val="dk1"/>
              </a:buClr>
              <a:buSzPts val="1000"/>
              <a:buChar char="●"/>
            </a:pPr>
            <a:r>
              <a:rPr lang="en" sz="1100">
                <a:solidFill>
                  <a:schemeClr val="dk1"/>
                </a:solidFill>
              </a:rPr>
              <a:t>According to the CDC, in 2022, the U.S. has </a:t>
            </a:r>
            <a:r>
              <a:rPr b="1" lang="en" sz="1100">
                <a:solidFill>
                  <a:schemeClr val="dk1"/>
                </a:solidFill>
              </a:rPr>
              <a:t>1 in 6 deaths</a:t>
            </a:r>
            <a:r>
              <a:rPr lang="en" sz="1100">
                <a:solidFill>
                  <a:schemeClr val="dk1"/>
                </a:solidFill>
              </a:rPr>
              <a:t> (17.5%) from cardiovascular disease due to stroke. Every </a:t>
            </a:r>
            <a:r>
              <a:rPr b="1" lang="en" sz="1100">
                <a:solidFill>
                  <a:schemeClr val="dk1"/>
                </a:solidFill>
              </a:rPr>
              <a:t>40 seconds</a:t>
            </a:r>
            <a:r>
              <a:rPr lang="en" sz="1100">
                <a:solidFill>
                  <a:schemeClr val="dk1"/>
                </a:solidFill>
              </a:rPr>
              <a:t>, someone in the U.S. has a stroke. Every </a:t>
            </a:r>
            <a:r>
              <a:rPr b="1" lang="en" sz="1100">
                <a:solidFill>
                  <a:schemeClr val="dk1"/>
                </a:solidFill>
              </a:rPr>
              <a:t>3 minutes and 11 seconds</a:t>
            </a:r>
            <a:r>
              <a:rPr lang="en" sz="1100">
                <a:solidFill>
                  <a:schemeClr val="dk1"/>
                </a:solidFill>
              </a:rPr>
              <a:t>, someone dies of a stroke in this country.</a:t>
            </a:r>
            <a:endParaRPr sz="1100">
              <a:solidFill>
                <a:schemeClr val="dk1"/>
              </a:solidFill>
            </a:endParaRPr>
          </a:p>
          <a:p>
            <a:pPr indent="0" lvl="0" marL="457200" rtl="0" algn="l">
              <a:lnSpc>
                <a:spcPct val="130000"/>
              </a:lnSpc>
              <a:spcBef>
                <a:spcPts val="1200"/>
              </a:spcBef>
              <a:spcAft>
                <a:spcPts val="0"/>
              </a:spcAft>
              <a:buNone/>
            </a:pPr>
            <a:r>
              <a:t/>
            </a:r>
            <a:endParaRPr sz="1100">
              <a:solidFill>
                <a:schemeClr val="dk1"/>
              </a:solidFill>
            </a:endParaRPr>
          </a:p>
          <a:p>
            <a:pPr indent="-292100" lvl="0" marL="457200" rtl="0" algn="l">
              <a:lnSpc>
                <a:spcPct val="130000"/>
              </a:lnSpc>
              <a:spcBef>
                <a:spcPts val="1200"/>
              </a:spcBef>
              <a:spcAft>
                <a:spcPts val="0"/>
              </a:spcAft>
              <a:buClr>
                <a:schemeClr val="dk1"/>
              </a:buClr>
              <a:buSzPts val="1000"/>
              <a:buChar char="●"/>
            </a:pPr>
            <a:r>
              <a:rPr lang="en" sz="1100">
                <a:solidFill>
                  <a:schemeClr val="dk1"/>
                </a:solidFill>
              </a:rPr>
              <a:t>Early action is </a:t>
            </a:r>
            <a:r>
              <a:rPr b="1" lang="en" sz="1100">
                <a:solidFill>
                  <a:schemeClr val="dk1"/>
                </a:solidFill>
              </a:rPr>
              <a:t>crucial</a:t>
            </a:r>
            <a:r>
              <a:rPr lang="en" sz="1100">
                <a:solidFill>
                  <a:schemeClr val="dk1"/>
                </a:solidFill>
              </a:rPr>
              <a:t> in stroke cases, as the chances of survival significantly increase with immediate emergency treatment. People who arrive at the emergency room within three hours of their first symptoms often experience less disability three months after the stroke.</a:t>
            </a:r>
            <a:endParaRPr sz="1100">
              <a:solidFill>
                <a:schemeClr val="dk1"/>
              </a:solidFill>
            </a:endParaRPr>
          </a:p>
          <a:p>
            <a:pPr indent="0" lvl="0" marL="457200" rtl="0" algn="l">
              <a:lnSpc>
                <a:spcPct val="130000"/>
              </a:lnSpc>
              <a:spcBef>
                <a:spcPts val="1200"/>
              </a:spcBef>
              <a:spcAft>
                <a:spcPts val="0"/>
              </a:spcAft>
              <a:buNone/>
            </a:pPr>
            <a:r>
              <a:t/>
            </a:r>
            <a:endParaRPr sz="1100">
              <a:solidFill>
                <a:schemeClr val="dk1"/>
              </a:solidFill>
            </a:endParaRPr>
          </a:p>
          <a:p>
            <a:pPr indent="-292100" lvl="0" marL="457200" rtl="0" algn="l">
              <a:lnSpc>
                <a:spcPct val="130000"/>
              </a:lnSpc>
              <a:spcBef>
                <a:spcPts val="1200"/>
              </a:spcBef>
              <a:spcAft>
                <a:spcPts val="0"/>
              </a:spcAft>
              <a:buClr>
                <a:schemeClr val="dk1"/>
              </a:buClr>
              <a:buSzPts val="1000"/>
              <a:buChar char="●"/>
            </a:pPr>
            <a:r>
              <a:rPr lang="en" sz="1100">
                <a:solidFill>
                  <a:schemeClr val="dk1"/>
                </a:solidFill>
              </a:rPr>
              <a:t>With today’s technological advancements and the rapid growth of AI, we aim to develop a platform that can detect potential strokes and provide a fast-response system for stroke victims.</a:t>
            </a:r>
            <a:endParaRPr sz="1100"/>
          </a:p>
        </p:txBody>
      </p:sp>
      <p:pic>
        <p:nvPicPr>
          <p:cNvPr id="62" name="Google Shape;62;p14"/>
          <p:cNvPicPr preferRelativeResize="0"/>
          <p:nvPr/>
        </p:nvPicPr>
        <p:blipFill>
          <a:blip r:embed="rId3">
            <a:alphaModFix/>
          </a:blip>
          <a:stretch>
            <a:fillRect/>
          </a:stretch>
        </p:blipFill>
        <p:spPr>
          <a:xfrm>
            <a:off x="5082550" y="647650"/>
            <a:ext cx="3958350" cy="2226575"/>
          </a:xfrm>
          <a:prstGeom prst="rect">
            <a:avLst/>
          </a:prstGeom>
          <a:noFill/>
          <a:ln>
            <a:noFill/>
          </a:ln>
        </p:spPr>
      </p:pic>
      <p:pic>
        <p:nvPicPr>
          <p:cNvPr id="63" name="Google Shape;63;p14"/>
          <p:cNvPicPr preferRelativeResize="0"/>
          <p:nvPr/>
        </p:nvPicPr>
        <p:blipFill>
          <a:blip r:embed="rId4">
            <a:alphaModFix/>
          </a:blip>
          <a:stretch>
            <a:fillRect/>
          </a:stretch>
        </p:blipFill>
        <p:spPr>
          <a:xfrm>
            <a:off x="5993825" y="3054750"/>
            <a:ext cx="2455594" cy="196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Problem Statement</a:t>
            </a:r>
            <a:endParaRPr sz="2320"/>
          </a:p>
        </p:txBody>
      </p:sp>
      <p:sp>
        <p:nvSpPr>
          <p:cNvPr id="69" name="Google Shape;69;p15"/>
          <p:cNvSpPr txBox="1"/>
          <p:nvPr>
            <p:ph idx="1" type="body"/>
          </p:nvPr>
        </p:nvSpPr>
        <p:spPr>
          <a:xfrm>
            <a:off x="311700" y="997850"/>
            <a:ext cx="7829700" cy="2459100"/>
          </a:xfrm>
          <a:prstGeom prst="rect">
            <a:avLst/>
          </a:prstGeom>
        </p:spPr>
        <p:txBody>
          <a:bodyPr anchorCtr="0" anchor="t" bIns="91425" lIns="91425" spcFirstLastPara="1" rIns="91425" wrap="square" tIns="91425">
            <a:noAutofit/>
          </a:bodyPr>
          <a:lstStyle/>
          <a:p>
            <a:pPr indent="-298450" lvl="0" marL="457200" rtl="0" algn="l">
              <a:lnSpc>
                <a:spcPct val="130000"/>
              </a:lnSpc>
              <a:spcBef>
                <a:spcPts val="0"/>
              </a:spcBef>
              <a:spcAft>
                <a:spcPts val="0"/>
              </a:spcAft>
              <a:buClr>
                <a:schemeClr val="dk1"/>
              </a:buClr>
              <a:buSzPts val="1100"/>
              <a:buChar char="❖"/>
            </a:pPr>
            <a:r>
              <a:rPr lang="en" sz="1100">
                <a:solidFill>
                  <a:schemeClr val="dk1"/>
                </a:solidFill>
              </a:rPr>
              <a:t>The importance of early detection and response:</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Critical timing</a:t>
            </a:r>
            <a:r>
              <a:rPr lang="en" sz="1100">
                <a:solidFill>
                  <a:schemeClr val="dk1"/>
                </a:solidFill>
              </a:rPr>
              <a:t>: Stroke is a medical emergency where early detection and immediate treatment are essential. Delayed treatment can cause severe disability and death.</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Challenges</a:t>
            </a:r>
            <a:r>
              <a:rPr lang="en" sz="1100">
                <a:solidFill>
                  <a:schemeClr val="dk1"/>
                </a:solidFill>
              </a:rPr>
              <a:t>: Many stroke victims do not receive timely treatment due to delays in recognizing symptoms and accessing emergency care.</a:t>
            </a:r>
            <a:endParaRPr sz="1100">
              <a:solidFill>
                <a:schemeClr val="dk1"/>
              </a:solidFill>
            </a:endParaRPr>
          </a:p>
          <a:p>
            <a:pPr indent="-298450" lvl="0" marL="457200" rtl="0" algn="l">
              <a:lnSpc>
                <a:spcPct val="130000"/>
              </a:lnSpc>
              <a:spcBef>
                <a:spcPts val="0"/>
              </a:spcBef>
              <a:spcAft>
                <a:spcPts val="0"/>
              </a:spcAft>
              <a:buClr>
                <a:schemeClr val="dk1"/>
              </a:buClr>
              <a:buSzPts val="1100"/>
              <a:buChar char="❖"/>
            </a:pPr>
            <a:r>
              <a:rPr lang="en" sz="1100">
                <a:solidFill>
                  <a:schemeClr val="dk1"/>
                </a:solidFill>
              </a:rPr>
              <a:t>The role of Data Science:</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Advancement in AI</a:t>
            </a:r>
            <a:r>
              <a:rPr lang="en" sz="1100">
                <a:solidFill>
                  <a:schemeClr val="dk1"/>
                </a:solidFill>
              </a:rPr>
              <a:t>: The recent boom in machine learning offers new opportunities for the early detection of stroke symptoms</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lang="en" sz="1100">
                <a:solidFill>
                  <a:schemeClr val="dk1"/>
                </a:solidFill>
              </a:rPr>
              <a:t> </a:t>
            </a:r>
            <a:r>
              <a:rPr b="1" lang="en" sz="1100">
                <a:solidFill>
                  <a:schemeClr val="dk1"/>
                </a:solidFill>
              </a:rPr>
              <a:t>Urgent response</a:t>
            </a:r>
            <a:r>
              <a:rPr lang="en" sz="1100">
                <a:solidFill>
                  <a:schemeClr val="dk1"/>
                </a:solidFill>
              </a:rPr>
              <a:t>: Innovative solutions that leverage AI to detect potential strokes early and facilitate rapid response.</a:t>
            </a:r>
            <a:endParaRPr sz="1100">
              <a:solidFill>
                <a:schemeClr val="dk1"/>
              </a:solidFill>
            </a:endParaRPr>
          </a:p>
          <a:p>
            <a:pPr indent="0" lvl="0" marL="457200" rtl="0" algn="l">
              <a:lnSpc>
                <a:spcPct val="130000"/>
              </a:lnSpc>
              <a:spcBef>
                <a:spcPts val="0"/>
              </a:spcBef>
              <a:spcAft>
                <a:spcPts val="0"/>
              </a:spcAft>
              <a:buNone/>
            </a:pPr>
            <a:r>
              <a:t/>
            </a:r>
            <a:endParaRPr sz="1100"/>
          </a:p>
        </p:txBody>
      </p:sp>
      <p:pic>
        <p:nvPicPr>
          <p:cNvPr id="70" name="Google Shape;70;p15"/>
          <p:cNvPicPr preferRelativeResize="0"/>
          <p:nvPr/>
        </p:nvPicPr>
        <p:blipFill>
          <a:blip r:embed="rId3">
            <a:alphaModFix/>
          </a:blip>
          <a:stretch>
            <a:fillRect/>
          </a:stretch>
        </p:blipFill>
        <p:spPr>
          <a:xfrm>
            <a:off x="5560425" y="3292000"/>
            <a:ext cx="3360900" cy="1788012"/>
          </a:xfrm>
          <a:prstGeom prst="rect">
            <a:avLst/>
          </a:prstGeom>
          <a:noFill/>
          <a:ln>
            <a:noFill/>
          </a:ln>
        </p:spPr>
      </p:pic>
      <p:sp>
        <p:nvSpPr>
          <p:cNvPr id="71" name="Google Shape;71;p15"/>
          <p:cNvSpPr txBox="1"/>
          <p:nvPr/>
        </p:nvSpPr>
        <p:spPr>
          <a:xfrm flipH="1">
            <a:off x="529375" y="3755050"/>
            <a:ext cx="49233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rPr>
              <a:t>Statistical facts: </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Over half of the stroke deaths occur in women.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More men half stroke, but more women dies with stroke.</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Twice of many women die of stroke than breast cancer every year.</a:t>
            </a:r>
            <a:endParaRPr sz="11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Proposal</a:t>
            </a:r>
            <a:endParaRPr sz="2320"/>
          </a:p>
        </p:txBody>
      </p:sp>
      <p:sp>
        <p:nvSpPr>
          <p:cNvPr id="77" name="Google Shape;77;p16"/>
          <p:cNvSpPr txBox="1"/>
          <p:nvPr>
            <p:ph idx="1" type="body"/>
          </p:nvPr>
        </p:nvSpPr>
        <p:spPr>
          <a:xfrm>
            <a:off x="311700" y="1152475"/>
            <a:ext cx="8520600" cy="2136000"/>
          </a:xfrm>
          <a:prstGeom prst="rect">
            <a:avLst/>
          </a:prstGeom>
        </p:spPr>
        <p:txBody>
          <a:bodyPr anchorCtr="0" anchor="t" bIns="91425" lIns="91425" spcFirstLastPara="1" rIns="91425" wrap="square" tIns="91425">
            <a:normAutofit lnSpcReduction="20000"/>
          </a:bodyPr>
          <a:lstStyle/>
          <a:p>
            <a:pPr indent="-298450" lvl="0" marL="457200" rtl="0" algn="l">
              <a:lnSpc>
                <a:spcPct val="150000"/>
              </a:lnSpc>
              <a:spcBef>
                <a:spcPts val="0"/>
              </a:spcBef>
              <a:spcAft>
                <a:spcPts val="0"/>
              </a:spcAft>
              <a:buSzPts val="1100"/>
              <a:buChar char="❖"/>
            </a:pPr>
            <a:r>
              <a:rPr lang="en" sz="1100"/>
              <a:t>Development of a Stroke Detection platform:</a:t>
            </a:r>
            <a:endParaRPr sz="1100"/>
          </a:p>
          <a:p>
            <a:pPr indent="-298450" lvl="1" marL="914400" rtl="0" algn="l">
              <a:lnSpc>
                <a:spcPct val="150000"/>
              </a:lnSpc>
              <a:spcBef>
                <a:spcPts val="0"/>
              </a:spcBef>
              <a:spcAft>
                <a:spcPts val="0"/>
              </a:spcAft>
              <a:buSzPts val="1100"/>
              <a:buChar char="➢"/>
            </a:pPr>
            <a:r>
              <a:rPr lang="en" sz="1100"/>
              <a:t>AI-powered detection: Implement machine learning models to analyze inputs such as medical image, face image, body movement, and vitals sign to detect potential stroke. </a:t>
            </a:r>
            <a:endParaRPr sz="1100"/>
          </a:p>
          <a:p>
            <a:pPr indent="-298450" lvl="1" marL="914400" rtl="0" algn="l">
              <a:lnSpc>
                <a:spcPct val="150000"/>
              </a:lnSpc>
              <a:spcBef>
                <a:spcPts val="0"/>
              </a:spcBef>
              <a:spcAft>
                <a:spcPts val="0"/>
              </a:spcAft>
              <a:buSzPts val="1100"/>
              <a:buChar char="➢"/>
            </a:pPr>
            <a:r>
              <a:rPr lang="en" sz="1100"/>
              <a:t>Platform: Create a platform (web/app) that allow users or healthcare providers to easily input data and </a:t>
            </a:r>
            <a:r>
              <a:rPr lang="en" sz="1100"/>
              <a:t>receive</a:t>
            </a:r>
            <a:r>
              <a:rPr lang="en" sz="1100"/>
              <a:t> real-time feedback.</a:t>
            </a:r>
            <a:endParaRPr sz="1100"/>
          </a:p>
          <a:p>
            <a:pPr indent="-298450" lvl="0" marL="457200" rtl="0" algn="l">
              <a:lnSpc>
                <a:spcPct val="150000"/>
              </a:lnSpc>
              <a:spcBef>
                <a:spcPts val="0"/>
              </a:spcBef>
              <a:spcAft>
                <a:spcPts val="0"/>
              </a:spcAft>
              <a:buSzPts val="1100"/>
              <a:buChar char="❖"/>
            </a:pPr>
            <a:r>
              <a:rPr lang="en" sz="1100"/>
              <a:t>Fast-response system: </a:t>
            </a:r>
            <a:endParaRPr sz="1100"/>
          </a:p>
          <a:p>
            <a:pPr indent="-298450" lvl="1" marL="914400" rtl="0" algn="l">
              <a:lnSpc>
                <a:spcPct val="150000"/>
              </a:lnSpc>
              <a:spcBef>
                <a:spcPts val="0"/>
              </a:spcBef>
              <a:spcAft>
                <a:spcPts val="0"/>
              </a:spcAft>
              <a:buSzPts val="1100"/>
              <a:buChar char="➢"/>
            </a:pPr>
            <a:r>
              <a:rPr lang="en" sz="1100"/>
              <a:t>Emergency </a:t>
            </a:r>
            <a:r>
              <a:rPr lang="en" sz="1100"/>
              <a:t>alerts</a:t>
            </a:r>
            <a:r>
              <a:rPr lang="en" sz="1100"/>
              <a:t>: Implement a system that automatically show nearby emergency services with the shortest amount of wait time.</a:t>
            </a:r>
            <a:endParaRPr sz="1100"/>
          </a:p>
          <a:p>
            <a:pPr indent="-298450" lvl="1" marL="914400" rtl="0" algn="l">
              <a:lnSpc>
                <a:spcPct val="150000"/>
              </a:lnSpc>
              <a:spcBef>
                <a:spcPts val="0"/>
              </a:spcBef>
              <a:spcAft>
                <a:spcPts val="0"/>
              </a:spcAft>
              <a:buSzPts val="1100"/>
              <a:buChar char="➢"/>
            </a:pPr>
            <a:r>
              <a:rPr lang="en" sz="1100"/>
              <a:t>Real-time </a:t>
            </a:r>
            <a:r>
              <a:rPr lang="en" sz="1100"/>
              <a:t>guidance</a:t>
            </a:r>
            <a:r>
              <a:rPr lang="en" sz="1100"/>
              <a:t>: Provide user real-time guidance with LLM chatbot for recommendation.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78900" y="197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t>Thank you</a:t>
            </a:r>
            <a:endParaRPr sz="28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