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3b635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3b635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f266bcf2b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f266bcf2b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f23b635f5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f23b635f5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f23b635f5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f23b635f5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f23b635f5_0_8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ff23b635f5_0_8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f266bcf2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f266bcf2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f266bcf2b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f266bcf2b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1ad6251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1ad6251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1ad6251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1ad6251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1ad6251b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1ad6251b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76650"/>
            <a:ext cx="8520600" cy="131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Stroke Detection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35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Chaitanya Padamata, Karthik Chellamuthu, Michael Dang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2342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Thank you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320"/>
              <a:t>Summarize</a:t>
            </a:r>
            <a:endParaRPr sz="23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80550" y="1129050"/>
            <a:ext cx="455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Motivation</a:t>
            </a:r>
            <a:r>
              <a:rPr lang="en" sz="1100"/>
              <a:t>: </a:t>
            </a:r>
            <a:r>
              <a:rPr lang="en" sz="1100">
                <a:solidFill>
                  <a:schemeClr val="dk1"/>
                </a:solidFill>
              </a:rPr>
              <a:t>Early action is </a:t>
            </a:r>
            <a:r>
              <a:rPr b="1" lang="en" sz="1100">
                <a:solidFill>
                  <a:schemeClr val="dk1"/>
                </a:solidFill>
              </a:rPr>
              <a:t>crucial</a:t>
            </a:r>
            <a:r>
              <a:rPr lang="en" sz="1100">
                <a:solidFill>
                  <a:schemeClr val="dk1"/>
                </a:solidFill>
              </a:rPr>
              <a:t> in stroke cases, as the chances of survival significantly increase with immediate emergency treatment.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Problem Statement</a:t>
            </a:r>
            <a:r>
              <a:rPr lang="en" sz="1100"/>
              <a:t>: Stroke is a medical emergency where delayed treatment can lead to severe disability or death. Many victims do not receive timely treatment due to delays in recognizing symptoms and accessing emergency care.  </a:t>
            </a:r>
            <a:endParaRPr sz="1100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Proposal</a:t>
            </a:r>
            <a:r>
              <a:rPr lang="en" sz="1100"/>
              <a:t>: The recent advancements in AI and machine learning present an opportunity to develop a platform that can detect potential strokes early.</a:t>
            </a:r>
            <a:endParaRPr b="1" sz="11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925" y="445025"/>
            <a:ext cx="3958350" cy="222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90300" y="2932450"/>
            <a:ext cx="2455594" cy="19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Residual Network</a:t>
            </a:r>
            <a:endParaRPr sz="23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47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ResNet50 for facial stroke prediction with </a:t>
            </a:r>
            <a:r>
              <a:rPr b="1" lang="en" sz="1200"/>
              <a:t>98.37%</a:t>
            </a:r>
            <a:r>
              <a:rPr lang="en" sz="1200"/>
              <a:t> of accuracy over 3770 images </a:t>
            </a:r>
            <a:r>
              <a:rPr lang="en" sz="1200"/>
              <a:t>consists of two classes: </a:t>
            </a:r>
            <a:r>
              <a:rPr b="1" lang="en" sz="1200"/>
              <a:t>stroke</a:t>
            </a:r>
            <a:r>
              <a:rPr lang="en" sz="1200"/>
              <a:t> and </a:t>
            </a:r>
            <a:r>
              <a:rPr b="1" lang="en" sz="1200"/>
              <a:t>no stroke</a:t>
            </a:r>
            <a:r>
              <a:rPr lang="en" sz="1200"/>
              <a:t> where data augmented techniques were used.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Model </a:t>
            </a:r>
            <a:r>
              <a:rPr lang="en" sz="1200"/>
              <a:t>performance</a:t>
            </a:r>
            <a:r>
              <a:rPr lang="en" sz="1200"/>
              <a:t>:</a:t>
            </a:r>
            <a:endParaRPr sz="12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4213" y="2492352"/>
            <a:ext cx="6520724" cy="26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Random Forest </a:t>
            </a:r>
            <a:endParaRPr sz="230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For stroke prediction based on medical history data, the Gradient Boosting model achieved an accuracy of </a:t>
            </a:r>
            <a:r>
              <a:rPr b="1" lang="en" sz="1200"/>
              <a:t>81.95%</a:t>
            </a:r>
            <a:r>
              <a:rPr lang="en" sz="1200"/>
              <a:t>, outperforming other models such as K-Nearest Neighbors (KNN), Support Vector Machine (SVM), and Random Forest.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dataset used for training was imbalanced, with more non-stroke cases than stroke cases; hence, SMOTE was applied.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Model </a:t>
            </a:r>
            <a:r>
              <a:rPr lang="en" sz="1200"/>
              <a:t>performance</a:t>
            </a:r>
            <a:r>
              <a:rPr lang="en" sz="1200"/>
              <a:t>: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0445" y="2247720"/>
            <a:ext cx="3407700" cy="27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Multimodal</a:t>
            </a:r>
            <a:endParaRPr sz="230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100"/>
              <a:t>To enhance the performance of your stroke prediction system, you're combining the predictions from two models: </a:t>
            </a:r>
            <a:r>
              <a:rPr b="1" lang="en" sz="1100"/>
              <a:t>ResNet50</a:t>
            </a:r>
            <a:r>
              <a:rPr lang="en" sz="1100"/>
              <a:t> (trained on facial images) and </a:t>
            </a:r>
            <a:r>
              <a:rPr b="1" lang="en" sz="1100"/>
              <a:t>Gradient Boosting</a:t>
            </a:r>
            <a:r>
              <a:rPr lang="en" sz="1100"/>
              <a:t> (trained on medical history).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combined multimodal approach assigns a </a:t>
            </a:r>
            <a:r>
              <a:rPr b="1" lang="en" sz="1100"/>
              <a:t>60% weight to the ResNet50 predictions</a:t>
            </a:r>
            <a:r>
              <a:rPr lang="en" sz="1100"/>
              <a:t> and </a:t>
            </a:r>
            <a:r>
              <a:rPr b="1" lang="en" sz="1100"/>
              <a:t>40% to the Gradient Boosting predictions</a:t>
            </a:r>
            <a:r>
              <a:rPr lang="en" sz="1100"/>
              <a:t>, reflecting the importance of both image-based and medical data in stroke detection.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975" y="2907100"/>
            <a:ext cx="2592049" cy="94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User Interface</a:t>
            </a:r>
            <a:endParaRPr sz="2300"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8125" y="1233847"/>
            <a:ext cx="6267751" cy="327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Overview</a:t>
            </a:r>
            <a:endParaRPr sz="2300"/>
          </a:p>
        </p:txBody>
      </p:sp>
      <p:sp>
        <p:nvSpPr>
          <p:cNvPr id="96" name="Google Shape;96;p19"/>
          <p:cNvSpPr/>
          <p:nvPr/>
        </p:nvSpPr>
        <p:spPr>
          <a:xfrm>
            <a:off x="3958350" y="309175"/>
            <a:ext cx="12273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Frontend (home.hbs)</a:t>
            </a:r>
            <a:endParaRPr sz="1200"/>
          </a:p>
        </p:txBody>
      </p:sp>
      <p:sp>
        <p:nvSpPr>
          <p:cNvPr id="97" name="Google Shape;97;p19"/>
          <p:cNvSpPr/>
          <p:nvPr/>
        </p:nvSpPr>
        <p:spPr>
          <a:xfrm>
            <a:off x="1119550" y="3253875"/>
            <a:ext cx="12273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Database</a:t>
            </a:r>
            <a:r>
              <a:rPr lang="en" sz="1200"/>
              <a:t> (MongoDB)</a:t>
            </a:r>
            <a:endParaRPr sz="1200"/>
          </a:p>
        </p:txBody>
      </p:sp>
      <p:sp>
        <p:nvSpPr>
          <p:cNvPr id="98" name="Google Shape;98;p19"/>
          <p:cNvSpPr/>
          <p:nvPr/>
        </p:nvSpPr>
        <p:spPr>
          <a:xfrm>
            <a:off x="3218225" y="2309400"/>
            <a:ext cx="12273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Deployment</a:t>
            </a:r>
            <a:r>
              <a:rPr lang="en" sz="1200"/>
              <a:t> (app.py)</a:t>
            </a:r>
            <a:endParaRPr sz="1200"/>
          </a:p>
        </p:txBody>
      </p:sp>
      <p:sp>
        <p:nvSpPr>
          <p:cNvPr id="99" name="Google Shape;99;p19"/>
          <p:cNvSpPr/>
          <p:nvPr/>
        </p:nvSpPr>
        <p:spPr>
          <a:xfrm>
            <a:off x="1119550" y="1707925"/>
            <a:ext cx="1227300" cy="52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Back</a:t>
            </a:r>
            <a:r>
              <a:rPr lang="en" sz="1200"/>
              <a:t>end (index.js, mongo.js)</a:t>
            </a:r>
            <a:endParaRPr sz="1200"/>
          </a:p>
        </p:txBody>
      </p:sp>
      <p:sp>
        <p:nvSpPr>
          <p:cNvPr id="100" name="Google Shape;100;p19"/>
          <p:cNvSpPr/>
          <p:nvPr/>
        </p:nvSpPr>
        <p:spPr>
          <a:xfrm>
            <a:off x="5523525" y="2915725"/>
            <a:ext cx="1920000" cy="115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 pretrain</a:t>
            </a:r>
            <a:r>
              <a:rPr lang="en" sz="1200"/>
              <a:t> (face_stroke.pth, medical_history.pth)</a:t>
            </a:r>
            <a:endParaRPr sz="1200"/>
          </a:p>
        </p:txBody>
      </p:sp>
      <p:cxnSp>
        <p:nvCxnSpPr>
          <p:cNvPr id="101" name="Google Shape;101;p19"/>
          <p:cNvCxnSpPr>
            <a:stCxn id="99" idx="3"/>
            <a:endCxn id="98" idx="1"/>
          </p:cNvCxnSpPr>
          <p:nvPr/>
        </p:nvCxnSpPr>
        <p:spPr>
          <a:xfrm>
            <a:off x="2346850" y="1970275"/>
            <a:ext cx="871500" cy="601500"/>
          </a:xfrm>
          <a:prstGeom prst="curvedConnector3">
            <a:avLst>
              <a:gd fmla="val 499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9"/>
          <p:cNvCxnSpPr>
            <a:stCxn id="99" idx="0"/>
            <a:endCxn id="96" idx="1"/>
          </p:cNvCxnSpPr>
          <p:nvPr/>
        </p:nvCxnSpPr>
        <p:spPr>
          <a:xfrm rot="-5400000">
            <a:off x="2277550" y="27175"/>
            <a:ext cx="1136400" cy="22251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9"/>
          <p:cNvCxnSpPr>
            <a:stCxn id="99" idx="2"/>
            <a:endCxn id="97" idx="0"/>
          </p:cNvCxnSpPr>
          <p:nvPr/>
        </p:nvCxnSpPr>
        <p:spPr>
          <a:xfrm flipH="1" rot="-5400000">
            <a:off x="1222900" y="2742925"/>
            <a:ext cx="1021200" cy="600"/>
          </a:xfrm>
          <a:prstGeom prst="curved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9"/>
          <p:cNvCxnSpPr>
            <a:stCxn id="98" idx="3"/>
            <a:endCxn id="100" idx="1"/>
          </p:cNvCxnSpPr>
          <p:nvPr/>
        </p:nvCxnSpPr>
        <p:spPr>
          <a:xfrm>
            <a:off x="4445525" y="2571750"/>
            <a:ext cx="1077900" cy="921600"/>
          </a:xfrm>
          <a:prstGeom prst="curvedConnector3">
            <a:avLst>
              <a:gd fmla="val 5000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9"/>
          <p:cNvCxnSpPr>
            <a:stCxn id="98" idx="0"/>
            <a:endCxn id="96" idx="2"/>
          </p:cNvCxnSpPr>
          <p:nvPr/>
        </p:nvCxnSpPr>
        <p:spPr>
          <a:xfrm rot="-5400000">
            <a:off x="3464225" y="1201650"/>
            <a:ext cx="1475400" cy="740100"/>
          </a:xfrm>
          <a:prstGeom prst="curved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9"/>
          <p:cNvSpPr/>
          <p:nvPr/>
        </p:nvSpPr>
        <p:spPr>
          <a:xfrm>
            <a:off x="6945400" y="994200"/>
            <a:ext cx="1920000" cy="1155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 pretrain (face_stroke.ipynb, medical_history.ipynb)</a:t>
            </a:r>
            <a:endParaRPr sz="1200"/>
          </a:p>
        </p:txBody>
      </p:sp>
      <p:cxnSp>
        <p:nvCxnSpPr>
          <p:cNvPr id="107" name="Google Shape;107;p19"/>
          <p:cNvCxnSpPr>
            <a:stCxn id="100" idx="3"/>
            <a:endCxn id="106" idx="2"/>
          </p:cNvCxnSpPr>
          <p:nvPr/>
        </p:nvCxnSpPr>
        <p:spPr>
          <a:xfrm flipH="1" rot="10800000">
            <a:off x="7443525" y="2149225"/>
            <a:ext cx="462000" cy="13440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Challenges</a:t>
            </a:r>
            <a:endParaRPr sz="2320"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Trouble</a:t>
            </a:r>
            <a:r>
              <a:rPr lang="en" sz="1100"/>
              <a:t> connecting </a:t>
            </a:r>
            <a:r>
              <a:rPr lang="en" sz="1100"/>
              <a:t>multimodal </a:t>
            </a:r>
            <a:r>
              <a:rPr lang="en" sz="1100"/>
              <a:t>with frontend (data format mismatch, API communication)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The UI camera doesn’t work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Limited to LLM </a:t>
            </a:r>
            <a:r>
              <a:rPr lang="en" sz="1100"/>
              <a:t>integration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Future work</a:t>
            </a:r>
            <a:endParaRPr sz="2300"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Fix the data format and ensure API is working well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Improve UI with </a:t>
            </a:r>
            <a:r>
              <a:rPr lang="en" sz="1200"/>
              <a:t>camera</a:t>
            </a:r>
            <a:r>
              <a:rPr lang="en" sz="1200"/>
              <a:t> available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 Incorporate LLM into the platform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Set an emergency switch when the predict above 95% chances of having stroke. </a:t>
            </a:r>
            <a:endParaRPr sz="12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675" y="3740275"/>
            <a:ext cx="7482373" cy="137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