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6" r:id="rId2"/>
  </p:sldIdLst>
  <p:sldSz cx="43891200" cy="32918400"/>
  <p:notesSz cx="6858000" cy="9144000"/>
  <p:embeddedFontLst>
    <p:embeddedFont>
      <p:font typeface="Corbel" panose="020B0503020204020204" pitchFamily="34" charset="0"/>
      <p:regular r:id="rId4"/>
      <p:bold r:id="rId5"/>
      <p:italic r:id="rId6"/>
      <p:boldItalic r:id="rId7"/>
    </p:embeddedFont>
    <p:embeddedFont>
      <p:font typeface="Roboto Mono" panose="00000009000000000000" pitchFamily="49" charset="0"/>
      <p:regular r:id="rId8"/>
      <p:bold r:id="rId9"/>
      <p:italic r:id="rId10"/>
      <p:boldItalic r:id="rId1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747775"/>
          </p15:clr>
        </p15:guide>
        <p15:guide id="2" pos="1382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F7B6"/>
    <a:srgbClr val="37E9A1"/>
    <a:srgbClr val="7EC4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10" y="1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55280" y="21427334"/>
            <a:ext cx="32918400" cy="5734320"/>
          </a:xfrm>
        </p:spPr>
        <p:txBody>
          <a:bodyPr wrap="none" anchor="t">
            <a:normAutofit/>
          </a:bodyPr>
          <a:lstStyle>
            <a:lvl1pPr algn="r">
              <a:defRPr sz="34560" b="0" spc="-1080">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7955275" y="18383417"/>
            <a:ext cx="32918400" cy="2968910"/>
          </a:xfrm>
        </p:spPr>
        <p:txBody>
          <a:bodyPr anchor="b">
            <a:normAutofit/>
          </a:bodyPr>
          <a:lstStyle>
            <a:lvl1pPr marL="0" indent="0" algn="r">
              <a:buNone/>
              <a:defRPr sz="1152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3179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0962375"/>
            <a:ext cx="37856160" cy="3932904"/>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023237" y="4739647"/>
            <a:ext cx="37856160" cy="16222728"/>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3023239" y="24895277"/>
            <a:ext cx="37850443" cy="3275866"/>
          </a:xfrm>
        </p:spPr>
        <p:txBody>
          <a:bodyPr/>
          <a:lstStyle>
            <a:lvl1pPr marL="0" indent="0">
              <a:buNone/>
              <a:defRPr sz="576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457874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0"/>
            <a:ext cx="37856160" cy="16964851"/>
          </a:xfrm>
        </p:spPr>
        <p:txBody>
          <a:bodyPr anchor="ctr"/>
          <a:lstStyle>
            <a:lvl1pPr>
              <a:defRPr sz="11520"/>
            </a:lvl1pPr>
          </a:lstStyle>
          <a:p>
            <a:r>
              <a:rPr lang="en-US"/>
              <a:t>Click to edit Master title style</a:t>
            </a:r>
            <a:endParaRPr lang="en-US" dirty="0"/>
          </a:p>
        </p:txBody>
      </p:sp>
      <p:sp>
        <p:nvSpPr>
          <p:cNvPr id="4" name="Text Placeholder 3"/>
          <p:cNvSpPr>
            <a:spLocks noGrp="1"/>
          </p:cNvSpPr>
          <p:nvPr>
            <p:ph type="body" sz="half" idx="2"/>
          </p:nvPr>
        </p:nvSpPr>
        <p:spPr>
          <a:xfrm>
            <a:off x="3023239" y="21549115"/>
            <a:ext cx="37850443" cy="7208765"/>
          </a:xfrm>
        </p:spPr>
        <p:txBody>
          <a:bodyPr anchor="ct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14072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6363" y="1752600"/>
            <a:ext cx="33489907" cy="14365939"/>
          </a:xfrm>
        </p:spPr>
        <p:txBody>
          <a:bodyPr anchor="ctr"/>
          <a:lstStyle>
            <a:lvl1pPr>
              <a:defRPr sz="15840"/>
            </a:lvl1pPr>
          </a:lstStyle>
          <a:p>
            <a:r>
              <a:rPr lang="en-US"/>
              <a:t>Click to edit Master title style</a:t>
            </a:r>
            <a:endParaRPr lang="en-US" dirty="0"/>
          </a:p>
        </p:txBody>
      </p:sp>
      <p:sp>
        <p:nvSpPr>
          <p:cNvPr id="12" name="Text Placeholder 3"/>
          <p:cNvSpPr>
            <a:spLocks noGrp="1"/>
          </p:cNvSpPr>
          <p:nvPr>
            <p:ph type="body" sz="half" idx="13"/>
          </p:nvPr>
        </p:nvSpPr>
        <p:spPr>
          <a:xfrm>
            <a:off x="6194323" y="16154674"/>
            <a:ext cx="31508275" cy="2635046"/>
          </a:xfrm>
        </p:spPr>
        <p:txBody>
          <a:bodyPr anchor="t">
            <a:normAutofit/>
          </a:bodyPr>
          <a:lstStyle>
            <a:lvl1pPr marL="0" indent="0">
              <a:buNone/>
              <a:defRPr sz="504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4" name="Text Placeholder 3"/>
          <p:cNvSpPr>
            <a:spLocks noGrp="1"/>
          </p:cNvSpPr>
          <p:nvPr>
            <p:ph type="body" sz="half" idx="2"/>
          </p:nvPr>
        </p:nvSpPr>
        <p:spPr>
          <a:xfrm>
            <a:off x="3017520" y="21608299"/>
            <a:ext cx="37844726" cy="7149581"/>
          </a:xfrm>
        </p:spPr>
        <p:txBody>
          <a:bodyPr anchor="ctr">
            <a:normAutofit/>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3999758" y="3776755"/>
            <a:ext cx="2194560" cy="2806925"/>
          </a:xfrm>
          <a:prstGeom prst="rect">
            <a:avLst/>
          </a:prstGeom>
        </p:spPr>
        <p:txBody>
          <a:bodyPr vert="horz" lIns="329184" tIns="164592" rIns="329184" bIns="1645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8800" dirty="0">
                <a:solidFill>
                  <a:schemeClr val="tx1"/>
                </a:solidFill>
                <a:effectLst/>
              </a:rPr>
              <a:t>“</a:t>
            </a:r>
          </a:p>
        </p:txBody>
      </p:sp>
      <p:sp>
        <p:nvSpPr>
          <p:cNvPr id="10" name="TextBox 9"/>
          <p:cNvSpPr txBox="1"/>
          <p:nvPr/>
        </p:nvSpPr>
        <p:spPr>
          <a:xfrm>
            <a:off x="37576123" y="13167360"/>
            <a:ext cx="2194560" cy="2806925"/>
          </a:xfrm>
          <a:prstGeom prst="rect">
            <a:avLst/>
          </a:prstGeom>
        </p:spPr>
        <p:txBody>
          <a:bodyPr vert="horz" lIns="329184" tIns="164592" rIns="329184" bIns="1645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8800" dirty="0">
                <a:solidFill>
                  <a:schemeClr val="tx1"/>
                </a:solidFill>
                <a:effectLst/>
              </a:rPr>
              <a:t>”</a:t>
            </a:r>
          </a:p>
        </p:txBody>
      </p:sp>
    </p:spTree>
    <p:extLst>
      <p:ext uri="{BB962C8B-B14F-4D97-AF65-F5344CB8AC3E}">
        <p14:creationId xmlns:p14="http://schemas.microsoft.com/office/powerpoint/2010/main" val="29235360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023237" y="11169449"/>
            <a:ext cx="37856160" cy="12056808"/>
          </a:xfrm>
        </p:spPr>
        <p:txBody>
          <a:bodyPr anchor="b">
            <a:normAutofit/>
          </a:bodyPr>
          <a:lstStyle>
            <a:lvl1pPr>
              <a:defRPr sz="19440"/>
            </a:lvl1pPr>
          </a:lstStyle>
          <a:p>
            <a:r>
              <a:rPr lang="en-US"/>
              <a:t>Click to edit Master title style</a:t>
            </a:r>
            <a:endParaRPr lang="en-US" dirty="0"/>
          </a:p>
        </p:txBody>
      </p:sp>
      <p:sp>
        <p:nvSpPr>
          <p:cNvPr id="4" name="Text Placeholder 3"/>
          <p:cNvSpPr>
            <a:spLocks noGrp="1"/>
          </p:cNvSpPr>
          <p:nvPr>
            <p:ph type="body" sz="half" idx="2"/>
          </p:nvPr>
        </p:nvSpPr>
        <p:spPr>
          <a:xfrm>
            <a:off x="3023239" y="23282789"/>
            <a:ext cx="37850443" cy="5475091"/>
          </a:xfrm>
        </p:spPr>
        <p:txBody>
          <a:bodyPr anchor="t"/>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02235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3017520" y="1752607"/>
            <a:ext cx="37856160" cy="6362702"/>
          </a:xfrm>
        </p:spPr>
        <p:txBody>
          <a:bodyPr/>
          <a:lstStyle/>
          <a:p>
            <a:r>
              <a:rPr lang="en-US"/>
              <a:t>Click to edit Master title style</a:t>
            </a:r>
            <a:endParaRPr lang="en-US" dirty="0"/>
          </a:p>
        </p:txBody>
      </p:sp>
      <p:sp>
        <p:nvSpPr>
          <p:cNvPr id="7" name="Text Placeholder 2"/>
          <p:cNvSpPr>
            <a:spLocks noGrp="1"/>
          </p:cNvSpPr>
          <p:nvPr>
            <p:ph type="body" idx="1"/>
          </p:nvPr>
        </p:nvSpPr>
        <p:spPr>
          <a:xfrm>
            <a:off x="4814213" y="9052560"/>
            <a:ext cx="10608720" cy="2766058"/>
          </a:xfrm>
        </p:spPr>
        <p:txBody>
          <a:bodyPr anchor="b">
            <a:noAutofit/>
          </a:bodyPr>
          <a:lstStyle>
            <a:lvl1pPr marL="0" indent="0">
              <a:buNone/>
              <a:defRPr sz="864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8" name="Text Placeholder 3"/>
          <p:cNvSpPr>
            <a:spLocks noGrp="1"/>
          </p:cNvSpPr>
          <p:nvPr>
            <p:ph type="body" sz="half" idx="15"/>
          </p:nvPr>
        </p:nvSpPr>
        <p:spPr>
          <a:xfrm>
            <a:off x="4884473" y="12344400"/>
            <a:ext cx="10538462" cy="17228822"/>
          </a:xfrm>
        </p:spPr>
        <p:txBody>
          <a:bodyPr anchor="t">
            <a:normAutofit/>
          </a:bodyPr>
          <a:lstStyle>
            <a:lvl1pPr marL="0" indent="0">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Click to edit Master text styles</a:t>
            </a:r>
          </a:p>
        </p:txBody>
      </p:sp>
      <p:sp>
        <p:nvSpPr>
          <p:cNvPr id="9" name="Text Placeholder 4"/>
          <p:cNvSpPr>
            <a:spLocks noGrp="1"/>
          </p:cNvSpPr>
          <p:nvPr>
            <p:ph type="body" sz="quarter" idx="3"/>
          </p:nvPr>
        </p:nvSpPr>
        <p:spPr>
          <a:xfrm>
            <a:off x="16516783" y="9052560"/>
            <a:ext cx="10570469" cy="2766058"/>
          </a:xfrm>
        </p:spPr>
        <p:txBody>
          <a:bodyPr vert="horz" lIns="91440" tIns="45720" rIns="91440" bIns="45720" rtlCol="0" anchor="b">
            <a:noAutofit/>
          </a:bodyPr>
          <a:lstStyle>
            <a:lvl1pPr>
              <a:buNone/>
              <a:defRPr lang="en-US" sz="864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16478789" y="12344400"/>
            <a:ext cx="10608461" cy="17228822"/>
          </a:xfrm>
        </p:spPr>
        <p:txBody>
          <a:bodyPr anchor="t">
            <a:normAutofit/>
          </a:bodyPr>
          <a:lstStyle>
            <a:lvl1pPr marL="0" indent="0">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Click to edit Master text styles</a:t>
            </a:r>
          </a:p>
        </p:txBody>
      </p:sp>
      <p:sp>
        <p:nvSpPr>
          <p:cNvPr id="11" name="Text Placeholder 4"/>
          <p:cNvSpPr>
            <a:spLocks noGrp="1"/>
          </p:cNvSpPr>
          <p:nvPr>
            <p:ph type="body" sz="quarter" idx="13"/>
          </p:nvPr>
        </p:nvSpPr>
        <p:spPr>
          <a:xfrm>
            <a:off x="28184532" y="9052560"/>
            <a:ext cx="10555608" cy="2766058"/>
          </a:xfrm>
        </p:spPr>
        <p:txBody>
          <a:bodyPr vert="horz" lIns="91440" tIns="45720" rIns="91440" bIns="45720" rtlCol="0" anchor="b">
            <a:noAutofit/>
          </a:bodyPr>
          <a:lstStyle>
            <a:lvl1pPr>
              <a:buNone/>
              <a:defRPr lang="en-US" sz="864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28184532" y="12344400"/>
            <a:ext cx="10555608" cy="17228822"/>
          </a:xfrm>
        </p:spPr>
        <p:txBody>
          <a:bodyPr anchor="t">
            <a:normAutofit/>
          </a:bodyPr>
          <a:lstStyle>
            <a:lvl1pPr marL="0" indent="0">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35386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3017520" y="1752607"/>
            <a:ext cx="37856160" cy="636270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4795507" y="20628014"/>
            <a:ext cx="10584182" cy="2766058"/>
          </a:xfrm>
        </p:spPr>
        <p:txBody>
          <a:bodyPr anchor="b">
            <a:noAutofit/>
          </a:bodyPr>
          <a:lstStyle>
            <a:lvl1pPr marL="0" indent="0">
              <a:buNone/>
              <a:defRPr sz="864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20" name="Picture Placeholder 2"/>
          <p:cNvSpPr>
            <a:spLocks noGrp="1" noChangeAspect="1"/>
          </p:cNvSpPr>
          <p:nvPr>
            <p:ph type="pic" idx="15"/>
          </p:nvPr>
        </p:nvSpPr>
        <p:spPr>
          <a:xfrm>
            <a:off x="4795507" y="10830499"/>
            <a:ext cx="10584182"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a:t>Click icon to add picture</a:t>
            </a:r>
            <a:endParaRPr lang="en-US" dirty="0"/>
          </a:p>
        </p:txBody>
      </p:sp>
      <p:sp>
        <p:nvSpPr>
          <p:cNvPr id="21" name="Text Placeholder 3"/>
          <p:cNvSpPr>
            <a:spLocks noGrp="1"/>
          </p:cNvSpPr>
          <p:nvPr>
            <p:ph type="body" sz="half" idx="18"/>
          </p:nvPr>
        </p:nvSpPr>
        <p:spPr>
          <a:xfrm>
            <a:off x="4795507" y="23394079"/>
            <a:ext cx="10584182" cy="3164107"/>
          </a:xfrm>
        </p:spPr>
        <p:txBody>
          <a:bodyPr anchor="t">
            <a:normAutofit/>
          </a:bodyPr>
          <a:lstStyle>
            <a:lvl1pPr marL="0" indent="0">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Click to edit Master text styles</a:t>
            </a:r>
          </a:p>
        </p:txBody>
      </p:sp>
      <p:sp>
        <p:nvSpPr>
          <p:cNvPr id="22" name="Text Placeholder 4"/>
          <p:cNvSpPr>
            <a:spLocks noGrp="1"/>
          </p:cNvSpPr>
          <p:nvPr>
            <p:ph type="body" sz="quarter" idx="3"/>
          </p:nvPr>
        </p:nvSpPr>
        <p:spPr>
          <a:xfrm>
            <a:off x="16448391" y="20628014"/>
            <a:ext cx="10549891" cy="2766058"/>
          </a:xfrm>
        </p:spPr>
        <p:txBody>
          <a:bodyPr anchor="b">
            <a:noAutofit/>
          </a:bodyPr>
          <a:lstStyle>
            <a:lvl1pPr marL="0" indent="0">
              <a:buNone/>
              <a:defRPr sz="864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23" name="Picture Placeholder 2"/>
          <p:cNvSpPr>
            <a:spLocks noGrp="1" noChangeAspect="1"/>
          </p:cNvSpPr>
          <p:nvPr>
            <p:ph type="pic" idx="21"/>
          </p:nvPr>
        </p:nvSpPr>
        <p:spPr>
          <a:xfrm>
            <a:off x="16448386" y="10830499"/>
            <a:ext cx="10549891"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a:t>Click icon to add picture</a:t>
            </a:r>
            <a:endParaRPr lang="en-US" dirty="0"/>
          </a:p>
        </p:txBody>
      </p:sp>
      <p:sp>
        <p:nvSpPr>
          <p:cNvPr id="24" name="Text Placeholder 3"/>
          <p:cNvSpPr>
            <a:spLocks noGrp="1"/>
          </p:cNvSpPr>
          <p:nvPr>
            <p:ph type="body" sz="half" idx="19"/>
          </p:nvPr>
        </p:nvSpPr>
        <p:spPr>
          <a:xfrm>
            <a:off x="16443521" y="23394075"/>
            <a:ext cx="10563864" cy="3164107"/>
          </a:xfrm>
        </p:spPr>
        <p:txBody>
          <a:bodyPr anchor="t">
            <a:normAutofit/>
          </a:bodyPr>
          <a:lstStyle>
            <a:lvl1pPr marL="0" indent="0">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Click to edit Master text styles</a:t>
            </a:r>
          </a:p>
        </p:txBody>
      </p:sp>
      <p:sp>
        <p:nvSpPr>
          <p:cNvPr id="25" name="Text Placeholder 4"/>
          <p:cNvSpPr>
            <a:spLocks noGrp="1"/>
          </p:cNvSpPr>
          <p:nvPr>
            <p:ph type="body" sz="quarter" idx="13"/>
          </p:nvPr>
        </p:nvSpPr>
        <p:spPr>
          <a:xfrm>
            <a:off x="28095564" y="20628014"/>
            <a:ext cx="10555608" cy="2766058"/>
          </a:xfrm>
        </p:spPr>
        <p:txBody>
          <a:bodyPr anchor="b">
            <a:noAutofit/>
          </a:bodyPr>
          <a:lstStyle>
            <a:lvl1pPr marL="0" indent="0">
              <a:buNone/>
              <a:defRPr sz="864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26" name="Picture Placeholder 2"/>
          <p:cNvSpPr>
            <a:spLocks noGrp="1" noChangeAspect="1"/>
          </p:cNvSpPr>
          <p:nvPr>
            <p:ph type="pic" idx="22"/>
          </p:nvPr>
        </p:nvSpPr>
        <p:spPr>
          <a:xfrm>
            <a:off x="28095559" y="10830499"/>
            <a:ext cx="10555608"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a:t>Click icon to add picture</a:t>
            </a:r>
            <a:endParaRPr lang="en-US" dirty="0"/>
          </a:p>
        </p:txBody>
      </p:sp>
      <p:sp>
        <p:nvSpPr>
          <p:cNvPr id="27" name="Text Placeholder 3"/>
          <p:cNvSpPr>
            <a:spLocks noGrp="1"/>
          </p:cNvSpPr>
          <p:nvPr>
            <p:ph type="body" sz="half" idx="20"/>
          </p:nvPr>
        </p:nvSpPr>
        <p:spPr>
          <a:xfrm>
            <a:off x="28095111" y="23394065"/>
            <a:ext cx="10569590" cy="3164107"/>
          </a:xfrm>
        </p:spPr>
        <p:txBody>
          <a:bodyPr anchor="t">
            <a:normAutofit/>
          </a:bodyPr>
          <a:lstStyle>
            <a:lvl1pPr marL="0" indent="0">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17155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4884459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928518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98706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3076315" y="21427334"/>
            <a:ext cx="32918400" cy="5734320"/>
          </a:xfrm>
        </p:spPr>
        <p:txBody>
          <a:bodyPr wrap="none" anchor="t">
            <a:normAutofit/>
          </a:bodyPr>
          <a:lstStyle>
            <a:lvl1pPr algn="l">
              <a:defRPr sz="34560" b="0" spc="-108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3076315" y="18383414"/>
            <a:ext cx="32918400" cy="2965546"/>
          </a:xfrm>
        </p:spPr>
        <p:txBody>
          <a:bodyPr anchor="b">
            <a:normAutofit/>
          </a:bodyPr>
          <a:lstStyle>
            <a:lvl1pPr marL="0" indent="0" algn="l">
              <a:buNone/>
              <a:defRPr sz="1152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9174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32000" y="8763000"/>
            <a:ext cx="18090778"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751424" y="8763000"/>
            <a:ext cx="18122256"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61540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032000" y="8069582"/>
            <a:ext cx="18090778" cy="3954778"/>
          </a:xfrm>
        </p:spPr>
        <p:txBody>
          <a:bodyPr anchor="b">
            <a:normAutofit/>
          </a:bodyPr>
          <a:lstStyle>
            <a:lvl1pPr marL="0" indent="0">
              <a:buNone/>
              <a:defRPr sz="96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4032000" y="12024360"/>
            <a:ext cx="1809077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751426" y="8069582"/>
            <a:ext cx="18127973" cy="3954778"/>
          </a:xfrm>
        </p:spPr>
        <p:txBody>
          <a:bodyPr vert="horz" lIns="91440" tIns="45720" rIns="91440" bIns="45720" rtlCol="0" anchor="b">
            <a:normAutofit/>
          </a:bodyPr>
          <a:lstStyle>
            <a:lvl1pPr>
              <a:buNone/>
              <a:defRPr lang="en-US" sz="96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22751426" y="12024360"/>
            <a:ext cx="1812797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05152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71087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556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032003" y="9875520"/>
            <a:ext cx="13147291" cy="18295622"/>
          </a:xfrm>
        </p:spPr>
        <p:txBody>
          <a:bodyPr>
            <a:normAutofit/>
          </a:bodyPr>
          <a:lstStyle>
            <a:lvl1pPr marL="0" indent="0">
              <a:buNone/>
              <a:defRPr sz="672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64380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4032003" y="9875520"/>
            <a:ext cx="13147291" cy="18295622"/>
          </a:xfrm>
        </p:spPr>
        <p:txBody>
          <a:bodyPr>
            <a:normAutofit/>
          </a:bodyPr>
          <a:lstStyle>
            <a:lvl1pPr marL="0" indent="0">
              <a:buNone/>
              <a:defRPr sz="672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45306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32000" y="8763000"/>
            <a:ext cx="368416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432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11/7/2024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432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432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15271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291840" rtl="0" eaLnBrk="1" latinLnBrk="0" hangingPunct="1">
        <a:lnSpc>
          <a:spcPct val="90000"/>
        </a:lnSpc>
        <a:spcBef>
          <a:spcPct val="0"/>
        </a:spcBef>
        <a:buNone/>
        <a:defRPr sz="2112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152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9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68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72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72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56000">
              <a:srgbClr val="7EC4CF"/>
            </a:gs>
            <a:gs pos="77000">
              <a:srgbClr val="7EC4CF"/>
            </a:gs>
            <a:gs pos="100000">
              <a:srgbClr val="7EC4CF"/>
            </a:gs>
          </a:gsLst>
          <a:lin ang="16200000" scaled="1"/>
          <a:tileRect/>
        </a:gradFill>
        <a:effectLst/>
      </p:bgPr>
    </p:bg>
    <p:spTree>
      <p:nvGrpSpPr>
        <p:cNvPr id="1" name="Shape 53"/>
        <p:cNvGrpSpPr/>
        <p:nvPr/>
      </p:nvGrpSpPr>
      <p:grpSpPr>
        <a:xfrm>
          <a:off x="0" y="0"/>
          <a:ext cx="0" cy="0"/>
          <a:chOff x="0" y="0"/>
          <a:chExt cx="0" cy="0"/>
        </a:xfrm>
      </p:grpSpPr>
      <p:sp>
        <p:nvSpPr>
          <p:cNvPr id="55" name="Google Shape;55;p13"/>
          <p:cNvSpPr txBox="1"/>
          <p:nvPr/>
        </p:nvSpPr>
        <p:spPr>
          <a:xfrm>
            <a:off x="0" y="-1"/>
            <a:ext cx="43891200" cy="4605867"/>
          </a:xfrm>
          <a:prstGeom prst="rect">
            <a:avLst/>
          </a:prstGeom>
          <a:gradFill flip="none" rotWithShape="1">
            <a:gsLst>
              <a:gs pos="83000">
                <a:schemeClr val="tx1"/>
              </a:gs>
              <a:gs pos="21000">
                <a:schemeClr val="tx1"/>
              </a:gs>
              <a:gs pos="41000">
                <a:srgbClr val="ADF7B6"/>
              </a:gs>
              <a:gs pos="59000">
                <a:srgbClr val="ADF7B6"/>
              </a:gs>
            </a:gsLst>
            <a:path path="circle">
              <a:fillToRect l="100000" t="100000"/>
            </a:path>
            <a:tileRect r="-100000" b="-100000"/>
          </a:grad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6600" b="1" dirty="0">
                <a:solidFill>
                  <a:schemeClr val="dk1"/>
                </a:solidFill>
                <a:latin typeface="Aptos Display" panose="020B0004020202020204" pitchFamily="34" charset="0"/>
                <a:ea typeface="Roboto Mono"/>
                <a:cs typeface="Roboto Mono"/>
                <a:sym typeface="Roboto Mono"/>
              </a:rPr>
              <a:t>Multimodal for Stroke Detection</a:t>
            </a:r>
            <a:endParaRPr sz="6600" b="1" dirty="0">
              <a:solidFill>
                <a:schemeClr val="dk1"/>
              </a:solidFill>
              <a:latin typeface="Aptos Display" panose="020B0004020202020204" pitchFamily="34" charset="0"/>
              <a:ea typeface="Roboto Mono"/>
              <a:cs typeface="Roboto Mono"/>
              <a:sym typeface="Roboto Mono"/>
            </a:endParaRPr>
          </a:p>
          <a:p>
            <a:pPr marL="0" lvl="0" indent="0" algn="ctr" rtl="0">
              <a:spcBef>
                <a:spcPts val="0"/>
              </a:spcBef>
              <a:spcAft>
                <a:spcPts val="0"/>
              </a:spcAft>
              <a:buNone/>
            </a:pPr>
            <a:endParaRPr sz="3000" b="1" dirty="0">
              <a:solidFill>
                <a:schemeClr val="dk1"/>
              </a:solidFill>
              <a:latin typeface="Roboto Mono"/>
              <a:ea typeface="Roboto Mono"/>
              <a:cs typeface="Roboto Mono"/>
              <a:sym typeface="Roboto Mono"/>
            </a:endParaRPr>
          </a:p>
        </p:txBody>
      </p:sp>
      <p:pic>
        <p:nvPicPr>
          <p:cNvPr id="54" name="Google Shape;54;p13"/>
          <p:cNvPicPr preferRelativeResize="0"/>
          <p:nvPr/>
        </p:nvPicPr>
        <p:blipFill>
          <a:blip r:embed="rId3">
            <a:alphaModFix/>
          </a:blip>
          <a:stretch>
            <a:fillRect/>
          </a:stretch>
        </p:blipFill>
        <p:spPr>
          <a:xfrm>
            <a:off x="365760" y="150837"/>
            <a:ext cx="6071549" cy="3415250"/>
          </a:xfrm>
          <a:prstGeom prst="rect">
            <a:avLst/>
          </a:prstGeom>
          <a:noFill/>
          <a:ln>
            <a:noFill/>
          </a:ln>
        </p:spPr>
      </p:pic>
      <p:pic>
        <p:nvPicPr>
          <p:cNvPr id="2" name="Picture 1" descr="A circular logo with a diagram&#10;&#10;Description automatically generated">
            <a:extLst>
              <a:ext uri="{FF2B5EF4-FFF2-40B4-BE49-F238E27FC236}">
                <a16:creationId xmlns:a16="http://schemas.microsoft.com/office/drawing/2014/main" id="{D853E012-B386-19D7-4218-751A696CA8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2960" y="456559"/>
            <a:ext cx="3308166" cy="3380081"/>
          </a:xfrm>
          <a:prstGeom prst="rect">
            <a:avLst/>
          </a:prstGeom>
        </p:spPr>
      </p:pic>
      <p:sp>
        <p:nvSpPr>
          <p:cNvPr id="3" name="TextBox 2">
            <a:extLst>
              <a:ext uri="{FF2B5EF4-FFF2-40B4-BE49-F238E27FC236}">
                <a16:creationId xmlns:a16="http://schemas.microsoft.com/office/drawing/2014/main" id="{CDD89A40-0711-1BD9-D45F-A60D67745B5D}"/>
              </a:ext>
            </a:extLst>
          </p:cNvPr>
          <p:cNvSpPr txBox="1"/>
          <p:nvPr/>
        </p:nvSpPr>
        <p:spPr>
          <a:xfrm>
            <a:off x="17040726" y="2138852"/>
            <a:ext cx="9504947" cy="1850250"/>
          </a:xfrm>
          <a:prstGeom prst="rect">
            <a:avLst/>
          </a:prstGeom>
          <a:noFill/>
        </p:spPr>
        <p:txBody>
          <a:bodyPr wrap="square" rtlCol="0">
            <a:spAutoFit/>
          </a:bodyPr>
          <a:lstStyle/>
          <a:p>
            <a:pPr marL="0" lvl="0" indent="0" algn="ctr" rtl="0">
              <a:lnSpc>
                <a:spcPct val="150000"/>
              </a:lnSpc>
              <a:spcBef>
                <a:spcPts val="0"/>
              </a:spcBef>
              <a:spcAft>
                <a:spcPts val="0"/>
              </a:spcAft>
              <a:buNone/>
            </a:pPr>
            <a:r>
              <a:rPr lang="en-US" sz="4000" dirty="0">
                <a:solidFill>
                  <a:schemeClr val="dk1"/>
                </a:solidFill>
                <a:latin typeface="Aptos Display" panose="020B0004020202020204" pitchFamily="34" charset="0"/>
                <a:ea typeface="Roboto Mono"/>
                <a:cs typeface="Roboto Mono"/>
                <a:sym typeface="Roboto Mono"/>
              </a:rPr>
              <a:t> Long Dang and Chaitanya </a:t>
            </a:r>
            <a:r>
              <a:rPr lang="en-US" sz="4000" dirty="0" err="1">
                <a:solidFill>
                  <a:schemeClr val="dk1"/>
                </a:solidFill>
                <a:latin typeface="Aptos Display" panose="020B0004020202020204" pitchFamily="34" charset="0"/>
                <a:ea typeface="Roboto Mono"/>
                <a:cs typeface="Roboto Mono"/>
                <a:sym typeface="Roboto Mono"/>
              </a:rPr>
              <a:t>Padamata</a:t>
            </a:r>
            <a:endParaRPr lang="en-US" sz="4000" dirty="0">
              <a:solidFill>
                <a:schemeClr val="dk1"/>
              </a:solidFill>
              <a:latin typeface="Aptos Display" panose="020B0004020202020204" pitchFamily="34" charset="0"/>
              <a:ea typeface="Roboto Mono"/>
              <a:cs typeface="Roboto Mono"/>
              <a:sym typeface="Roboto Mono"/>
            </a:endParaRPr>
          </a:p>
          <a:p>
            <a:pPr marL="0" lvl="0" indent="0" algn="ctr" rtl="0">
              <a:lnSpc>
                <a:spcPct val="150000"/>
              </a:lnSpc>
              <a:spcBef>
                <a:spcPts val="0"/>
              </a:spcBef>
              <a:spcAft>
                <a:spcPts val="0"/>
              </a:spcAft>
              <a:buNone/>
            </a:pPr>
            <a:r>
              <a:rPr lang="en-US" sz="4000" dirty="0">
                <a:solidFill>
                  <a:schemeClr val="dk1"/>
                </a:solidFill>
                <a:latin typeface="Aptos Display" panose="020B0004020202020204" pitchFamily="34" charset="0"/>
                <a:ea typeface="Roboto Mono"/>
                <a:cs typeface="Roboto Mono"/>
                <a:sym typeface="Roboto Mono"/>
              </a:rPr>
              <a:t>Mentors: </a:t>
            </a:r>
            <a:r>
              <a:rPr lang="en-US" sz="4000" dirty="0" err="1">
                <a:solidFill>
                  <a:schemeClr val="dk1"/>
                </a:solidFill>
                <a:latin typeface="Aptos Display" panose="020B0004020202020204" pitchFamily="34" charset="0"/>
                <a:ea typeface="Roboto Mono"/>
                <a:cs typeface="Roboto Mono"/>
                <a:sym typeface="Roboto Mono"/>
              </a:rPr>
              <a:t>Yugyung</a:t>
            </a:r>
            <a:r>
              <a:rPr lang="en-US" sz="4000" dirty="0">
                <a:solidFill>
                  <a:schemeClr val="dk1"/>
                </a:solidFill>
                <a:latin typeface="Aptos Display" panose="020B0004020202020204" pitchFamily="34" charset="0"/>
                <a:ea typeface="Roboto Mono"/>
                <a:cs typeface="Roboto Mono"/>
                <a:sym typeface="Roboto Mono"/>
              </a:rPr>
              <a:t> Lee PhD</a:t>
            </a:r>
            <a:endParaRPr lang="en-US" sz="4000" dirty="0">
              <a:latin typeface="Aptos Display" panose="020B0004020202020204" pitchFamily="34" charset="0"/>
            </a:endParaRPr>
          </a:p>
        </p:txBody>
      </p:sp>
      <p:sp>
        <p:nvSpPr>
          <p:cNvPr id="4" name="Rectangle: Rounded Corners 3">
            <a:extLst>
              <a:ext uri="{FF2B5EF4-FFF2-40B4-BE49-F238E27FC236}">
                <a16:creationId xmlns:a16="http://schemas.microsoft.com/office/drawing/2014/main" id="{CF3016AF-D6F7-F0EF-01FA-06B44691A2F0}"/>
              </a:ext>
            </a:extLst>
          </p:cNvPr>
          <p:cNvSpPr/>
          <p:nvPr/>
        </p:nvSpPr>
        <p:spPr>
          <a:xfrm>
            <a:off x="1055225" y="5604933"/>
            <a:ext cx="13068300" cy="9220200"/>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F5F8E7E-E882-F5BE-335E-3567937368EE}"/>
              </a:ext>
            </a:extLst>
          </p:cNvPr>
          <p:cNvSpPr txBox="1"/>
          <p:nvPr/>
        </p:nvSpPr>
        <p:spPr>
          <a:xfrm>
            <a:off x="5868365" y="5775767"/>
            <a:ext cx="2639027" cy="646331"/>
          </a:xfrm>
          <a:prstGeom prst="rect">
            <a:avLst/>
          </a:prstGeom>
          <a:noFill/>
        </p:spPr>
        <p:txBody>
          <a:bodyPr wrap="square" rtlCol="0">
            <a:spAutoFit/>
          </a:bodyPr>
          <a:lstStyle/>
          <a:p>
            <a:pPr algn="ctr"/>
            <a:r>
              <a:rPr lang="en-US" sz="3600" u="sng" dirty="0">
                <a:solidFill>
                  <a:schemeClr val="bg2"/>
                </a:solidFill>
                <a:latin typeface="Aptos" panose="020B0004020202020204" pitchFamily="34" charset="0"/>
              </a:rPr>
              <a:t>Abstract</a:t>
            </a:r>
          </a:p>
        </p:txBody>
      </p:sp>
      <p:sp>
        <p:nvSpPr>
          <p:cNvPr id="11" name="Rectangle 4">
            <a:extLst>
              <a:ext uri="{FF2B5EF4-FFF2-40B4-BE49-F238E27FC236}">
                <a16:creationId xmlns:a16="http://schemas.microsoft.com/office/drawing/2014/main" id="{03234FCA-4EFA-5950-220F-F79F89A958DC}"/>
              </a:ext>
            </a:extLst>
          </p:cNvPr>
          <p:cNvSpPr>
            <a:spLocks noChangeArrowheads="1"/>
          </p:cNvSpPr>
          <p:nvPr/>
        </p:nvSpPr>
        <p:spPr bwMode="auto">
          <a:xfrm>
            <a:off x="1608882" y="6592932"/>
            <a:ext cx="11539958" cy="741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2"/>
                </a:solidFill>
                <a:effectLst/>
                <a:latin typeface="Aptos" panose="020B0004020202020204" pitchFamily="34" charset="0"/>
              </a:rPr>
              <a:t>Motivation:</a:t>
            </a:r>
            <a:r>
              <a:rPr kumimoji="0" lang="en-US" altLang="en-US" sz="2800" b="0" i="0" u="none" strike="noStrike" cap="none" normalizeH="0" baseline="0" dirty="0">
                <a:ln>
                  <a:noFill/>
                </a:ln>
                <a:solidFill>
                  <a:schemeClr val="bg2"/>
                </a:solidFill>
                <a:effectLst/>
                <a:latin typeface="Aptos" panose="020B0004020202020204" pitchFamily="34" charset="0"/>
              </a:rPr>
              <a:t> Immediate action in stroke cases greatly improves survival rates and outcomes. Early recognition and quick access to emergency care can significantly reduce the risk of severe disability or death in stroke patients.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bg2"/>
              </a:solidFill>
              <a:effectLst/>
              <a:latin typeface="Aptos" panose="020B00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2"/>
                </a:solidFill>
                <a:effectLst/>
                <a:latin typeface="Aptos" panose="020B0004020202020204" pitchFamily="34" charset="0"/>
              </a:rPr>
              <a:t>Problem Statement:</a:t>
            </a:r>
            <a:r>
              <a:rPr kumimoji="0" lang="en-US" altLang="en-US" sz="2800" b="0" i="0" u="none" strike="noStrike" cap="none" normalizeH="0" baseline="0" dirty="0">
                <a:ln>
                  <a:noFill/>
                </a:ln>
                <a:solidFill>
                  <a:schemeClr val="bg2"/>
                </a:solidFill>
                <a:effectLst/>
                <a:latin typeface="Aptos" panose="020B0004020202020204" pitchFamily="34" charset="0"/>
              </a:rPr>
              <a:t> Stroke is a critical medical emergency that requires prompt treatment, but many stroke victims face delays in care due to late recognition of symptoms and challenges in accessing emergency services. This lack of timely intervention remains a significant barrier to improving stroke outcomes.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bg2"/>
              </a:solidFill>
              <a:effectLst/>
              <a:latin typeface="Aptos" panose="020B00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2"/>
                </a:solidFill>
                <a:effectLst/>
                <a:latin typeface="Aptos" panose="020B0004020202020204" pitchFamily="34" charset="0"/>
              </a:rPr>
              <a:t>Proposal:</a:t>
            </a:r>
            <a:r>
              <a:rPr kumimoji="0" lang="en-US" altLang="en-US" sz="2800" b="0" i="0" u="none" strike="noStrike" cap="none" normalizeH="0" baseline="0" dirty="0">
                <a:ln>
                  <a:noFill/>
                </a:ln>
                <a:solidFill>
                  <a:schemeClr val="bg2"/>
                </a:solidFill>
                <a:effectLst/>
                <a:latin typeface="Aptos" panose="020B0004020202020204" pitchFamily="34" charset="0"/>
              </a:rPr>
              <a:t> Leveraging recent advancements in AI and machine learning, we propose a platform for early stroke detection and fast emergency response. This platform uses AI-driven facial analysis and medical history data to detect potential stroke symptoms, alert users, and direct them to nearby emergency facilities, ensuring faster intervention and better patient outcomes.</a:t>
            </a:r>
          </a:p>
        </p:txBody>
      </p:sp>
      <p:sp>
        <p:nvSpPr>
          <p:cNvPr id="12" name="Rectangle: Rounded Corners 11">
            <a:extLst>
              <a:ext uri="{FF2B5EF4-FFF2-40B4-BE49-F238E27FC236}">
                <a16:creationId xmlns:a16="http://schemas.microsoft.com/office/drawing/2014/main" id="{1EF7127D-7C01-8963-76FF-F7ACD34BA8CD}"/>
              </a:ext>
            </a:extLst>
          </p:cNvPr>
          <p:cNvSpPr/>
          <p:nvPr/>
        </p:nvSpPr>
        <p:spPr>
          <a:xfrm>
            <a:off x="1055222" y="15133320"/>
            <a:ext cx="13068299" cy="174345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1496C0F-A370-0CB3-A316-784D8D507663}"/>
              </a:ext>
            </a:extLst>
          </p:cNvPr>
          <p:cNvSpPr txBox="1"/>
          <p:nvPr/>
        </p:nvSpPr>
        <p:spPr>
          <a:xfrm>
            <a:off x="5420521" y="15265150"/>
            <a:ext cx="3916680" cy="646331"/>
          </a:xfrm>
          <a:prstGeom prst="rect">
            <a:avLst/>
          </a:prstGeom>
          <a:noFill/>
        </p:spPr>
        <p:txBody>
          <a:bodyPr wrap="square" rtlCol="0">
            <a:spAutoFit/>
          </a:bodyPr>
          <a:lstStyle/>
          <a:p>
            <a:pPr algn="ctr"/>
            <a:r>
              <a:rPr lang="en-US" sz="3600" u="sng" dirty="0">
                <a:solidFill>
                  <a:schemeClr val="bg2"/>
                </a:solidFill>
                <a:latin typeface="Aptos" panose="020B0004020202020204" pitchFamily="34" charset="0"/>
              </a:rPr>
              <a:t>Dataset</a:t>
            </a:r>
          </a:p>
        </p:txBody>
      </p:sp>
      <p:sp>
        <p:nvSpPr>
          <p:cNvPr id="14" name="TextBox 13">
            <a:extLst>
              <a:ext uri="{FF2B5EF4-FFF2-40B4-BE49-F238E27FC236}">
                <a16:creationId xmlns:a16="http://schemas.microsoft.com/office/drawing/2014/main" id="{1EA9D9B7-C108-A4C5-9BD5-30599CE7CB54}"/>
              </a:ext>
            </a:extLst>
          </p:cNvPr>
          <p:cNvSpPr txBox="1"/>
          <p:nvPr/>
        </p:nvSpPr>
        <p:spPr>
          <a:xfrm>
            <a:off x="1829765" y="16043311"/>
            <a:ext cx="11319075" cy="2246769"/>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chemeClr val="bg2"/>
                </a:solidFill>
                <a:latin typeface="Aptos" panose="020B0004020202020204" pitchFamily="34" charset="0"/>
              </a:rPr>
              <a:t>Facial dataset: </a:t>
            </a:r>
            <a:r>
              <a:rPr lang="en-US" sz="2800" dirty="0">
                <a:solidFill>
                  <a:schemeClr val="bg2"/>
                </a:solidFill>
                <a:latin typeface="Aptos" panose="020B0004020202020204" pitchFamily="34" charset="0"/>
              </a:rPr>
              <a:t>The dataset comprises </a:t>
            </a:r>
            <a:r>
              <a:rPr lang="en-US" sz="2800" b="1" dirty="0">
                <a:solidFill>
                  <a:schemeClr val="bg2"/>
                </a:solidFill>
                <a:latin typeface="Aptos" panose="020B0004020202020204" pitchFamily="34" charset="0"/>
              </a:rPr>
              <a:t>5029</a:t>
            </a:r>
            <a:r>
              <a:rPr lang="en-US" sz="2800" dirty="0">
                <a:solidFill>
                  <a:schemeClr val="bg2"/>
                </a:solidFill>
                <a:latin typeface="Aptos" panose="020B0004020202020204" pitchFamily="34" charset="0"/>
              </a:rPr>
              <a:t> images across two classes—acute stroke and non-stroke cases. Data augmentation techniques, such as flipping, rotation, and scaling, were applied to enhance model accuracy by diversifying and strengthening the dataset to more accurately reflect real-world scenarios.</a:t>
            </a:r>
            <a:endParaRPr lang="en-US" sz="2800" b="1" dirty="0">
              <a:solidFill>
                <a:schemeClr val="bg2"/>
              </a:solidFill>
              <a:latin typeface="Aptos" panose="020B0004020202020204" pitchFamily="34" charset="0"/>
            </a:endParaRPr>
          </a:p>
        </p:txBody>
      </p:sp>
      <p:pic>
        <p:nvPicPr>
          <p:cNvPr id="18" name="Picture 17" descr="A collage of people's faces&#10;&#10;Description automatically generated">
            <a:extLst>
              <a:ext uri="{FF2B5EF4-FFF2-40B4-BE49-F238E27FC236}">
                <a16:creationId xmlns:a16="http://schemas.microsoft.com/office/drawing/2014/main" id="{AD5A0748-3240-55E1-4685-8A167C0D9A90}"/>
              </a:ext>
            </a:extLst>
          </p:cNvPr>
          <p:cNvPicPr>
            <a:picLocks noChangeAspect="1"/>
          </p:cNvPicPr>
          <p:nvPr/>
        </p:nvPicPr>
        <p:blipFill>
          <a:blip r:embed="rId5"/>
          <a:stretch>
            <a:fillRect/>
          </a:stretch>
        </p:blipFill>
        <p:spPr>
          <a:xfrm>
            <a:off x="4368474" y="18357681"/>
            <a:ext cx="5638808" cy="3902376"/>
          </a:xfrm>
          <a:prstGeom prst="rect">
            <a:avLst/>
          </a:prstGeom>
        </p:spPr>
      </p:pic>
      <p:sp>
        <p:nvSpPr>
          <p:cNvPr id="19" name="TextBox 18">
            <a:extLst>
              <a:ext uri="{FF2B5EF4-FFF2-40B4-BE49-F238E27FC236}">
                <a16:creationId xmlns:a16="http://schemas.microsoft.com/office/drawing/2014/main" id="{8053132D-8AE4-5568-E24A-CFDAD101FBF1}"/>
              </a:ext>
            </a:extLst>
          </p:cNvPr>
          <p:cNvSpPr txBox="1"/>
          <p:nvPr/>
        </p:nvSpPr>
        <p:spPr>
          <a:xfrm>
            <a:off x="1929833" y="22375205"/>
            <a:ext cx="11319075" cy="1815882"/>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chemeClr val="bg2"/>
                </a:solidFill>
                <a:latin typeface="Aptos" panose="020B0004020202020204" pitchFamily="34" charset="0"/>
              </a:rPr>
              <a:t>Medical history dataset: </a:t>
            </a:r>
            <a:r>
              <a:rPr lang="en-US" sz="2800" b="0" i="0" dirty="0">
                <a:solidFill>
                  <a:srgbClr val="3C4043"/>
                </a:solidFill>
                <a:effectLst/>
                <a:latin typeface="Aptos" panose="020B0004020202020204" pitchFamily="34" charset="0"/>
              </a:rPr>
              <a:t>This dataset contains </a:t>
            </a:r>
            <a:r>
              <a:rPr lang="en-US" sz="2800" b="1" i="0" dirty="0">
                <a:solidFill>
                  <a:srgbClr val="3C4043"/>
                </a:solidFill>
                <a:effectLst/>
                <a:latin typeface="Aptos" panose="020B0004020202020204" pitchFamily="34" charset="0"/>
              </a:rPr>
              <a:t>5110</a:t>
            </a:r>
            <a:r>
              <a:rPr lang="en-US" sz="2800" i="0" dirty="0">
                <a:solidFill>
                  <a:srgbClr val="3C4043"/>
                </a:solidFill>
                <a:effectLst/>
                <a:latin typeface="Aptos" panose="020B0004020202020204" pitchFamily="34" charset="0"/>
              </a:rPr>
              <a:t> observations with 12 features,</a:t>
            </a:r>
            <a:r>
              <a:rPr lang="en-US" sz="2800" b="0" i="0" dirty="0">
                <a:solidFill>
                  <a:srgbClr val="3C4043"/>
                </a:solidFill>
                <a:effectLst/>
                <a:latin typeface="Aptos" panose="020B0004020202020204" pitchFamily="34" charset="0"/>
              </a:rPr>
              <a:t> and is used to predict whether a patient is likely to get a stroke based on input parameters like gender, age, various diseases, and smoking status</a:t>
            </a:r>
            <a:endParaRPr lang="en-US" sz="2800" b="1" dirty="0">
              <a:solidFill>
                <a:schemeClr val="bg2"/>
              </a:solidFill>
              <a:latin typeface="Aptos" panose="020B0004020202020204" pitchFamily="34" charset="0"/>
            </a:endParaRPr>
          </a:p>
        </p:txBody>
      </p:sp>
      <p:graphicFrame>
        <p:nvGraphicFramePr>
          <p:cNvPr id="23" name="Table 22">
            <a:extLst>
              <a:ext uri="{FF2B5EF4-FFF2-40B4-BE49-F238E27FC236}">
                <a16:creationId xmlns:a16="http://schemas.microsoft.com/office/drawing/2014/main" id="{459BAAFC-5BB1-2A97-C39E-69DC42222A2D}"/>
              </a:ext>
            </a:extLst>
          </p:cNvPr>
          <p:cNvGraphicFramePr>
            <a:graphicFrameLocks noGrp="1"/>
          </p:cNvGraphicFramePr>
          <p:nvPr>
            <p:extLst>
              <p:ext uri="{D42A27DB-BD31-4B8C-83A1-F6EECF244321}">
                <p14:modId xmlns:p14="http://schemas.microsoft.com/office/powerpoint/2010/main" val="380962200"/>
              </p:ext>
            </p:extLst>
          </p:nvPr>
        </p:nvGraphicFramePr>
        <p:xfrm>
          <a:off x="1829765" y="24499274"/>
          <a:ext cx="5537766" cy="3335689"/>
        </p:xfrm>
        <a:graphic>
          <a:graphicData uri="http://schemas.openxmlformats.org/drawingml/2006/table">
            <a:tbl>
              <a:tblPr>
                <a:tableStyleId>{D7AC3CCA-C797-4891-BE02-D94E43425B78}</a:tableStyleId>
              </a:tblPr>
              <a:tblGrid>
                <a:gridCol w="2768883">
                  <a:extLst>
                    <a:ext uri="{9D8B030D-6E8A-4147-A177-3AD203B41FA5}">
                      <a16:colId xmlns:a16="http://schemas.microsoft.com/office/drawing/2014/main" val="201385063"/>
                    </a:ext>
                  </a:extLst>
                </a:gridCol>
                <a:gridCol w="2768883">
                  <a:extLst>
                    <a:ext uri="{9D8B030D-6E8A-4147-A177-3AD203B41FA5}">
                      <a16:colId xmlns:a16="http://schemas.microsoft.com/office/drawing/2014/main" val="2342516355"/>
                    </a:ext>
                  </a:extLst>
                </a:gridCol>
              </a:tblGrid>
              <a:tr h="548332">
                <a:tc>
                  <a:txBody>
                    <a:bodyPr/>
                    <a:lstStyle/>
                    <a:p>
                      <a:pPr rtl="0" fontAlgn="t"/>
                      <a:r>
                        <a:rPr lang="en-US" sz="2000" b="0" u="none" strike="noStrike">
                          <a:solidFill>
                            <a:sysClr val="windowText" lastClr="000000"/>
                          </a:solidFill>
                          <a:effectLst/>
                          <a:latin typeface="Aptos" panose="020B0004020202020204" pitchFamily="34" charset="0"/>
                        </a:rPr>
                        <a:t>Categorical variables</a:t>
                      </a:r>
                      <a:endParaRPr lang="en-US" sz="2000">
                        <a:solidFill>
                          <a:sysClr val="windowText" lastClr="000000"/>
                        </a:solidFill>
                        <a:effectLst/>
                        <a:latin typeface="Aptos" panose="020B0004020202020204" pitchFamily="34" charset="0"/>
                      </a:endParaRPr>
                    </a:p>
                  </a:txBody>
                  <a:tcPr marL="76200" marR="76200" marT="76200" marB="76200"/>
                </a:tc>
                <a:tc>
                  <a:txBody>
                    <a:bodyPr/>
                    <a:lstStyle/>
                    <a:p>
                      <a:pPr rtl="0" fontAlgn="t"/>
                      <a:r>
                        <a:rPr lang="en-US" sz="2000" b="0" u="none" strike="noStrike">
                          <a:solidFill>
                            <a:sysClr val="windowText" lastClr="000000"/>
                          </a:solidFill>
                          <a:effectLst/>
                          <a:latin typeface="Aptos" panose="020B0004020202020204" pitchFamily="34" charset="0"/>
                        </a:rPr>
                        <a:t>Continuous variables</a:t>
                      </a:r>
                      <a:endParaRPr lang="en-US" sz="2000">
                        <a:solidFill>
                          <a:sysClr val="windowText" lastClr="000000"/>
                        </a:solidFill>
                        <a:effectLst/>
                        <a:latin typeface="Aptos" panose="020B0004020202020204" pitchFamily="34" charset="0"/>
                      </a:endParaRPr>
                    </a:p>
                  </a:txBody>
                  <a:tcPr marL="76200" marR="76200" marT="76200" marB="76200"/>
                </a:tc>
                <a:extLst>
                  <a:ext uri="{0D108BD9-81ED-4DB2-BD59-A6C34878D82A}">
                    <a16:rowId xmlns:a16="http://schemas.microsoft.com/office/drawing/2014/main" val="2190145757"/>
                  </a:ext>
                </a:extLst>
              </a:tr>
              <a:tr h="2787357">
                <a:tc>
                  <a:txBody>
                    <a:bodyPr/>
                    <a:lstStyle/>
                    <a:p>
                      <a:pPr rtl="0" fontAlgn="base">
                        <a:buFont typeface="+mj-lt"/>
                        <a:buAutoNum type="arabicPeriod"/>
                      </a:pPr>
                      <a:r>
                        <a:rPr lang="en-US" sz="2000" b="0" u="none" strike="noStrike" dirty="0">
                          <a:solidFill>
                            <a:sysClr val="windowText" lastClr="000000"/>
                          </a:solidFill>
                          <a:effectLst/>
                          <a:latin typeface="Aptos" panose="020B0004020202020204" pitchFamily="34" charset="0"/>
                        </a:rPr>
                        <a:t>Gender</a:t>
                      </a:r>
                    </a:p>
                    <a:p>
                      <a:pPr rtl="0" fontAlgn="base">
                        <a:buFont typeface="+mj-lt"/>
                        <a:buAutoNum type="arabicPeriod"/>
                      </a:pPr>
                      <a:r>
                        <a:rPr lang="en-US" sz="2000" b="0" u="none" strike="noStrike" dirty="0">
                          <a:solidFill>
                            <a:sysClr val="windowText" lastClr="000000"/>
                          </a:solidFill>
                          <a:effectLst/>
                          <a:latin typeface="Aptos" panose="020B0004020202020204" pitchFamily="34" charset="0"/>
                        </a:rPr>
                        <a:t>Hypertension</a:t>
                      </a:r>
                    </a:p>
                    <a:p>
                      <a:pPr rtl="0" fontAlgn="base">
                        <a:buFont typeface="+mj-lt"/>
                        <a:buAutoNum type="arabicPeriod"/>
                      </a:pPr>
                      <a:r>
                        <a:rPr lang="en-US" sz="2000" b="0" u="none" strike="noStrike" dirty="0">
                          <a:solidFill>
                            <a:sysClr val="windowText" lastClr="000000"/>
                          </a:solidFill>
                          <a:effectLst/>
                          <a:latin typeface="Aptos" panose="020B0004020202020204" pitchFamily="34" charset="0"/>
                        </a:rPr>
                        <a:t>Heart disease</a:t>
                      </a:r>
                    </a:p>
                    <a:p>
                      <a:pPr rtl="0" fontAlgn="base">
                        <a:buFont typeface="+mj-lt"/>
                        <a:buAutoNum type="arabicPeriod"/>
                      </a:pPr>
                      <a:r>
                        <a:rPr lang="en-US" sz="2000" b="0" u="none" strike="noStrike" dirty="0">
                          <a:solidFill>
                            <a:sysClr val="windowText" lastClr="000000"/>
                          </a:solidFill>
                          <a:effectLst/>
                          <a:latin typeface="Aptos" panose="020B0004020202020204" pitchFamily="34" charset="0"/>
                        </a:rPr>
                        <a:t>Ever married (drop)</a:t>
                      </a:r>
                    </a:p>
                    <a:p>
                      <a:pPr rtl="0" fontAlgn="base">
                        <a:buFont typeface="+mj-lt"/>
                        <a:buAutoNum type="arabicPeriod"/>
                      </a:pPr>
                      <a:r>
                        <a:rPr lang="en-US" sz="2000" b="0" u="none" strike="noStrike" dirty="0">
                          <a:solidFill>
                            <a:sysClr val="windowText" lastClr="000000"/>
                          </a:solidFill>
                          <a:effectLst/>
                          <a:latin typeface="Aptos" panose="020B0004020202020204" pitchFamily="34" charset="0"/>
                        </a:rPr>
                        <a:t>Work type (drop)</a:t>
                      </a:r>
                    </a:p>
                    <a:p>
                      <a:pPr rtl="0" fontAlgn="base">
                        <a:buFont typeface="+mj-lt"/>
                        <a:buAutoNum type="arabicPeriod"/>
                      </a:pPr>
                      <a:r>
                        <a:rPr lang="en-US" sz="2000" b="0" u="none" strike="noStrike" dirty="0">
                          <a:solidFill>
                            <a:sysClr val="windowText" lastClr="000000"/>
                          </a:solidFill>
                          <a:effectLst/>
                          <a:latin typeface="Aptos" panose="020B0004020202020204" pitchFamily="34" charset="0"/>
                        </a:rPr>
                        <a:t>Residence type (drop)</a:t>
                      </a:r>
                    </a:p>
                    <a:p>
                      <a:pPr rtl="0" fontAlgn="base">
                        <a:buFont typeface="+mj-lt"/>
                        <a:buAutoNum type="arabicPeriod"/>
                      </a:pPr>
                      <a:r>
                        <a:rPr lang="en-US" sz="2000" b="0" u="none" strike="noStrike" dirty="0">
                          <a:solidFill>
                            <a:sysClr val="windowText" lastClr="000000"/>
                          </a:solidFill>
                          <a:effectLst/>
                          <a:latin typeface="Aptos" panose="020B0004020202020204" pitchFamily="34" charset="0"/>
                        </a:rPr>
                        <a:t>Smoking status</a:t>
                      </a:r>
                    </a:p>
                    <a:p>
                      <a:pPr rtl="0" fontAlgn="base">
                        <a:buFont typeface="+mj-lt"/>
                        <a:buAutoNum type="arabicPeriod"/>
                      </a:pPr>
                      <a:r>
                        <a:rPr lang="en-US" sz="2000" b="0" u="none" strike="noStrike" dirty="0">
                          <a:solidFill>
                            <a:sysClr val="windowText" lastClr="000000"/>
                          </a:solidFill>
                          <a:effectLst/>
                          <a:latin typeface="Aptos" panose="020B0004020202020204" pitchFamily="34" charset="0"/>
                        </a:rPr>
                        <a:t>Stroke</a:t>
                      </a:r>
                      <a:endParaRPr lang="en-US" sz="2000" b="0" i="0" u="none" strike="noStrike" dirty="0">
                        <a:solidFill>
                          <a:sysClr val="windowText" lastClr="000000"/>
                        </a:solidFill>
                        <a:effectLst/>
                        <a:latin typeface="Aptos" panose="020B0004020202020204" pitchFamily="34" charset="0"/>
                      </a:endParaRPr>
                    </a:p>
                  </a:txBody>
                  <a:tcPr marL="76200" marR="76200" marT="76200" marB="76200"/>
                </a:tc>
                <a:tc>
                  <a:txBody>
                    <a:bodyPr/>
                    <a:lstStyle/>
                    <a:p>
                      <a:pPr rtl="0" fontAlgn="base">
                        <a:buFont typeface="+mj-lt"/>
                        <a:buAutoNum type="arabicPeriod"/>
                      </a:pPr>
                      <a:r>
                        <a:rPr lang="en-US" sz="2000" b="0" u="none" strike="noStrike" dirty="0">
                          <a:solidFill>
                            <a:sysClr val="windowText" lastClr="000000"/>
                          </a:solidFill>
                          <a:effectLst/>
                          <a:latin typeface="Aptos" panose="020B0004020202020204" pitchFamily="34" charset="0"/>
                        </a:rPr>
                        <a:t>Age</a:t>
                      </a:r>
                    </a:p>
                    <a:p>
                      <a:pPr rtl="0" fontAlgn="base">
                        <a:buFont typeface="+mj-lt"/>
                        <a:buAutoNum type="arabicPeriod"/>
                      </a:pPr>
                      <a:r>
                        <a:rPr lang="en-US" sz="2000" b="0" u="none" strike="noStrike" dirty="0">
                          <a:solidFill>
                            <a:sysClr val="windowText" lastClr="000000"/>
                          </a:solidFill>
                          <a:effectLst/>
                          <a:latin typeface="Aptos" panose="020B0004020202020204" pitchFamily="34" charset="0"/>
                        </a:rPr>
                        <a:t>ID (drop)</a:t>
                      </a:r>
                    </a:p>
                    <a:p>
                      <a:pPr rtl="0" fontAlgn="base">
                        <a:buFont typeface="+mj-lt"/>
                        <a:buAutoNum type="arabicPeriod"/>
                      </a:pPr>
                      <a:r>
                        <a:rPr lang="en-US" sz="2000" b="0" u="none" strike="noStrike" dirty="0">
                          <a:solidFill>
                            <a:sysClr val="windowText" lastClr="000000"/>
                          </a:solidFill>
                          <a:effectLst/>
                          <a:latin typeface="Aptos" panose="020B0004020202020204" pitchFamily="34" charset="0"/>
                        </a:rPr>
                        <a:t>BMI</a:t>
                      </a:r>
                    </a:p>
                    <a:p>
                      <a:pPr rtl="0" fontAlgn="base">
                        <a:buFont typeface="+mj-lt"/>
                        <a:buAutoNum type="arabicPeriod"/>
                      </a:pPr>
                      <a:r>
                        <a:rPr lang="en-US" sz="2000" b="0" u="none" strike="noStrike" dirty="0">
                          <a:solidFill>
                            <a:sysClr val="windowText" lastClr="000000"/>
                          </a:solidFill>
                          <a:effectLst/>
                          <a:latin typeface="Aptos" panose="020B0004020202020204" pitchFamily="34" charset="0"/>
                        </a:rPr>
                        <a:t>Average glucose level</a:t>
                      </a:r>
                      <a:endParaRPr lang="en-US" sz="2000" b="0" i="0" u="none" strike="noStrike" dirty="0">
                        <a:solidFill>
                          <a:sysClr val="windowText" lastClr="000000"/>
                        </a:solidFill>
                        <a:effectLst/>
                        <a:latin typeface="Aptos" panose="020B0004020202020204" pitchFamily="34" charset="0"/>
                      </a:endParaRPr>
                    </a:p>
                  </a:txBody>
                  <a:tcPr marL="76200" marR="76200" marT="76200" marB="76200"/>
                </a:tc>
                <a:extLst>
                  <a:ext uri="{0D108BD9-81ED-4DB2-BD59-A6C34878D82A}">
                    <a16:rowId xmlns:a16="http://schemas.microsoft.com/office/drawing/2014/main" val="304835568"/>
                  </a:ext>
                </a:extLst>
              </a:tr>
            </a:tbl>
          </a:graphicData>
        </a:graphic>
      </p:graphicFrame>
      <p:sp>
        <p:nvSpPr>
          <p:cNvPr id="24" name="Rectangle 5">
            <a:extLst>
              <a:ext uri="{FF2B5EF4-FFF2-40B4-BE49-F238E27FC236}">
                <a16:creationId xmlns:a16="http://schemas.microsoft.com/office/drawing/2014/main" id="{E13848B5-1303-479B-B78C-AF2AFA883B5C}"/>
              </a:ext>
            </a:extLst>
          </p:cNvPr>
          <p:cNvSpPr>
            <a:spLocks noChangeArrowheads="1"/>
          </p:cNvSpPr>
          <p:nvPr/>
        </p:nvSpPr>
        <p:spPr bwMode="auto">
          <a:xfrm>
            <a:off x="3175156" y="25484417"/>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6" name="Picture 25">
            <a:extLst>
              <a:ext uri="{FF2B5EF4-FFF2-40B4-BE49-F238E27FC236}">
                <a16:creationId xmlns:a16="http://schemas.microsoft.com/office/drawing/2014/main" id="{0BE1881A-1564-1989-84FA-9E339DB02815}"/>
              </a:ext>
            </a:extLst>
          </p:cNvPr>
          <p:cNvPicPr>
            <a:picLocks noChangeAspect="1"/>
          </p:cNvPicPr>
          <p:nvPr/>
        </p:nvPicPr>
        <p:blipFill>
          <a:blip r:embed="rId6"/>
          <a:stretch>
            <a:fillRect/>
          </a:stretch>
        </p:blipFill>
        <p:spPr>
          <a:xfrm>
            <a:off x="2205916" y="28257879"/>
            <a:ext cx="4958402" cy="3889781"/>
          </a:xfrm>
          <a:prstGeom prst="rect">
            <a:avLst/>
          </a:prstGeom>
        </p:spPr>
      </p:pic>
      <p:pic>
        <p:nvPicPr>
          <p:cNvPr id="30" name="Picture 29">
            <a:extLst>
              <a:ext uri="{FF2B5EF4-FFF2-40B4-BE49-F238E27FC236}">
                <a16:creationId xmlns:a16="http://schemas.microsoft.com/office/drawing/2014/main" id="{868444B6-0BCA-93A3-8B83-39309F219D69}"/>
              </a:ext>
            </a:extLst>
          </p:cNvPr>
          <p:cNvPicPr>
            <a:picLocks noChangeAspect="1"/>
          </p:cNvPicPr>
          <p:nvPr/>
        </p:nvPicPr>
        <p:blipFill>
          <a:blip r:embed="rId7"/>
          <a:stretch>
            <a:fillRect/>
          </a:stretch>
        </p:blipFill>
        <p:spPr>
          <a:xfrm>
            <a:off x="7995598" y="28276212"/>
            <a:ext cx="4958402" cy="3889781"/>
          </a:xfrm>
          <a:prstGeom prst="rect">
            <a:avLst/>
          </a:prstGeom>
        </p:spPr>
      </p:pic>
      <p:sp>
        <p:nvSpPr>
          <p:cNvPr id="31" name="TextBox 30">
            <a:extLst>
              <a:ext uri="{FF2B5EF4-FFF2-40B4-BE49-F238E27FC236}">
                <a16:creationId xmlns:a16="http://schemas.microsoft.com/office/drawing/2014/main" id="{474F5FF1-65A3-C565-80DE-0C8587CC5724}"/>
              </a:ext>
            </a:extLst>
          </p:cNvPr>
          <p:cNvSpPr txBox="1"/>
          <p:nvPr/>
        </p:nvSpPr>
        <p:spPr>
          <a:xfrm>
            <a:off x="8424802" y="25136037"/>
            <a:ext cx="4641448" cy="1323439"/>
          </a:xfrm>
          <a:prstGeom prst="rect">
            <a:avLst/>
          </a:prstGeom>
          <a:noFill/>
        </p:spPr>
        <p:txBody>
          <a:bodyPr wrap="square" rtlCol="0">
            <a:spAutoFit/>
          </a:bodyPr>
          <a:lstStyle/>
          <a:p>
            <a:r>
              <a:rPr lang="en-US" sz="2000" dirty="0">
                <a:solidFill>
                  <a:schemeClr val="bg2"/>
                </a:solidFill>
                <a:latin typeface="Aptos" panose="020B0004020202020204" pitchFamily="34" charset="0"/>
              </a:rPr>
              <a:t>Note: Since  the dataset consists of more non-stroke than stroke cases; hence, the data-balanced technique (SMOTE) was applied. </a:t>
            </a:r>
          </a:p>
        </p:txBody>
      </p:sp>
      <p:sp>
        <p:nvSpPr>
          <p:cNvPr id="32" name="Rectangle: Rounded Corners 31">
            <a:extLst>
              <a:ext uri="{FF2B5EF4-FFF2-40B4-BE49-F238E27FC236}">
                <a16:creationId xmlns:a16="http://schemas.microsoft.com/office/drawing/2014/main" id="{4CA97DAD-62F5-F2DE-86A8-E97735CBE617}"/>
              </a:ext>
            </a:extLst>
          </p:cNvPr>
          <p:cNvSpPr/>
          <p:nvPr/>
        </p:nvSpPr>
        <p:spPr>
          <a:xfrm>
            <a:off x="14998132" y="5438411"/>
            <a:ext cx="15720647" cy="11451096"/>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35F673FA-5641-DC2A-A8C3-EC495E73765A}"/>
              </a:ext>
            </a:extLst>
          </p:cNvPr>
          <p:cNvSpPr txBox="1"/>
          <p:nvPr/>
        </p:nvSpPr>
        <p:spPr>
          <a:xfrm>
            <a:off x="20323073" y="5537747"/>
            <a:ext cx="5070764" cy="646331"/>
          </a:xfrm>
          <a:prstGeom prst="rect">
            <a:avLst/>
          </a:prstGeom>
          <a:noFill/>
        </p:spPr>
        <p:txBody>
          <a:bodyPr wrap="square" rtlCol="0">
            <a:spAutoFit/>
          </a:bodyPr>
          <a:lstStyle/>
          <a:p>
            <a:pPr algn="ctr"/>
            <a:r>
              <a:rPr lang="en-US" sz="3600" u="sng" dirty="0">
                <a:solidFill>
                  <a:schemeClr val="bg2"/>
                </a:solidFill>
                <a:latin typeface="Aptos" panose="020B0004020202020204" pitchFamily="34" charset="0"/>
              </a:rPr>
              <a:t>Architecture</a:t>
            </a:r>
          </a:p>
        </p:txBody>
      </p:sp>
      <p:sp>
        <p:nvSpPr>
          <p:cNvPr id="34" name="Rectangle: Rounded Corners 33">
            <a:extLst>
              <a:ext uri="{FF2B5EF4-FFF2-40B4-BE49-F238E27FC236}">
                <a16:creationId xmlns:a16="http://schemas.microsoft.com/office/drawing/2014/main" id="{9AC9BE2A-5D76-B69F-B085-366BE64BDF0F}"/>
              </a:ext>
            </a:extLst>
          </p:cNvPr>
          <p:cNvSpPr/>
          <p:nvPr/>
        </p:nvSpPr>
        <p:spPr>
          <a:xfrm>
            <a:off x="19350661" y="6620850"/>
            <a:ext cx="2835797" cy="275752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Aptos" panose="020B0004020202020204" pitchFamily="34" charset="0"/>
              </a:rPr>
              <a:t>Frontend</a:t>
            </a: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r>
              <a:rPr lang="en-US" sz="2000" dirty="0">
                <a:latin typeface="Aptos" panose="020B0004020202020204" pitchFamily="34" charset="0"/>
              </a:rPr>
              <a:t>Model deploy</a:t>
            </a:r>
          </a:p>
          <a:p>
            <a:pPr algn="ctr"/>
            <a:endParaRPr lang="en-US" sz="2000" dirty="0">
              <a:latin typeface="Aptos" panose="020B0004020202020204" pitchFamily="34" charset="0"/>
            </a:endParaRPr>
          </a:p>
        </p:txBody>
      </p:sp>
      <p:sp>
        <p:nvSpPr>
          <p:cNvPr id="36" name="AutoShape 9" descr="gradio · PyPI">
            <a:extLst>
              <a:ext uri="{FF2B5EF4-FFF2-40B4-BE49-F238E27FC236}">
                <a16:creationId xmlns:a16="http://schemas.microsoft.com/office/drawing/2014/main" id="{8729698C-912F-7C88-77C8-145516EC634E}"/>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5" name="Picture 11">
            <a:extLst>
              <a:ext uri="{FF2B5EF4-FFF2-40B4-BE49-F238E27FC236}">
                <a16:creationId xmlns:a16="http://schemas.microsoft.com/office/drawing/2014/main" id="{40C20959-CDBA-54BE-694E-DDDB711A8C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50661" y="7405080"/>
            <a:ext cx="2791996" cy="97359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Rounded Corners 36">
            <a:extLst>
              <a:ext uri="{FF2B5EF4-FFF2-40B4-BE49-F238E27FC236}">
                <a16:creationId xmlns:a16="http://schemas.microsoft.com/office/drawing/2014/main" id="{80F62506-B75F-EDC2-7A9F-8B71A3433C32}"/>
              </a:ext>
            </a:extLst>
          </p:cNvPr>
          <p:cNvSpPr/>
          <p:nvPr/>
        </p:nvSpPr>
        <p:spPr>
          <a:xfrm>
            <a:off x="15775227" y="11225426"/>
            <a:ext cx="2835797" cy="2551339"/>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Aptos" panose="020B0004020202020204" pitchFamily="34" charset="0"/>
              </a:rPr>
              <a:t>Backend</a:t>
            </a: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p:txBody>
      </p:sp>
      <p:pic>
        <p:nvPicPr>
          <p:cNvPr id="1039" name="Picture 15">
            <a:extLst>
              <a:ext uri="{FF2B5EF4-FFF2-40B4-BE49-F238E27FC236}">
                <a16:creationId xmlns:a16="http://schemas.microsoft.com/office/drawing/2014/main" id="{0E63CA38-1209-2F58-F313-24CFB42A9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57903" y="11947328"/>
            <a:ext cx="2470443" cy="1389624"/>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Rounded Corners 39">
            <a:extLst>
              <a:ext uri="{FF2B5EF4-FFF2-40B4-BE49-F238E27FC236}">
                <a16:creationId xmlns:a16="http://schemas.microsoft.com/office/drawing/2014/main" id="{4859FEEB-0BBD-A83E-6575-7CA0B87346A6}"/>
              </a:ext>
            </a:extLst>
          </p:cNvPr>
          <p:cNvSpPr/>
          <p:nvPr/>
        </p:nvSpPr>
        <p:spPr>
          <a:xfrm>
            <a:off x="19562262" y="14825133"/>
            <a:ext cx="2835797" cy="1854727"/>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Aptos" panose="020B0004020202020204" pitchFamily="34" charset="0"/>
              </a:rPr>
              <a:t>Database</a:t>
            </a: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p:txBody>
      </p:sp>
      <p:pic>
        <p:nvPicPr>
          <p:cNvPr id="1041" name="Picture 17">
            <a:extLst>
              <a:ext uri="{FF2B5EF4-FFF2-40B4-BE49-F238E27FC236}">
                <a16:creationId xmlns:a16="http://schemas.microsoft.com/office/drawing/2014/main" id="{75CA0117-A785-8241-3DD7-BDD5D8B313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73861" y="15502432"/>
            <a:ext cx="2412597" cy="646331"/>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Rounded Corners 40">
            <a:extLst>
              <a:ext uri="{FF2B5EF4-FFF2-40B4-BE49-F238E27FC236}">
                <a16:creationId xmlns:a16="http://schemas.microsoft.com/office/drawing/2014/main" id="{4FC534AF-C752-6B99-9AA8-786B01B6C38B}"/>
              </a:ext>
            </a:extLst>
          </p:cNvPr>
          <p:cNvSpPr/>
          <p:nvPr/>
        </p:nvSpPr>
        <p:spPr>
          <a:xfrm>
            <a:off x="26130854" y="8559042"/>
            <a:ext cx="3422469" cy="2987162"/>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Aptos" panose="020B0004020202020204" pitchFamily="34" charset="0"/>
              </a:rPr>
              <a:t>Model training</a:t>
            </a: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p:txBody>
      </p:sp>
      <p:pic>
        <p:nvPicPr>
          <p:cNvPr id="1043" name="Picture 19">
            <a:extLst>
              <a:ext uri="{FF2B5EF4-FFF2-40B4-BE49-F238E27FC236}">
                <a16:creationId xmlns:a16="http://schemas.microsoft.com/office/drawing/2014/main" id="{5E079DCF-3D30-CAF4-6CB5-2B8089DDC8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46569" y="9239839"/>
            <a:ext cx="2256637" cy="559752"/>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a:extLst>
              <a:ext uri="{FF2B5EF4-FFF2-40B4-BE49-F238E27FC236}">
                <a16:creationId xmlns:a16="http://schemas.microsoft.com/office/drawing/2014/main" id="{1803168B-544C-28F3-DCE3-75376A264ED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46569" y="10121619"/>
            <a:ext cx="2079140" cy="1122736"/>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Rounded Corners 45">
            <a:extLst>
              <a:ext uri="{FF2B5EF4-FFF2-40B4-BE49-F238E27FC236}">
                <a16:creationId xmlns:a16="http://schemas.microsoft.com/office/drawing/2014/main" id="{EF4618CD-F241-B5FC-88EF-F3BFD1BAA03B}"/>
              </a:ext>
            </a:extLst>
          </p:cNvPr>
          <p:cNvSpPr/>
          <p:nvPr/>
        </p:nvSpPr>
        <p:spPr>
          <a:xfrm>
            <a:off x="24225224" y="12190260"/>
            <a:ext cx="2835797" cy="2551339"/>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Aptos" panose="020B0004020202020204" pitchFamily="34" charset="0"/>
              </a:rPr>
              <a:t>Multi-model LLM pretrained</a:t>
            </a: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a:p>
            <a:pPr algn="ctr"/>
            <a:endParaRPr lang="en-US" sz="2000" dirty="0">
              <a:latin typeface="Aptos" panose="020B0004020202020204" pitchFamily="34" charset="0"/>
            </a:endParaRPr>
          </a:p>
        </p:txBody>
      </p:sp>
      <p:pic>
        <p:nvPicPr>
          <p:cNvPr id="1049" name="Picture 25">
            <a:extLst>
              <a:ext uri="{FF2B5EF4-FFF2-40B4-BE49-F238E27FC236}">
                <a16:creationId xmlns:a16="http://schemas.microsoft.com/office/drawing/2014/main" id="{971B8696-C4C1-905F-E105-A0A5CEA5D72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532148" y="12980608"/>
            <a:ext cx="2221947" cy="1542778"/>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Connector: Curved 51">
            <a:extLst>
              <a:ext uri="{FF2B5EF4-FFF2-40B4-BE49-F238E27FC236}">
                <a16:creationId xmlns:a16="http://schemas.microsoft.com/office/drawing/2014/main" id="{EBA3C73B-2488-FD4F-96FA-739EEC8E19BE}"/>
              </a:ext>
            </a:extLst>
          </p:cNvPr>
          <p:cNvCxnSpPr>
            <a:stCxn id="34" idx="2"/>
            <a:endCxn id="37" idx="0"/>
          </p:cNvCxnSpPr>
          <p:nvPr/>
        </p:nvCxnSpPr>
        <p:spPr>
          <a:xfrm rot="5400000">
            <a:off x="18057318" y="8514183"/>
            <a:ext cx="1847051" cy="3575434"/>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3" name="Connector: Curved 62">
            <a:extLst>
              <a:ext uri="{FF2B5EF4-FFF2-40B4-BE49-F238E27FC236}">
                <a16:creationId xmlns:a16="http://schemas.microsoft.com/office/drawing/2014/main" id="{DCF3E499-A21B-72C9-4BA5-9AEEC8E4BDC1}"/>
              </a:ext>
            </a:extLst>
          </p:cNvPr>
          <p:cNvCxnSpPr>
            <a:cxnSpLocks/>
            <a:stCxn id="37" idx="2"/>
            <a:endCxn id="40" idx="0"/>
          </p:cNvCxnSpPr>
          <p:nvPr/>
        </p:nvCxnSpPr>
        <p:spPr>
          <a:xfrm rot="16200000" flipH="1">
            <a:off x="18562459" y="12407431"/>
            <a:ext cx="1048368" cy="3787035"/>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26" name="Connector: Curved 1025">
            <a:extLst>
              <a:ext uri="{FF2B5EF4-FFF2-40B4-BE49-F238E27FC236}">
                <a16:creationId xmlns:a16="http://schemas.microsoft.com/office/drawing/2014/main" id="{CCA4ED3E-59CC-99AD-3582-A5B1E92A6949}"/>
              </a:ext>
            </a:extLst>
          </p:cNvPr>
          <p:cNvCxnSpPr>
            <a:stCxn id="46" idx="1"/>
            <a:endCxn id="34" idx="3"/>
          </p:cNvCxnSpPr>
          <p:nvPr/>
        </p:nvCxnSpPr>
        <p:spPr>
          <a:xfrm rot="10800000">
            <a:off x="22186458" y="7999614"/>
            <a:ext cx="2038766" cy="5466317"/>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36" name="Connector: Curved 1035">
            <a:extLst>
              <a:ext uri="{FF2B5EF4-FFF2-40B4-BE49-F238E27FC236}">
                <a16:creationId xmlns:a16="http://schemas.microsoft.com/office/drawing/2014/main" id="{F6E557DC-F079-39F5-04B3-A6A7D6177AF4}"/>
              </a:ext>
            </a:extLst>
          </p:cNvPr>
          <p:cNvCxnSpPr>
            <a:stCxn id="41" idx="1"/>
            <a:endCxn id="34" idx="3"/>
          </p:cNvCxnSpPr>
          <p:nvPr/>
        </p:nvCxnSpPr>
        <p:spPr>
          <a:xfrm rot="10800000">
            <a:off x="22186458" y="7999613"/>
            <a:ext cx="3944396" cy="2053010"/>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38" name="Rectangle: Rounded Corners 1037">
            <a:extLst>
              <a:ext uri="{FF2B5EF4-FFF2-40B4-BE49-F238E27FC236}">
                <a16:creationId xmlns:a16="http://schemas.microsoft.com/office/drawing/2014/main" id="{2F933FA2-E234-2E89-AB13-AC98821480CD}"/>
              </a:ext>
            </a:extLst>
          </p:cNvPr>
          <p:cNvSpPr/>
          <p:nvPr/>
        </p:nvSpPr>
        <p:spPr>
          <a:xfrm>
            <a:off x="15180792" y="17434212"/>
            <a:ext cx="15720647" cy="14808834"/>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0" name="TextBox 1039">
            <a:extLst>
              <a:ext uri="{FF2B5EF4-FFF2-40B4-BE49-F238E27FC236}">
                <a16:creationId xmlns:a16="http://schemas.microsoft.com/office/drawing/2014/main" id="{1A50E6FD-85B7-0F81-6C78-52F54220533D}"/>
              </a:ext>
            </a:extLst>
          </p:cNvPr>
          <p:cNvSpPr txBox="1"/>
          <p:nvPr/>
        </p:nvSpPr>
        <p:spPr>
          <a:xfrm>
            <a:off x="20746659" y="17523992"/>
            <a:ext cx="3478565" cy="646331"/>
          </a:xfrm>
          <a:prstGeom prst="rect">
            <a:avLst/>
          </a:prstGeom>
          <a:noFill/>
        </p:spPr>
        <p:txBody>
          <a:bodyPr wrap="square" rtlCol="0">
            <a:spAutoFit/>
          </a:bodyPr>
          <a:lstStyle/>
          <a:p>
            <a:pPr algn="ctr"/>
            <a:r>
              <a:rPr lang="en-US" sz="3600" u="sng" dirty="0">
                <a:solidFill>
                  <a:schemeClr val="bg2"/>
                </a:solidFill>
                <a:latin typeface="Aptos" panose="020B0004020202020204" pitchFamily="34" charset="0"/>
              </a:rPr>
              <a:t>Result</a:t>
            </a:r>
          </a:p>
        </p:txBody>
      </p:sp>
      <p:sp>
        <p:nvSpPr>
          <p:cNvPr id="1042" name="Rectangle: Rounded Corners 1041">
            <a:extLst>
              <a:ext uri="{FF2B5EF4-FFF2-40B4-BE49-F238E27FC236}">
                <a16:creationId xmlns:a16="http://schemas.microsoft.com/office/drawing/2014/main" id="{5C22658D-4359-FBE8-0C7C-7699B6A75D48}"/>
              </a:ext>
            </a:extLst>
          </p:cNvPr>
          <p:cNvSpPr/>
          <p:nvPr/>
        </p:nvSpPr>
        <p:spPr>
          <a:xfrm>
            <a:off x="31699137" y="26319748"/>
            <a:ext cx="11313241" cy="613209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4" name="TextBox 1043">
            <a:extLst>
              <a:ext uri="{FF2B5EF4-FFF2-40B4-BE49-F238E27FC236}">
                <a16:creationId xmlns:a16="http://schemas.microsoft.com/office/drawing/2014/main" id="{E0F4DBD3-AEBB-3477-82EA-E102E78BFD53}"/>
              </a:ext>
            </a:extLst>
          </p:cNvPr>
          <p:cNvSpPr txBox="1"/>
          <p:nvPr/>
        </p:nvSpPr>
        <p:spPr>
          <a:xfrm>
            <a:off x="36189920" y="26568400"/>
            <a:ext cx="2733040" cy="646331"/>
          </a:xfrm>
          <a:prstGeom prst="rect">
            <a:avLst/>
          </a:prstGeom>
          <a:noFill/>
        </p:spPr>
        <p:txBody>
          <a:bodyPr wrap="square" rtlCol="0">
            <a:spAutoFit/>
          </a:bodyPr>
          <a:lstStyle/>
          <a:p>
            <a:pPr algn="ctr"/>
            <a:r>
              <a:rPr lang="en-US" sz="3600" u="sng" dirty="0">
                <a:solidFill>
                  <a:schemeClr val="bg2"/>
                </a:solidFill>
                <a:latin typeface="Aptos" panose="020B0004020202020204" pitchFamily="34" charset="0"/>
              </a:rPr>
              <a:t>References</a:t>
            </a:r>
          </a:p>
        </p:txBody>
      </p:sp>
      <p:sp>
        <p:nvSpPr>
          <p:cNvPr id="1046" name="Rectangle: Rounded Corners 1045">
            <a:extLst>
              <a:ext uri="{FF2B5EF4-FFF2-40B4-BE49-F238E27FC236}">
                <a16:creationId xmlns:a16="http://schemas.microsoft.com/office/drawing/2014/main" id="{BE39D1A7-45AD-C52D-482A-CCF4E978FA40}"/>
              </a:ext>
            </a:extLst>
          </p:cNvPr>
          <p:cNvSpPr/>
          <p:nvPr/>
        </p:nvSpPr>
        <p:spPr>
          <a:xfrm>
            <a:off x="31958710" y="17255827"/>
            <a:ext cx="11053668" cy="8438813"/>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600" u="sng" dirty="0">
              <a:latin typeface="Aptos" panose="020B0004020202020204" pitchFamily="34" charset="0"/>
            </a:endParaRPr>
          </a:p>
        </p:txBody>
      </p:sp>
      <p:sp>
        <p:nvSpPr>
          <p:cNvPr id="1048" name="TextBox 1047">
            <a:extLst>
              <a:ext uri="{FF2B5EF4-FFF2-40B4-BE49-F238E27FC236}">
                <a16:creationId xmlns:a16="http://schemas.microsoft.com/office/drawing/2014/main" id="{2F3A4364-4561-664F-7C1B-6A52F8674FB8}"/>
              </a:ext>
            </a:extLst>
          </p:cNvPr>
          <p:cNvSpPr txBox="1"/>
          <p:nvPr/>
        </p:nvSpPr>
        <p:spPr>
          <a:xfrm>
            <a:off x="34414437" y="17528235"/>
            <a:ext cx="5882640" cy="646331"/>
          </a:xfrm>
          <a:prstGeom prst="rect">
            <a:avLst/>
          </a:prstGeom>
          <a:noFill/>
        </p:spPr>
        <p:txBody>
          <a:bodyPr wrap="square" rtlCol="0">
            <a:spAutoFit/>
          </a:bodyPr>
          <a:lstStyle/>
          <a:p>
            <a:pPr algn="ctr"/>
            <a:r>
              <a:rPr lang="en-US" sz="3600" u="sng" dirty="0">
                <a:solidFill>
                  <a:schemeClr val="bg2"/>
                </a:solidFill>
                <a:latin typeface="Aptos" panose="020B0004020202020204" pitchFamily="34" charset="0"/>
              </a:rPr>
              <a:t>Limitation &amp; Future Work</a:t>
            </a:r>
          </a:p>
        </p:txBody>
      </p:sp>
      <p:sp>
        <p:nvSpPr>
          <p:cNvPr id="1050" name="Rectangle: Rounded Corners 1049">
            <a:extLst>
              <a:ext uri="{FF2B5EF4-FFF2-40B4-BE49-F238E27FC236}">
                <a16:creationId xmlns:a16="http://schemas.microsoft.com/office/drawing/2014/main" id="{F072CFCB-20F4-B73D-9F62-81F744CC6882}"/>
              </a:ext>
            </a:extLst>
          </p:cNvPr>
          <p:cNvSpPr/>
          <p:nvPr/>
        </p:nvSpPr>
        <p:spPr>
          <a:xfrm>
            <a:off x="31699137" y="5537747"/>
            <a:ext cx="11582463" cy="10948854"/>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1" name="TextBox 1050">
            <a:extLst>
              <a:ext uri="{FF2B5EF4-FFF2-40B4-BE49-F238E27FC236}">
                <a16:creationId xmlns:a16="http://schemas.microsoft.com/office/drawing/2014/main" id="{2DB7FB3C-270F-1ADC-A9B5-E5706DD088BE}"/>
              </a:ext>
            </a:extLst>
          </p:cNvPr>
          <p:cNvSpPr txBox="1"/>
          <p:nvPr/>
        </p:nvSpPr>
        <p:spPr>
          <a:xfrm>
            <a:off x="34164121" y="5716203"/>
            <a:ext cx="6642846" cy="646331"/>
          </a:xfrm>
          <a:prstGeom prst="rect">
            <a:avLst/>
          </a:prstGeom>
          <a:noFill/>
        </p:spPr>
        <p:txBody>
          <a:bodyPr wrap="square" rtlCol="0">
            <a:spAutoFit/>
          </a:bodyPr>
          <a:lstStyle/>
          <a:p>
            <a:pPr algn="ctr"/>
            <a:r>
              <a:rPr lang="en-US" sz="3600" u="sng" dirty="0">
                <a:solidFill>
                  <a:schemeClr val="bg2"/>
                </a:solidFill>
                <a:latin typeface="Aptos" panose="020B0004020202020204" pitchFamily="34" charset="0"/>
              </a:rPr>
              <a:t>Continues &amp; Conclusion</a:t>
            </a:r>
          </a:p>
        </p:txBody>
      </p:sp>
      <p:sp>
        <p:nvSpPr>
          <p:cNvPr id="5" name="TextBox 4">
            <a:extLst>
              <a:ext uri="{FF2B5EF4-FFF2-40B4-BE49-F238E27FC236}">
                <a16:creationId xmlns:a16="http://schemas.microsoft.com/office/drawing/2014/main" id="{0CD87FB9-BD3D-8F88-B932-FF7389A30403}"/>
              </a:ext>
            </a:extLst>
          </p:cNvPr>
          <p:cNvSpPr txBox="1"/>
          <p:nvPr/>
        </p:nvSpPr>
        <p:spPr>
          <a:xfrm>
            <a:off x="16247687" y="18249488"/>
            <a:ext cx="8150772" cy="523220"/>
          </a:xfrm>
          <a:prstGeom prst="rect">
            <a:avLst/>
          </a:prstGeom>
          <a:noFill/>
        </p:spPr>
        <p:txBody>
          <a:bodyPr wrap="square" rtlCol="0">
            <a:spAutoFit/>
          </a:bodyPr>
          <a:lstStyle/>
          <a:p>
            <a:pPr marL="514350" indent="-514350">
              <a:buFont typeface="+mj-lt"/>
              <a:buAutoNum type="arabicPeriod"/>
            </a:pPr>
            <a:r>
              <a:rPr lang="en-US" sz="2800" b="1" dirty="0">
                <a:solidFill>
                  <a:schemeClr val="bg1"/>
                </a:solidFill>
                <a:latin typeface="Aptos" panose="020B0004020202020204" pitchFamily="34" charset="0"/>
                <a:cs typeface="Aparajita" panose="020B0502040204020203" pitchFamily="18" charset="0"/>
              </a:rPr>
              <a:t>Facial stroke prediction</a:t>
            </a:r>
          </a:p>
        </p:txBody>
      </p:sp>
      <p:sp>
        <p:nvSpPr>
          <p:cNvPr id="7" name="TextBox 6">
            <a:extLst>
              <a:ext uri="{FF2B5EF4-FFF2-40B4-BE49-F238E27FC236}">
                <a16:creationId xmlns:a16="http://schemas.microsoft.com/office/drawing/2014/main" id="{EC65D6FF-FB32-38C4-B084-EC1D572BB6D3}"/>
              </a:ext>
            </a:extLst>
          </p:cNvPr>
          <p:cNvSpPr txBox="1"/>
          <p:nvPr/>
        </p:nvSpPr>
        <p:spPr>
          <a:xfrm>
            <a:off x="16286584" y="18877945"/>
            <a:ext cx="13661295" cy="892552"/>
          </a:xfrm>
          <a:prstGeom prst="rect">
            <a:avLst/>
          </a:prstGeom>
          <a:noFill/>
        </p:spPr>
        <p:txBody>
          <a:bodyPr wrap="square" rtlCol="0">
            <a:spAutoFit/>
          </a:bodyPr>
          <a:lstStyle/>
          <a:p>
            <a:pPr marL="457200" indent="-457200">
              <a:buFont typeface="Arial" panose="020B0604020202020204" pitchFamily="34" charset="0"/>
              <a:buChar char="•"/>
            </a:pPr>
            <a:r>
              <a:rPr lang="en-US" sz="2600" dirty="0">
                <a:solidFill>
                  <a:schemeClr val="bg1"/>
                </a:solidFill>
                <a:latin typeface="Aptos" panose="020B0004020202020204" pitchFamily="34" charset="0"/>
              </a:rPr>
              <a:t>We study various CNN architectures—ResNet50, ResNet34, </a:t>
            </a:r>
            <a:r>
              <a:rPr lang="en-US" sz="2600" dirty="0" err="1">
                <a:solidFill>
                  <a:schemeClr val="bg1"/>
                </a:solidFill>
                <a:latin typeface="Aptos" panose="020B0004020202020204" pitchFamily="34" charset="0"/>
              </a:rPr>
              <a:t>EfficientNet</a:t>
            </a:r>
            <a:r>
              <a:rPr lang="en-US" sz="2600" dirty="0">
                <a:solidFill>
                  <a:schemeClr val="bg1"/>
                </a:solidFill>
                <a:latin typeface="Aptos" panose="020B0004020202020204" pitchFamily="34" charset="0"/>
              </a:rPr>
              <a:t>, and </a:t>
            </a:r>
            <a:r>
              <a:rPr lang="en-US" sz="2600" dirty="0" err="1">
                <a:solidFill>
                  <a:schemeClr val="bg1"/>
                </a:solidFill>
                <a:latin typeface="Aptos" panose="020B0004020202020204" pitchFamily="34" charset="0"/>
              </a:rPr>
              <a:t>ConvNeXt</a:t>
            </a:r>
            <a:r>
              <a:rPr lang="en-US" sz="2600" dirty="0">
                <a:solidFill>
                  <a:schemeClr val="bg1"/>
                </a:solidFill>
                <a:latin typeface="Aptos" panose="020B0004020202020204" pitchFamily="34" charset="0"/>
              </a:rPr>
              <a:t>—for facial stroke detection.</a:t>
            </a:r>
          </a:p>
        </p:txBody>
      </p:sp>
      <p:sp>
        <p:nvSpPr>
          <p:cNvPr id="21" name="Rectangle 4">
            <a:extLst>
              <a:ext uri="{FF2B5EF4-FFF2-40B4-BE49-F238E27FC236}">
                <a16:creationId xmlns:a16="http://schemas.microsoft.com/office/drawing/2014/main" id="{2A5120E6-B855-F17F-84C8-64EA11FDA87B}"/>
              </a:ext>
            </a:extLst>
          </p:cNvPr>
          <p:cNvSpPr>
            <a:spLocks noChangeArrowheads="1"/>
          </p:cNvSpPr>
          <p:nvPr/>
        </p:nvSpPr>
        <p:spPr bwMode="auto">
          <a:xfrm>
            <a:off x="18689407" y="20639372"/>
            <a:ext cx="59902181" cy="37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2" name="Table 21">
            <a:extLst>
              <a:ext uri="{FF2B5EF4-FFF2-40B4-BE49-F238E27FC236}">
                <a16:creationId xmlns:a16="http://schemas.microsoft.com/office/drawing/2014/main" id="{B5E43CD6-5C0C-45EF-CD7F-505EED56D9C1}"/>
              </a:ext>
            </a:extLst>
          </p:cNvPr>
          <p:cNvGraphicFramePr>
            <a:graphicFrameLocks noGrp="1"/>
          </p:cNvGraphicFramePr>
          <p:nvPr>
            <p:extLst>
              <p:ext uri="{D42A27DB-BD31-4B8C-83A1-F6EECF244321}">
                <p14:modId xmlns:p14="http://schemas.microsoft.com/office/powerpoint/2010/main" val="3710878467"/>
              </p:ext>
            </p:extLst>
          </p:nvPr>
        </p:nvGraphicFramePr>
        <p:xfrm>
          <a:off x="17638430" y="19846941"/>
          <a:ext cx="9331556" cy="2590800"/>
        </p:xfrm>
        <a:graphic>
          <a:graphicData uri="http://schemas.openxmlformats.org/drawingml/2006/table">
            <a:tbl>
              <a:tblPr/>
              <a:tblGrid>
                <a:gridCol w="2332889">
                  <a:extLst>
                    <a:ext uri="{9D8B030D-6E8A-4147-A177-3AD203B41FA5}">
                      <a16:colId xmlns:a16="http://schemas.microsoft.com/office/drawing/2014/main" val="3091232276"/>
                    </a:ext>
                  </a:extLst>
                </a:gridCol>
                <a:gridCol w="2332889">
                  <a:extLst>
                    <a:ext uri="{9D8B030D-6E8A-4147-A177-3AD203B41FA5}">
                      <a16:colId xmlns:a16="http://schemas.microsoft.com/office/drawing/2014/main" val="2623306034"/>
                    </a:ext>
                  </a:extLst>
                </a:gridCol>
                <a:gridCol w="2332889">
                  <a:extLst>
                    <a:ext uri="{9D8B030D-6E8A-4147-A177-3AD203B41FA5}">
                      <a16:colId xmlns:a16="http://schemas.microsoft.com/office/drawing/2014/main" val="3566116588"/>
                    </a:ext>
                  </a:extLst>
                </a:gridCol>
                <a:gridCol w="2332889">
                  <a:extLst>
                    <a:ext uri="{9D8B030D-6E8A-4147-A177-3AD203B41FA5}">
                      <a16:colId xmlns:a16="http://schemas.microsoft.com/office/drawing/2014/main" val="2761165306"/>
                    </a:ext>
                  </a:extLst>
                </a:gridCol>
              </a:tblGrid>
              <a:tr h="304800">
                <a:tc>
                  <a:txBody>
                    <a:bodyPr/>
                    <a:lstStyle/>
                    <a:p>
                      <a:pPr rtl="0" fontAlgn="t"/>
                      <a:r>
                        <a:rPr lang="en-US" sz="2000" b="0" i="0" u="none" strike="noStrike">
                          <a:solidFill>
                            <a:srgbClr val="000000"/>
                          </a:solidFill>
                          <a:effectLst/>
                          <a:latin typeface="Aptos" panose="020B0004020202020204" pitchFamily="34" charset="0"/>
                        </a:rPr>
                        <a:t>CNN architectures</a:t>
                      </a:r>
                      <a:endParaRPr lang="en-US" sz="200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r>
                        <a:rPr lang="en-US" sz="2000" b="0" i="0" u="none" strike="noStrike" dirty="0">
                          <a:solidFill>
                            <a:srgbClr val="000000"/>
                          </a:solidFill>
                          <a:effectLst/>
                          <a:latin typeface="Aptos" panose="020B0004020202020204" pitchFamily="34" charset="0"/>
                        </a:rPr>
                        <a:t>Learning rate: 0.001</a:t>
                      </a:r>
                      <a:endParaRPr lang="en-US" sz="2000" dirty="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r>
                        <a:rPr lang="en-US" sz="2000" b="0" i="0" u="none" strike="noStrike" dirty="0">
                          <a:solidFill>
                            <a:srgbClr val="000000"/>
                          </a:solidFill>
                          <a:effectLst/>
                          <a:latin typeface="Aptos" panose="020B0004020202020204" pitchFamily="34" charset="0"/>
                        </a:rPr>
                        <a:t>Learning rate: </a:t>
                      </a:r>
                      <a:r>
                        <a:rPr lang="en-US" sz="2000" b="0" i="0" u="none" strike="noStrike" dirty="0">
                          <a:solidFill>
                            <a:schemeClr val="tx1"/>
                          </a:solidFill>
                          <a:effectLst/>
                          <a:latin typeface="Aptos" panose="020B0004020202020204" pitchFamily="34" charset="0"/>
                        </a:rPr>
                        <a:t> </a:t>
                      </a:r>
                      <a:r>
                        <a:rPr lang="en-US" sz="2000" b="0" i="0" u="none" strike="noStrike" dirty="0">
                          <a:solidFill>
                            <a:srgbClr val="000000"/>
                          </a:solidFill>
                          <a:effectLst/>
                          <a:latin typeface="Aptos" panose="020B0004020202020204" pitchFamily="34" charset="0"/>
                        </a:rPr>
                        <a:t>0.01</a:t>
                      </a:r>
                      <a:endParaRPr lang="en-US" sz="2000" dirty="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r>
                        <a:rPr lang="en-US" sz="2000" b="0" i="0" u="none" strike="noStrike">
                          <a:solidFill>
                            <a:srgbClr val="000000"/>
                          </a:solidFill>
                          <a:effectLst/>
                          <a:latin typeface="Aptos" panose="020B0004020202020204" pitchFamily="34" charset="0"/>
                        </a:rPr>
                        <a:t># of iteration until converges</a:t>
                      </a:r>
                      <a:endParaRPr lang="en-US" sz="200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429905522"/>
                  </a:ext>
                </a:extLst>
              </a:tr>
              <a:tr h="304800">
                <a:tc>
                  <a:txBody>
                    <a:bodyPr/>
                    <a:lstStyle/>
                    <a:p>
                      <a:pPr rtl="0" fontAlgn="t"/>
                      <a:r>
                        <a:rPr lang="en-US" sz="2000" b="0" i="0" u="none" strike="noStrike">
                          <a:solidFill>
                            <a:srgbClr val="000000"/>
                          </a:solidFill>
                          <a:effectLst/>
                          <a:latin typeface="Aptos" panose="020B0004020202020204" pitchFamily="34" charset="0"/>
                        </a:rPr>
                        <a:t>ResNet34</a:t>
                      </a:r>
                      <a:endParaRPr lang="en-US" sz="200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7620" cap="flat" cmpd="sng" algn="ctr">
                      <a:solidFill>
                        <a:srgbClr val="9E9E9E"/>
                      </a:solidFill>
                      <a:prstDash val="solid"/>
                      <a:round/>
                      <a:headEnd type="none" w="med" len="med"/>
                      <a:tailEnd type="none" w="med" len="med"/>
                    </a:lnL>
                    <a:lnR w="38100" cap="flat" cmpd="sng" algn="ctr">
                      <a:solidFill>
                        <a:schemeClr val="tx1"/>
                      </a:solidFill>
                      <a:prstDash val="solid"/>
                      <a:round/>
                      <a:headEnd type="none" w="med" len="med"/>
                      <a:tailEnd type="none" w="med" len="med"/>
                    </a:lnR>
                    <a:lnT w="7620" cap="flat" cmpd="sng" algn="ctr">
                      <a:solidFill>
                        <a:srgbClr val="9E9E9E"/>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7620" cap="flat" cmpd="sng" algn="ctr">
                      <a:solidFill>
                        <a:srgbClr val="9E9E9E"/>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4181821776"/>
                  </a:ext>
                </a:extLst>
              </a:tr>
              <a:tr h="304800">
                <a:tc>
                  <a:txBody>
                    <a:bodyPr/>
                    <a:lstStyle/>
                    <a:p>
                      <a:pPr rtl="0" fontAlgn="t"/>
                      <a:r>
                        <a:rPr lang="en-US" sz="2000" b="0" i="0" u="none" strike="noStrike">
                          <a:solidFill>
                            <a:srgbClr val="000000"/>
                          </a:solidFill>
                          <a:effectLst/>
                          <a:latin typeface="Aptos" panose="020B0004020202020204" pitchFamily="34" charset="0"/>
                        </a:rPr>
                        <a:t>ResNet50</a:t>
                      </a:r>
                      <a:endParaRPr lang="en-US" sz="200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rtl="0" fontAlgn="t"/>
                      <a:r>
                        <a:rPr lang="en-US" sz="2000" b="0" i="0" u="none" strike="noStrike" dirty="0">
                          <a:solidFill>
                            <a:srgbClr val="000000"/>
                          </a:solidFill>
                          <a:effectLst/>
                          <a:latin typeface="Aptos" panose="020B0004020202020204" pitchFamily="34" charset="0"/>
                        </a:rPr>
                        <a:t>99.48%</a:t>
                      </a:r>
                      <a:endParaRPr lang="en-US" sz="2000" dirty="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rtl="0" fontAlgn="t"/>
                      <a:r>
                        <a:rPr lang="en-US" sz="2000" b="0" i="0" u="none" strike="noStrike" dirty="0">
                          <a:solidFill>
                            <a:srgbClr val="000000"/>
                          </a:solidFill>
                          <a:effectLst/>
                          <a:latin typeface="Aptos" panose="020B0004020202020204" pitchFamily="34" charset="0"/>
                        </a:rPr>
                        <a:t>34</a:t>
                      </a:r>
                      <a:endParaRPr lang="en-US" sz="2000" dirty="0">
                        <a:effectLst/>
                        <a:latin typeface="Aptos" panose="020B0004020202020204" pitchFamily="34" charset="0"/>
                      </a:endParaRPr>
                    </a:p>
                  </a:txBody>
                  <a:tcPr marL="76200" marR="76200" marT="76200" marB="76200">
                    <a:lnL w="38100" cap="flat" cmpd="sng" algn="ctr">
                      <a:solidFill>
                        <a:schemeClr val="tx1"/>
                      </a:solidFill>
                      <a:prstDash val="solid"/>
                      <a:round/>
                      <a:headEnd type="none" w="med" len="med"/>
                      <a:tailEnd type="none" w="med" len="med"/>
                    </a:lnL>
                    <a:lnR w="7620" cap="flat" cmpd="sng" algn="ctr">
                      <a:solidFill>
                        <a:srgbClr val="9E9E9E"/>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2989679"/>
                  </a:ext>
                </a:extLst>
              </a:tr>
              <a:tr h="304800">
                <a:tc>
                  <a:txBody>
                    <a:bodyPr/>
                    <a:lstStyle/>
                    <a:p>
                      <a:pPr rtl="0" fontAlgn="t"/>
                      <a:r>
                        <a:rPr lang="en-US" sz="2000" b="0" i="0" u="none" strike="noStrike">
                          <a:solidFill>
                            <a:srgbClr val="000000"/>
                          </a:solidFill>
                          <a:effectLst/>
                          <a:latin typeface="Aptos" panose="020B0004020202020204" pitchFamily="34" charset="0"/>
                        </a:rPr>
                        <a:t>EfficientNet</a:t>
                      </a:r>
                      <a:endParaRPr lang="en-US" sz="200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7620" cap="flat" cmpd="sng" algn="ctr">
                      <a:solidFill>
                        <a:srgbClr val="9E9E9E"/>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7620" cap="flat" cmpd="sng" algn="ctr">
                      <a:solidFill>
                        <a:srgbClr val="9E9E9E"/>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9979895"/>
                  </a:ext>
                </a:extLst>
              </a:tr>
              <a:tr h="304800">
                <a:tc>
                  <a:txBody>
                    <a:bodyPr/>
                    <a:lstStyle/>
                    <a:p>
                      <a:pPr rtl="0" fontAlgn="t"/>
                      <a:r>
                        <a:rPr lang="en-US" sz="2000" b="0" i="0" u="none" strike="noStrike">
                          <a:solidFill>
                            <a:srgbClr val="000000"/>
                          </a:solidFill>
                          <a:effectLst/>
                          <a:latin typeface="Aptos" panose="020B0004020202020204" pitchFamily="34" charset="0"/>
                        </a:rPr>
                        <a:t>ConvNeXt</a:t>
                      </a:r>
                      <a:endParaRPr lang="en-US" sz="200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7620" cap="flat" cmpd="sng" algn="ctr">
                      <a:solidFill>
                        <a:srgbClr val="9E9E9E"/>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7620" cap="flat" cmpd="sng" algn="ctr">
                      <a:solidFill>
                        <a:srgbClr val="9E9E9E"/>
                      </a:solidFill>
                      <a:prstDash val="solid"/>
                      <a:round/>
                      <a:headEnd type="none" w="med" len="med"/>
                      <a:tailEnd type="none" w="med" len="med"/>
                    </a:lnR>
                    <a:lnT w="38100" cap="flat" cmpd="sng" algn="ctr">
                      <a:solidFill>
                        <a:schemeClr val="tx1"/>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831901952"/>
                  </a:ext>
                </a:extLst>
              </a:tr>
            </a:tbl>
          </a:graphicData>
        </a:graphic>
      </p:graphicFrame>
      <p:sp>
        <p:nvSpPr>
          <p:cNvPr id="25" name="Rectangle 5">
            <a:extLst>
              <a:ext uri="{FF2B5EF4-FFF2-40B4-BE49-F238E27FC236}">
                <a16:creationId xmlns:a16="http://schemas.microsoft.com/office/drawing/2014/main" id="{79B23C6C-36C9-142C-9736-B847A7B71A93}"/>
              </a:ext>
            </a:extLst>
          </p:cNvPr>
          <p:cNvSpPr>
            <a:spLocks noChangeArrowheads="1"/>
          </p:cNvSpPr>
          <p:nvPr/>
        </p:nvSpPr>
        <p:spPr bwMode="auto">
          <a:xfrm>
            <a:off x="18781612" y="2080735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000">
              <a:latin typeface="Aptos" panose="020B0004020202020204" pitchFamily="34" charset="0"/>
            </a:endParaRPr>
          </a:p>
        </p:txBody>
      </p:sp>
      <p:sp>
        <p:nvSpPr>
          <p:cNvPr id="27" name="TextBox 26">
            <a:extLst>
              <a:ext uri="{FF2B5EF4-FFF2-40B4-BE49-F238E27FC236}">
                <a16:creationId xmlns:a16="http://schemas.microsoft.com/office/drawing/2014/main" id="{1613DBB8-F3F1-1653-CF88-D51786C274DD}"/>
              </a:ext>
            </a:extLst>
          </p:cNvPr>
          <p:cNvSpPr txBox="1"/>
          <p:nvPr/>
        </p:nvSpPr>
        <p:spPr>
          <a:xfrm>
            <a:off x="16112117" y="22843372"/>
            <a:ext cx="8150772" cy="523220"/>
          </a:xfrm>
          <a:prstGeom prst="rect">
            <a:avLst/>
          </a:prstGeom>
          <a:noFill/>
        </p:spPr>
        <p:txBody>
          <a:bodyPr wrap="square" rtlCol="0">
            <a:spAutoFit/>
          </a:bodyPr>
          <a:lstStyle/>
          <a:p>
            <a:r>
              <a:rPr lang="en-US" sz="2800" b="1" dirty="0">
                <a:solidFill>
                  <a:schemeClr val="bg1"/>
                </a:solidFill>
                <a:latin typeface="Aptos" panose="020B0004020202020204" pitchFamily="34" charset="0"/>
                <a:cs typeface="Aparajita" panose="020B0502040204020203" pitchFamily="18" charset="0"/>
              </a:rPr>
              <a:t>2.    Stroke based medical history prediction</a:t>
            </a:r>
          </a:p>
        </p:txBody>
      </p:sp>
      <p:sp>
        <p:nvSpPr>
          <p:cNvPr id="28" name="TextBox 27">
            <a:extLst>
              <a:ext uri="{FF2B5EF4-FFF2-40B4-BE49-F238E27FC236}">
                <a16:creationId xmlns:a16="http://schemas.microsoft.com/office/drawing/2014/main" id="{93574BBA-37C6-D16C-F8E5-8AF830A4F0BB}"/>
              </a:ext>
            </a:extLst>
          </p:cNvPr>
          <p:cNvSpPr txBox="1"/>
          <p:nvPr/>
        </p:nvSpPr>
        <p:spPr>
          <a:xfrm>
            <a:off x="16249365" y="23449038"/>
            <a:ext cx="13661295" cy="892552"/>
          </a:xfrm>
          <a:prstGeom prst="rect">
            <a:avLst/>
          </a:prstGeom>
          <a:noFill/>
        </p:spPr>
        <p:txBody>
          <a:bodyPr wrap="square" rtlCol="0">
            <a:spAutoFit/>
          </a:bodyPr>
          <a:lstStyle/>
          <a:p>
            <a:pPr marL="457200" indent="-457200">
              <a:buFont typeface="Arial" panose="020B0604020202020204" pitchFamily="34" charset="0"/>
              <a:buChar char="•"/>
            </a:pPr>
            <a:r>
              <a:rPr lang="en-US" sz="2600" dirty="0">
                <a:solidFill>
                  <a:schemeClr val="bg1"/>
                </a:solidFill>
                <a:latin typeface="Aptos" panose="020B0004020202020204" pitchFamily="34" charset="0"/>
              </a:rPr>
              <a:t>We used various Machine Learning algorithms – Random Forest, Gradient Boosting, </a:t>
            </a:r>
            <a:r>
              <a:rPr lang="en-US" sz="2600" dirty="0" err="1">
                <a:solidFill>
                  <a:schemeClr val="bg1"/>
                </a:solidFill>
                <a:latin typeface="Aptos" panose="020B0004020202020204" pitchFamily="34" charset="0"/>
              </a:rPr>
              <a:t>XGBoost</a:t>
            </a:r>
            <a:r>
              <a:rPr lang="en-US" sz="2600" dirty="0">
                <a:solidFill>
                  <a:schemeClr val="bg1"/>
                </a:solidFill>
                <a:latin typeface="Aptos" panose="020B0004020202020204" pitchFamily="34" charset="0"/>
              </a:rPr>
              <a:t>, and SVM – for stroke prediction-based medical history.</a:t>
            </a:r>
          </a:p>
        </p:txBody>
      </p:sp>
      <p:sp>
        <p:nvSpPr>
          <p:cNvPr id="35" name="Rectangle 6">
            <a:extLst>
              <a:ext uri="{FF2B5EF4-FFF2-40B4-BE49-F238E27FC236}">
                <a16:creationId xmlns:a16="http://schemas.microsoft.com/office/drawing/2014/main" id="{DDEF2DA1-7DD8-D87D-C6C1-4E668E006538}"/>
              </a:ext>
            </a:extLst>
          </p:cNvPr>
          <p:cNvSpPr>
            <a:spLocks noChangeArrowheads="1"/>
          </p:cNvSpPr>
          <p:nvPr/>
        </p:nvSpPr>
        <p:spPr bwMode="auto">
          <a:xfrm>
            <a:off x="19290065" y="25557175"/>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 name="Table 37">
            <a:extLst>
              <a:ext uri="{FF2B5EF4-FFF2-40B4-BE49-F238E27FC236}">
                <a16:creationId xmlns:a16="http://schemas.microsoft.com/office/drawing/2014/main" id="{191CA09B-DB9C-FA0E-C909-2A4B8185170A}"/>
              </a:ext>
            </a:extLst>
          </p:cNvPr>
          <p:cNvGraphicFramePr>
            <a:graphicFrameLocks noGrp="1"/>
          </p:cNvGraphicFramePr>
          <p:nvPr>
            <p:extLst>
              <p:ext uri="{D42A27DB-BD31-4B8C-83A1-F6EECF244321}">
                <p14:modId xmlns:p14="http://schemas.microsoft.com/office/powerpoint/2010/main" val="1658790555"/>
              </p:ext>
            </p:extLst>
          </p:nvPr>
        </p:nvGraphicFramePr>
        <p:xfrm>
          <a:off x="16874623" y="24642775"/>
          <a:ext cx="11222635" cy="2286000"/>
        </p:xfrm>
        <a:graphic>
          <a:graphicData uri="http://schemas.openxmlformats.org/drawingml/2006/table">
            <a:tbl>
              <a:tblPr/>
              <a:tblGrid>
                <a:gridCol w="2244527">
                  <a:extLst>
                    <a:ext uri="{9D8B030D-6E8A-4147-A177-3AD203B41FA5}">
                      <a16:colId xmlns:a16="http://schemas.microsoft.com/office/drawing/2014/main" val="2606616177"/>
                    </a:ext>
                  </a:extLst>
                </a:gridCol>
                <a:gridCol w="2244527">
                  <a:extLst>
                    <a:ext uri="{9D8B030D-6E8A-4147-A177-3AD203B41FA5}">
                      <a16:colId xmlns:a16="http://schemas.microsoft.com/office/drawing/2014/main" val="1904462643"/>
                    </a:ext>
                  </a:extLst>
                </a:gridCol>
                <a:gridCol w="2244527">
                  <a:extLst>
                    <a:ext uri="{9D8B030D-6E8A-4147-A177-3AD203B41FA5}">
                      <a16:colId xmlns:a16="http://schemas.microsoft.com/office/drawing/2014/main" val="400632454"/>
                    </a:ext>
                  </a:extLst>
                </a:gridCol>
                <a:gridCol w="2244527">
                  <a:extLst>
                    <a:ext uri="{9D8B030D-6E8A-4147-A177-3AD203B41FA5}">
                      <a16:colId xmlns:a16="http://schemas.microsoft.com/office/drawing/2014/main" val="115247608"/>
                    </a:ext>
                  </a:extLst>
                </a:gridCol>
                <a:gridCol w="2244527">
                  <a:extLst>
                    <a:ext uri="{9D8B030D-6E8A-4147-A177-3AD203B41FA5}">
                      <a16:colId xmlns:a16="http://schemas.microsoft.com/office/drawing/2014/main" val="2941289386"/>
                    </a:ext>
                  </a:extLst>
                </a:gridCol>
              </a:tblGrid>
              <a:tr h="304800">
                <a:tc>
                  <a:txBody>
                    <a:bodyPr/>
                    <a:lstStyle/>
                    <a:p>
                      <a:pPr rtl="0" fontAlgn="t"/>
                      <a:r>
                        <a:rPr lang="en-US" sz="2000" b="0" i="0" u="none" strike="noStrike">
                          <a:solidFill>
                            <a:srgbClr val="000000"/>
                          </a:solidFill>
                          <a:effectLst/>
                          <a:latin typeface="Aptos" panose="020B0004020202020204" pitchFamily="34" charset="0"/>
                        </a:rPr>
                        <a:t>ML algorithms</a:t>
                      </a:r>
                      <a:endParaRPr lang="en-US" sz="200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r>
                        <a:rPr lang="en-US" sz="2000" b="0" i="0" u="none" strike="noStrike">
                          <a:solidFill>
                            <a:srgbClr val="000000"/>
                          </a:solidFill>
                          <a:effectLst/>
                          <a:latin typeface="Aptos" panose="020B0004020202020204" pitchFamily="34" charset="0"/>
                        </a:rPr>
                        <a:t>Learning rate: 0.05</a:t>
                      </a:r>
                      <a:endParaRPr lang="en-US" sz="200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r>
                        <a:rPr lang="en-US" sz="2000" b="0" i="0" u="none" strike="noStrike">
                          <a:solidFill>
                            <a:srgbClr val="000000"/>
                          </a:solidFill>
                          <a:effectLst/>
                          <a:latin typeface="Aptos" panose="020B0004020202020204" pitchFamily="34" charset="0"/>
                        </a:rPr>
                        <a:t>Learning rate: 0.1</a:t>
                      </a:r>
                      <a:endParaRPr lang="en-US" sz="200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r>
                        <a:rPr lang="en-US" sz="2000" b="0" i="0" u="none" strike="noStrike" dirty="0" err="1">
                          <a:solidFill>
                            <a:srgbClr val="000000"/>
                          </a:solidFill>
                          <a:effectLst/>
                          <a:latin typeface="Aptos" panose="020B0004020202020204" pitchFamily="34" charset="0"/>
                        </a:rPr>
                        <a:t>N_estimators</a:t>
                      </a:r>
                      <a:r>
                        <a:rPr lang="en-US" sz="2000" b="0" i="0" u="none" strike="noStrike" dirty="0">
                          <a:solidFill>
                            <a:srgbClr val="000000"/>
                          </a:solidFill>
                          <a:effectLst/>
                          <a:latin typeface="Aptos" panose="020B0004020202020204" pitchFamily="34" charset="0"/>
                        </a:rPr>
                        <a:t>: 100</a:t>
                      </a:r>
                      <a:endParaRPr lang="en-US" sz="2000" dirty="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r>
                        <a:rPr lang="en-US" sz="2000" b="0" i="0" u="none" strike="noStrike">
                          <a:solidFill>
                            <a:srgbClr val="000000"/>
                          </a:solidFill>
                          <a:effectLst/>
                          <a:latin typeface="Aptos" panose="020B0004020202020204" pitchFamily="34" charset="0"/>
                        </a:rPr>
                        <a:t>N_estimators: 200</a:t>
                      </a:r>
                      <a:endParaRPr lang="en-US" sz="200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445312383"/>
                  </a:ext>
                </a:extLst>
              </a:tr>
              <a:tr h="304800">
                <a:tc>
                  <a:txBody>
                    <a:bodyPr/>
                    <a:lstStyle/>
                    <a:p>
                      <a:pPr rtl="0" fontAlgn="t"/>
                      <a:r>
                        <a:rPr lang="en-US" sz="2000" b="0" i="0" u="none" strike="noStrike">
                          <a:solidFill>
                            <a:srgbClr val="000000"/>
                          </a:solidFill>
                          <a:effectLst/>
                          <a:latin typeface="Aptos" panose="020B0004020202020204" pitchFamily="34" charset="0"/>
                        </a:rPr>
                        <a:t>RandomForest</a:t>
                      </a:r>
                      <a:endParaRPr lang="en-US" sz="200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fontAlgn="t"/>
                      <a:r>
                        <a:rPr lang="en-US" sz="2000" dirty="0">
                          <a:effectLst/>
                          <a:latin typeface="Aptos" panose="020B0004020202020204" pitchFamily="34" charset="0"/>
                        </a:rPr>
                        <a:t> N/</a:t>
                      </a:r>
                    </a:p>
                  </a:txBody>
                  <a:tcPr marL="76200" marR="76200" marT="76200" marB="76200">
                    <a:lnL w="7620" cap="flat" cmpd="sng" algn="ctr">
                      <a:solidFill>
                        <a:srgbClr val="9E9E9E"/>
                      </a:solidFill>
                      <a:prstDash val="solid"/>
                      <a:round/>
                      <a:headEnd type="none" w="med" len="med"/>
                      <a:tailEnd type="none" w="med" len="med"/>
                    </a:lnL>
                    <a:lnR w="38100" cap="flat" cmpd="sng" algn="ctr">
                      <a:solidFill>
                        <a:schemeClr val="tx1"/>
                      </a:solidFill>
                      <a:prstDash val="solid"/>
                      <a:round/>
                      <a:headEnd type="none" w="med" len="med"/>
                      <a:tailEnd type="none" w="med" len="med"/>
                    </a:lnR>
                    <a:lnT w="7620" cap="flat" cmpd="sng" algn="ctr">
                      <a:solidFill>
                        <a:srgbClr val="9E9E9E"/>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7620" cap="flat" cmpd="sng" algn="ctr">
                      <a:solidFill>
                        <a:srgbClr val="9E9E9E"/>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7620" cap="flat" cmpd="sng" algn="ctr">
                      <a:solidFill>
                        <a:srgbClr val="9E9E9E"/>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7229159"/>
                  </a:ext>
                </a:extLst>
              </a:tr>
              <a:tr h="304800">
                <a:tc>
                  <a:txBody>
                    <a:bodyPr/>
                    <a:lstStyle/>
                    <a:p>
                      <a:pPr rtl="0" fontAlgn="t"/>
                      <a:r>
                        <a:rPr lang="en-US" sz="2000" b="0" i="0" u="none" strike="noStrike">
                          <a:solidFill>
                            <a:srgbClr val="000000"/>
                          </a:solidFill>
                          <a:effectLst/>
                          <a:latin typeface="Aptos" panose="020B0004020202020204" pitchFamily="34" charset="0"/>
                        </a:rPr>
                        <a:t>Gradient Boosting</a:t>
                      </a:r>
                      <a:endParaRPr lang="en-US" sz="200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7620" cap="flat" cmpd="sng" algn="ctr">
                      <a:solidFill>
                        <a:srgbClr val="9E9E9E"/>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7620" cap="flat" cmpd="sng" algn="ctr">
                      <a:solidFill>
                        <a:srgbClr val="9E9E9E"/>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6755732"/>
                  </a:ext>
                </a:extLst>
              </a:tr>
              <a:tr h="304800">
                <a:tc>
                  <a:txBody>
                    <a:bodyPr/>
                    <a:lstStyle/>
                    <a:p>
                      <a:pPr rtl="0" fontAlgn="t"/>
                      <a:r>
                        <a:rPr lang="en-US" sz="2000" b="0" i="0" u="none" strike="noStrike" dirty="0" err="1">
                          <a:solidFill>
                            <a:srgbClr val="000000"/>
                          </a:solidFill>
                          <a:effectLst/>
                          <a:latin typeface="Aptos" panose="020B0004020202020204" pitchFamily="34" charset="0"/>
                        </a:rPr>
                        <a:t>XGBoost</a:t>
                      </a:r>
                      <a:endParaRPr lang="en-US" sz="2000" dirty="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7620" cap="flat" cmpd="sng" algn="ctr">
                      <a:solidFill>
                        <a:srgbClr val="9E9E9E"/>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7620" cap="flat" cmpd="sng" algn="ctr">
                      <a:solidFill>
                        <a:srgbClr val="9E9E9E"/>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2603401"/>
                  </a:ext>
                </a:extLst>
              </a:tr>
              <a:tr h="304800">
                <a:tc>
                  <a:txBody>
                    <a:bodyPr/>
                    <a:lstStyle/>
                    <a:p>
                      <a:pPr rtl="0" fontAlgn="t"/>
                      <a:r>
                        <a:rPr lang="en-US" sz="2000" b="0" i="0" u="none" strike="noStrike" dirty="0">
                          <a:solidFill>
                            <a:srgbClr val="000000"/>
                          </a:solidFill>
                          <a:effectLst/>
                          <a:latin typeface="Aptos" panose="020B0004020202020204" pitchFamily="34" charset="0"/>
                        </a:rPr>
                        <a:t>SVM</a:t>
                      </a:r>
                      <a:endParaRPr lang="en-US" sz="2000" dirty="0">
                        <a:effectLst/>
                        <a:latin typeface="Aptos" panose="020B0004020202020204" pitchFamily="34" charset="0"/>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7620" cap="flat" cmpd="sng" algn="ctr">
                      <a:solidFill>
                        <a:srgbClr val="9E9E9E"/>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US" sz="2000" dirty="0">
                          <a:effectLst/>
                          <a:latin typeface="Aptos" panose="020B0004020202020204" pitchFamily="34" charset="0"/>
                        </a:rPr>
                        <a:t> </a:t>
                      </a:r>
                    </a:p>
                  </a:txBody>
                  <a:tcPr marL="76200" marR="76200" marT="76200" marB="76200">
                    <a:lnL w="38100" cap="flat" cmpd="sng" algn="ctr">
                      <a:solidFill>
                        <a:schemeClr val="tx1"/>
                      </a:solidFill>
                      <a:prstDash val="solid"/>
                      <a:round/>
                      <a:headEnd type="none" w="med" len="med"/>
                      <a:tailEnd type="none" w="med" len="med"/>
                    </a:lnL>
                    <a:lnR w="7620" cap="flat" cmpd="sng" algn="ctr">
                      <a:solidFill>
                        <a:srgbClr val="9E9E9E"/>
                      </a:solidFill>
                      <a:prstDash val="solid"/>
                      <a:round/>
                      <a:headEnd type="none" w="med" len="med"/>
                      <a:tailEnd type="none" w="med" len="med"/>
                    </a:lnR>
                    <a:lnT w="38100" cap="flat" cmpd="sng" algn="ctr">
                      <a:solidFill>
                        <a:schemeClr val="tx1"/>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100702198"/>
                  </a:ext>
                </a:extLst>
              </a:tr>
            </a:tbl>
          </a:graphicData>
        </a:graphic>
      </p:graphicFrame>
      <p:sp>
        <p:nvSpPr>
          <p:cNvPr id="39" name="Rectangle 7">
            <a:extLst>
              <a:ext uri="{FF2B5EF4-FFF2-40B4-BE49-F238E27FC236}">
                <a16:creationId xmlns:a16="http://schemas.microsoft.com/office/drawing/2014/main" id="{EACA5A9E-A934-E644-176A-B93707499AE3}"/>
              </a:ext>
            </a:extLst>
          </p:cNvPr>
          <p:cNvSpPr>
            <a:spLocks noChangeArrowheads="1"/>
          </p:cNvSpPr>
          <p:nvPr/>
        </p:nvSpPr>
        <p:spPr bwMode="auto">
          <a:xfrm>
            <a:off x="19201607" y="2547801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2" name="TextBox 41">
            <a:extLst>
              <a:ext uri="{FF2B5EF4-FFF2-40B4-BE49-F238E27FC236}">
                <a16:creationId xmlns:a16="http://schemas.microsoft.com/office/drawing/2014/main" id="{8A49406C-06B0-C2B3-719D-71E77CF25245}"/>
              </a:ext>
            </a:extLst>
          </p:cNvPr>
          <p:cNvSpPr txBox="1"/>
          <p:nvPr/>
        </p:nvSpPr>
        <p:spPr>
          <a:xfrm>
            <a:off x="16112117" y="27271567"/>
            <a:ext cx="11572136" cy="492443"/>
          </a:xfrm>
          <a:prstGeom prst="rect">
            <a:avLst/>
          </a:prstGeom>
          <a:noFill/>
        </p:spPr>
        <p:txBody>
          <a:bodyPr wrap="square" rtlCol="0">
            <a:spAutoFit/>
          </a:bodyPr>
          <a:lstStyle/>
          <a:p>
            <a:r>
              <a:rPr lang="en-US" sz="2600" b="1" dirty="0">
                <a:solidFill>
                  <a:schemeClr val="bg1"/>
                </a:solidFill>
                <a:latin typeface="Aptos" panose="020B0004020202020204" pitchFamily="34" charset="0"/>
              </a:rPr>
              <a:t>3.    Total prediction</a:t>
            </a:r>
          </a:p>
        </p:txBody>
      </p:sp>
      <p:sp>
        <p:nvSpPr>
          <p:cNvPr id="43" name="TextBox 42">
            <a:extLst>
              <a:ext uri="{FF2B5EF4-FFF2-40B4-BE49-F238E27FC236}">
                <a16:creationId xmlns:a16="http://schemas.microsoft.com/office/drawing/2014/main" id="{5AC20069-E599-2200-D6ED-A962F7F4F8E2}"/>
              </a:ext>
            </a:extLst>
          </p:cNvPr>
          <p:cNvSpPr txBox="1"/>
          <p:nvPr/>
        </p:nvSpPr>
        <p:spPr>
          <a:xfrm>
            <a:off x="16249365" y="27853601"/>
            <a:ext cx="13661295" cy="892552"/>
          </a:xfrm>
          <a:prstGeom prst="rect">
            <a:avLst/>
          </a:prstGeom>
          <a:noFill/>
        </p:spPr>
        <p:txBody>
          <a:bodyPr wrap="square" rtlCol="0">
            <a:spAutoFit/>
          </a:bodyPr>
          <a:lstStyle/>
          <a:p>
            <a:pPr marL="457200" indent="-457200">
              <a:buFont typeface="Arial" panose="020B0604020202020204" pitchFamily="34" charset="0"/>
              <a:buChar char="•"/>
            </a:pPr>
            <a:r>
              <a:rPr lang="en-US" sz="2600" dirty="0">
                <a:solidFill>
                  <a:schemeClr val="bg1"/>
                </a:solidFill>
                <a:latin typeface="Aptos" panose="020B0004020202020204" pitchFamily="34" charset="0"/>
              </a:rPr>
              <a:t>We combined the 2 best models with 60% of facial prediction and 40% of medical history prediction.</a:t>
            </a:r>
          </a:p>
        </p:txBody>
      </p:sp>
      <p:pic>
        <p:nvPicPr>
          <p:cNvPr id="1033" name="Picture 9">
            <a:extLst>
              <a:ext uri="{FF2B5EF4-FFF2-40B4-BE49-F238E27FC236}">
                <a16:creationId xmlns:a16="http://schemas.microsoft.com/office/drawing/2014/main" id="{4B7F5DC6-B748-D284-B7A7-0442D8E8B00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518365" y="28420792"/>
            <a:ext cx="6680179" cy="2437847"/>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CAFE8328-DE38-35A6-20B0-BAAA306500AA}"/>
              </a:ext>
            </a:extLst>
          </p:cNvPr>
          <p:cNvSpPr txBox="1"/>
          <p:nvPr/>
        </p:nvSpPr>
        <p:spPr>
          <a:xfrm>
            <a:off x="31832765" y="27243834"/>
            <a:ext cx="11003214" cy="1938992"/>
          </a:xfrm>
          <a:prstGeom prst="rect">
            <a:avLst/>
          </a:prstGeom>
          <a:noFill/>
        </p:spPr>
        <p:txBody>
          <a:bodyPr wrap="square" rtlCol="0">
            <a:spAutoFit/>
          </a:bodyPr>
          <a:lstStyle/>
          <a:p>
            <a:r>
              <a:rPr lang="en-US" sz="2000" i="1" dirty="0">
                <a:solidFill>
                  <a:schemeClr val="bg1"/>
                </a:solidFill>
                <a:effectLst/>
                <a:latin typeface="Aptos" panose="020B0004020202020204" pitchFamily="34" charset="0"/>
              </a:rPr>
              <a:t>[1] </a:t>
            </a:r>
            <a:r>
              <a:rPr lang="en-US" sz="2000" i="1" dirty="0" err="1">
                <a:solidFill>
                  <a:schemeClr val="bg1"/>
                </a:solidFill>
                <a:effectLst/>
                <a:latin typeface="Aptos" panose="020B0004020202020204" pitchFamily="34" charset="0"/>
              </a:rPr>
              <a:t>Contactdoctor</a:t>
            </a:r>
            <a:r>
              <a:rPr lang="en-US" sz="2000" i="1" dirty="0">
                <a:solidFill>
                  <a:schemeClr val="bg1"/>
                </a:solidFill>
                <a:effectLst/>
                <a:latin typeface="Aptos" panose="020B0004020202020204" pitchFamily="34" charset="0"/>
              </a:rPr>
              <a:t>/Bio-Medical-MultiModal-Llama-3-8B-V1 · hugging face</a:t>
            </a:r>
            <a:r>
              <a:rPr lang="en-US" sz="2000" dirty="0">
                <a:solidFill>
                  <a:schemeClr val="bg1"/>
                </a:solidFill>
                <a:effectLst/>
                <a:latin typeface="Aptos" panose="020B0004020202020204" pitchFamily="34" charset="0"/>
              </a:rPr>
              <a:t> (no date) </a:t>
            </a:r>
            <a:r>
              <a:rPr lang="en-US" sz="2000" i="1" dirty="0" err="1">
                <a:solidFill>
                  <a:schemeClr val="bg1"/>
                </a:solidFill>
                <a:effectLst/>
                <a:latin typeface="Aptos" panose="020B0004020202020204" pitchFamily="34" charset="0"/>
              </a:rPr>
              <a:t>ContactDoctor</a:t>
            </a:r>
            <a:r>
              <a:rPr lang="en-US" sz="2000" i="1" dirty="0">
                <a:solidFill>
                  <a:schemeClr val="bg1"/>
                </a:solidFill>
                <a:effectLst/>
                <a:latin typeface="Aptos" panose="020B0004020202020204" pitchFamily="34" charset="0"/>
              </a:rPr>
              <a:t>/Bio-Medical-MultiModal-Llama-3-8B-V1 · Hugging Face</a:t>
            </a:r>
            <a:r>
              <a:rPr lang="en-US" sz="2000" dirty="0">
                <a:solidFill>
                  <a:schemeClr val="bg1"/>
                </a:solidFill>
                <a:effectLst/>
                <a:latin typeface="Aptos" panose="020B0004020202020204" pitchFamily="34" charset="0"/>
              </a:rPr>
              <a:t>. Available at: https://huggingface.co/ContactDoctor/Bio-Medical-MultiModal-Llama-3-8B-V1 (Accessed: 07 November 2024). </a:t>
            </a:r>
          </a:p>
          <a:p>
            <a:endParaRPr lang="en-US" sz="2000" dirty="0">
              <a:solidFill>
                <a:schemeClr val="bg1"/>
              </a:solidFill>
              <a:latin typeface="Aptos" panose="020B0004020202020204" pitchFamily="34" charset="0"/>
            </a:endParaRPr>
          </a:p>
          <a:p>
            <a:endParaRPr lang="en-US" sz="2000" dirty="0">
              <a:solidFill>
                <a:schemeClr val="bg1"/>
              </a:solidFill>
              <a:latin typeface="Aptos" panose="020B0004020202020204" pitchFamily="34" charset="0"/>
            </a:endParaRPr>
          </a:p>
        </p:txBody>
      </p:sp>
    </p:spTree>
  </p:cSld>
  <p:clrMapOvr>
    <a:masterClrMapping/>
  </p:clrMapOvr>
</p:sld>
</file>

<file path=ppt/theme/theme1.xml><?xml version="1.0" encoding="utf-8"?>
<a:theme xmlns:a="http://schemas.openxmlformats.org/drawingml/2006/main" name="Depth">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344</TotalTime>
  <Words>524</Words>
  <Application>Microsoft Office PowerPoint</Application>
  <PresentationFormat>Custom</PresentationFormat>
  <Paragraphs>109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 Display</vt:lpstr>
      <vt:lpstr>Arial</vt:lpstr>
      <vt:lpstr>Corbel</vt:lpstr>
      <vt:lpstr>Aptos</vt:lpstr>
      <vt:lpstr>Roboto Mono</vt:lpstr>
      <vt:lpstr>Depth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Dang, Michael (UMKC-Student)</cp:lastModifiedBy>
  <cp:revision>5</cp:revision>
  <dcterms:modified xsi:type="dcterms:W3CDTF">2024-11-08T00:49:03Z</dcterms:modified>
</cp:coreProperties>
</file>