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9144000" cx="16256000"/>
  <p:notesSz cx="6858000" cy="9144000"/>
  <p:embeddedFontLst>
    <p:embeddedFont>
      <p:font typeface="Gill San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WTagXahs89ifnem5UwwyZde55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65AE92-2450-4622-9EA1-62EE545EC7F1}">
  <a:tblStyle styleId="{0B65AE92-2450-4622-9EA1-62EE545EC7F1}" styleName="Table_0">
    <a:wholeTbl>
      <a:tcTxStyle>
        <a:font>
          <a:latin typeface="Arial"/>
          <a:ea typeface="Arial"/>
          <a:cs typeface="Arial"/>
        </a:font>
        <a:srgbClr val="80808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Gill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Gill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3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 at the end.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Google Shape;16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7" name="Google Shape;17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2" name="Google Shape;19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9" name="Google Shape;199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" name="Google Shape;3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" name="Google Shape;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08982d4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408982d4d0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Google Shape;8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7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35"/>
          <p:cNvSpPr/>
          <p:nvPr/>
        </p:nvSpPr>
        <p:spPr>
          <a:xfrm>
            <a:off x="0" y="8357616"/>
            <a:ext cx="16256000" cy="7863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ythonlearn.com" TargetMode="External"/><Relationship Id="rId4" Type="http://schemas.openxmlformats.org/officeDocument/2006/relationships/hyperlink" Target="http://www.pythonlearn.com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Variables, Expressions, and Statements</a:t>
            </a:r>
            <a:endParaRPr/>
          </a:p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t/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for Everybody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www.py4e.com</a:t>
            </a:r>
            <a:endParaRPr b="0" i="0" sz="3200" u="sng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 txBox="1"/>
          <p:nvPr/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Chapter 1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Numeric Expressions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5615375" y="235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{0B65AE92-2450-4622-9EA1-62EE545EC7F1}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800"/>
                        <a:buFont typeface="Cabin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abi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Addition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Multiplication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Division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Remainder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Operator Precedence Rules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Highest precedence rule to lowest precedence rule:</a:t>
            </a:r>
            <a:endParaRPr/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Parentheses are always respected</a:t>
            </a:r>
            <a:endParaRPr/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Exponentiation (raise to a power)</a:t>
            </a:r>
            <a:endParaRPr/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Multiplication, Division, and Remainder</a:t>
            </a:r>
            <a:endParaRPr/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Addition and Subtraction</a:t>
            </a:r>
            <a:endParaRPr/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Left to right</a:t>
            </a:r>
            <a:endParaRPr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10238682" y="3276575"/>
            <a:ext cx="5179305" cy="3020400"/>
            <a:chOff x="-1390657" y="-349275"/>
            <a:chExt cx="3913193" cy="3020400"/>
          </a:xfrm>
        </p:grpSpPr>
        <p:sp>
          <p:nvSpPr>
            <p:cNvPr id="113" name="Google Shape;113;p19"/>
            <p:cNvSpPr txBox="1"/>
            <p:nvPr/>
          </p:nvSpPr>
          <p:spPr>
            <a:xfrm>
              <a:off x="-1390657" y="-349275"/>
              <a:ext cx="3652800" cy="30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ts val="900"/>
                <a:buFont typeface="Cabin"/>
                <a:buNone/>
              </a:pPr>
              <a:r>
                <a:rPr lang="en-US" sz="3600">
                  <a:solidFill>
                    <a:srgbClr val="FF00FF"/>
                  </a:solidFill>
                </a:rPr>
                <a:t>Parenthesis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Cabin"/>
                <a:buNone/>
              </a:pPr>
              <a:r>
                <a:rPr lang="en-US" sz="3600">
                  <a:solidFill>
                    <a:srgbClr val="00FFFF"/>
                  </a:solidFill>
                </a:rPr>
                <a:t>Power</a:t>
              </a:r>
              <a:endParaRPr sz="3600">
                <a:solidFill>
                  <a:srgbClr val="00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900"/>
                <a:buFont typeface="Cabin"/>
                <a:buNone/>
              </a:pPr>
              <a:r>
                <a:rPr lang="en-US" sz="3600">
                  <a:solidFill>
                    <a:srgbClr val="00FF00"/>
                  </a:solidFill>
                </a:rPr>
                <a:t>Multiplication, </a:t>
              </a:r>
              <a:r>
                <a:rPr lang="en-US" sz="3600">
                  <a:solidFill>
                    <a:srgbClr val="FF545A"/>
                  </a:solidFill>
                </a:rPr>
                <a:t>Division</a:t>
              </a:r>
              <a:endParaRPr sz="3600">
                <a:solidFill>
                  <a:srgbClr val="00FF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ts val="900"/>
                <a:buFont typeface="Cabin"/>
                <a:buNone/>
              </a:pPr>
              <a:r>
                <a:rPr lang="en-US" sz="3600">
                  <a:solidFill>
                    <a:srgbClr val="FF9900"/>
                  </a:solidFill>
                </a:rPr>
                <a:t>Addition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900"/>
                <a:buFont typeface="Cabin"/>
                <a:buNone/>
              </a:pPr>
              <a:r>
                <a:rPr lang="en-US" sz="3600">
                  <a:solidFill>
                    <a:srgbClr val="FFFF00"/>
                  </a:solidFill>
                </a:rPr>
                <a:t>Left to Right</a:t>
              </a:r>
              <a:endParaRPr>
                <a:solidFill>
                  <a:schemeClr val="dk2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900"/>
                <a:buFont typeface="Cabin"/>
                <a:buNone/>
              </a:pPr>
              <a:r>
                <a:t/>
              </a:r>
              <a:endParaRPr sz="3600">
                <a:solidFill>
                  <a:srgbClr val="FF00FF"/>
                </a:solidFill>
              </a:endParaRPr>
            </a:p>
          </p:txBody>
        </p:sp>
        <p:cxnSp>
          <p:nvCxnSpPr>
            <p:cNvPr id="114" name="Google Shape;114;p19"/>
            <p:cNvCxnSpPr/>
            <p:nvPr/>
          </p:nvCxnSpPr>
          <p:spPr>
            <a:xfrm rot="10800000">
              <a:off x="2522536" y="134936"/>
              <a:ext cx="0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+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2 ** 3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/ 4 * 5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+ </a:t>
            </a:r>
            <a:r>
              <a:rPr b="0" i="0" lang="en-US" sz="3200" u="none" cap="none" strike="noStrike">
                <a:solidFill>
                  <a:srgbClr val="FF545A"/>
                </a:solidFill>
                <a:latin typeface="Courier"/>
                <a:ea typeface="Courier"/>
                <a:cs typeface="Courier"/>
                <a:sym typeface="Courier"/>
              </a:rPr>
              <a:t>8 / 4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* 5</a:t>
            </a:r>
            <a:endParaRPr/>
          </a:p>
        </p:txBody>
      </p:sp>
      <p:cxnSp>
        <p:nvCxnSpPr>
          <p:cNvPr id="121" name="Google Shape;121;p20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cap="rnd" cmpd="sng" w="635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22" name="Google Shape;122;p20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+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2 * 5</a:t>
            </a:r>
            <a:endParaRPr/>
          </a:p>
        </p:txBody>
      </p:sp>
      <p:cxnSp>
        <p:nvCxnSpPr>
          <p:cNvPr id="123" name="Google Shape;123;p20"/>
          <p:cNvCxnSpPr/>
          <p:nvPr/>
        </p:nvCxnSpPr>
        <p:spPr>
          <a:xfrm flipH="1" rot="10800000">
            <a:off x="12322173" y="3348026"/>
            <a:ext cx="74752" cy="652474"/>
          </a:xfrm>
          <a:prstGeom prst="straightConnector1">
            <a:avLst/>
          </a:prstGeom>
          <a:noFill/>
          <a:ln cap="rnd" cmpd="sng" w="63500">
            <a:solidFill>
              <a:srgbClr val="FF545A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24" name="Google Shape;124;p20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 + 10</a:t>
            </a:r>
            <a:endParaRPr/>
          </a:p>
        </p:txBody>
      </p:sp>
      <p:cxnSp>
        <p:nvCxnSpPr>
          <p:cNvPr id="125" name="Google Shape;125;p20"/>
          <p:cNvCxnSpPr>
            <a:endCxn id="122" idx="2"/>
          </p:cNvCxnSpPr>
          <p:nvPr/>
        </p:nvCxnSpPr>
        <p:spPr>
          <a:xfrm flipH="1" rot="10800000">
            <a:off x="12785668" y="4800599"/>
            <a:ext cx="121500" cy="8637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26" name="Google Shape;126;p20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11</a:t>
            </a:r>
            <a:endParaRPr/>
          </a:p>
        </p:txBody>
      </p:sp>
      <p:cxnSp>
        <p:nvCxnSpPr>
          <p:cNvPr id="127" name="Google Shape;127;p20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28" name="Google Shape;128;p20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x = 1 + 2 ** 3 / 4 *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</p:txBody>
      </p:sp>
      <p:grpSp>
        <p:nvGrpSpPr>
          <p:cNvPr id="129" name="Google Shape;129;p20"/>
          <p:cNvGrpSpPr/>
          <p:nvPr/>
        </p:nvGrpSpPr>
        <p:grpSpPr>
          <a:xfrm>
            <a:off x="1609415" y="4450600"/>
            <a:ext cx="4972224" cy="3020400"/>
            <a:chOff x="-1234198" y="-349268"/>
            <a:chExt cx="3756734" cy="3020400"/>
          </a:xfrm>
        </p:grpSpPr>
        <p:sp>
          <p:nvSpPr>
            <p:cNvPr id="130" name="Google Shape;130;p20"/>
            <p:cNvSpPr txBox="1"/>
            <p:nvPr/>
          </p:nvSpPr>
          <p:spPr>
            <a:xfrm>
              <a:off x="-1234198" y="-349268"/>
              <a:ext cx="3496500" cy="30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Parenthesis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FF"/>
                  </a:solidFill>
                  <a:latin typeface="Arial"/>
                  <a:ea typeface="Arial"/>
                  <a:cs typeface="Arial"/>
                  <a:sym typeface="Arial"/>
                </a:rPr>
                <a:t>Power</a:t>
              </a:r>
              <a:endParaRPr sz="3600">
                <a:solidFill>
                  <a:srgbClr val="00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Multiplication, </a:t>
              </a:r>
              <a:r>
                <a:rPr lang="en-US" sz="3600">
                  <a:solidFill>
                    <a:srgbClr val="FF545A"/>
                  </a:solidFill>
                </a:rPr>
                <a:t>Division</a:t>
              </a:r>
              <a:endParaRPr sz="3600">
                <a:solidFill>
                  <a:srgbClr val="00FF00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Addition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9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Left to Right</a:t>
              </a:r>
              <a:endParaRPr/>
            </a:p>
          </p:txBody>
        </p:sp>
        <p:cxnSp>
          <p:nvCxnSpPr>
            <p:cNvPr id="131" name="Google Shape;131;p20"/>
            <p:cNvCxnSpPr/>
            <p:nvPr/>
          </p:nvCxnSpPr>
          <p:spPr>
            <a:xfrm rot="10800000">
              <a:off x="2522536" y="134936"/>
              <a:ext cx="0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Type Matters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knows what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everything is 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operations are prohibited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You cannot </a:t>
            </a:r>
            <a:r>
              <a:rPr lang="en-US" sz="3600">
                <a:solidFill>
                  <a:srgbClr val="00FFFF"/>
                </a:solidFill>
              </a:rPr>
              <a:t>concatenate numbers and</a:t>
            </a: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strings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</a:rPr>
              <a:t>concatenate = combine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eee = 'hello ' + 'there'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eee = eee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ourier"/>
              <a:buNone/>
            </a:pPr>
            <a:r>
              <a:rPr b="0" i="0" lang="en-US" sz="28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ourier"/>
              <a:buNone/>
            </a:pPr>
            <a:r>
              <a:rPr b="0" i="0" lang="en-US" sz="28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File "&lt;stdin&gt;", line 1, in &lt;module&gt;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ourier"/>
              <a:buNone/>
            </a:pPr>
            <a:r>
              <a:rPr b="0" i="0" lang="en-US" sz="28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TypeError: can only concatenate str (not "int") to str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ddd = 1 + 4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print(ddd)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eee = 'hello ' + 'there'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&gt;&gt;&gt; print(eee)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hello there</a:t>
            </a:r>
            <a:endParaRPr sz="28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Integer Division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3782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Integer division produces a floating point result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10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5.0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4.5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99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0.99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10.0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2.0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99.0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100.0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0.99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Several Types of Numbers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Numbers have two main types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Integers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whole numbers: </a:t>
            </a:r>
            <a:b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-14, -2, 0, 1, 100, 401233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Floating Point Numbers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have  decimal parts:  -2.5 , 0.0, 98.6, 14.0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other number types - they are variations on float and integer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xx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 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temp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98.6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temp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&lt;class'float'&gt;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 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(1.0)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&lt;class'float'&gt;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Type Conversions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you put an integer and floating point in an expression, the integer is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implicitly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converted to a float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control this with the built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functions int() and float()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(99)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100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199.0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i = 42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f =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&lt;class'float'&gt;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String Conversions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also use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int()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float()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convert between strings and integers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will get an </a:t>
            </a:r>
            <a:r>
              <a:rPr lang="en-US" sz="36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the string does not contain numeric characters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'123'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 'str'&gt;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TypeError: can only concatenate str (not "int") to str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&lt;class 'int'&gt;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ival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+ 1)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nsv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'hello bob'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niv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nsv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  File "&lt;stdin&gt;", line 1, in &lt;module&gt;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50"/>
              <a:buFont typeface="Courier"/>
              <a:buNone/>
            </a:pPr>
            <a:r>
              <a:rPr b="0" i="0" lang="en-US" sz="26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ValueError: invalid literal for int() with base 10: 'x'</a:t>
            </a:r>
            <a:endParaRPr b="0" i="0" sz="2600" u="none" cap="none" strike="noStrike">
              <a:solidFill>
                <a:srgbClr val="E06666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50"/>
              <a:buFont typeface="Cabin"/>
              <a:buNone/>
            </a:pPr>
            <a:r>
              <a:rPr lang="en-US" sz="78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98"/>
              <a:buFont typeface="Cabin"/>
              <a:buChar char="•"/>
            </a:pP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instruct Python to pause and read data from the user using the </a:t>
            </a:r>
            <a:r>
              <a:rPr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input()</a:t>
            </a:r>
            <a:r>
              <a:rPr lang="en-US" sz="3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/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6498"/>
              <a:buFont typeface="Cabin"/>
              <a:buChar char="•"/>
            </a:pP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input()</a:t>
            </a:r>
            <a:r>
              <a:rPr lang="en-US" sz="3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function returns a string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('Who are you? 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'Welcome',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are you?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Chuck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Welcome Chuck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50"/>
              <a:buFont typeface="Cabin"/>
              <a:buNone/>
            </a:pPr>
            <a:r>
              <a:rPr lang="en-US" sz="78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Converting User Input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98"/>
              <a:buFont typeface="Cabin"/>
              <a:buChar char="•"/>
            </a:pP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we want to read a number from the user, we must convert it from a string to a number using a type conversion function</a:t>
            </a:r>
            <a:endParaRPr/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6498"/>
              <a:buFont typeface="Cabin"/>
              <a:buChar char="•"/>
            </a:pPr>
            <a:r>
              <a:rPr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Later we will deal with bad input data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inp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input(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'Europe floor?'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usf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int(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inp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'US floor',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usf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Europe floor?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floor 1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50"/>
              <a:buFont typeface="Cabin"/>
              <a:buNone/>
            </a:pPr>
            <a:r>
              <a:rPr lang="en-US" sz="78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endParaRPr/>
          </a:p>
        </p:txBody>
      </p:sp>
      <p:sp>
        <p:nvSpPr>
          <p:cNvPr id="33" name="Google Shape;33;p2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Fixed values </a:t>
            </a: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such as numbers, letters, and strings, are called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because their value does not change</a:t>
            </a:r>
            <a:endParaRPr/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Numeric </a:t>
            </a:r>
            <a:r>
              <a:rPr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as you expect</a:t>
            </a:r>
            <a:endParaRPr/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 single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quotes (')</a:t>
            </a:r>
            <a:b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 double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quotes (")</a:t>
            </a:r>
            <a:b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123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98.6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98.6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print(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'Hello world'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Hello world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Comments in Python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Anything after a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ignored by Python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comment?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 Describe what is going to happen in a sequence of code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 Document who wrote the code or other ancillary information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 Turn off a line of code - perhaps temporarily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1362894" y="1609879"/>
            <a:ext cx="6427200" cy="5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Reserved words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Operator precedence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196" name="Google Shape;196;p32"/>
          <p:cNvSpPr txBox="1"/>
          <p:nvPr>
            <p:ph idx="4294967295" type="body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931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Integer Division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Conversion between types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/>
          </a:p>
          <a:p>
            <a:pPr indent="-32931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Comments (#)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 named place in the memory where a programmer can store data and later retrieve the data using the </a:t>
            </a:r>
            <a:r>
              <a:rPr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</a:rPr>
              <a:t>“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3200" u="none" cap="none" strike="noStrike">
                <a:solidFill>
                  <a:schemeClr val="lt1"/>
                </a:solidFill>
              </a:rPr>
              <a:t>”</a:t>
            </a:r>
            <a:endParaRPr/>
          </a:p>
        </p:txBody>
      </p:sp>
      <p:sp>
        <p:nvSpPr>
          <p:cNvPr id="41" name="Google Shape;41;p4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12.2</a:t>
            </a:r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14               </a:t>
            </a:r>
            <a:endParaRPr/>
          </a:p>
        </p:txBody>
      </p:sp>
      <p:sp>
        <p:nvSpPr>
          <p:cNvPr id="44" name="Google Shape;44;p4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12.2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" name="Google Shape;46;p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Font typeface="Cabi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812800" y="1414026"/>
            <a:ext cx="14630400" cy="26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the contents of a </a:t>
            </a:r>
            <a:r>
              <a:rPr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 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 later statement</a:t>
            </a:r>
            <a:endParaRPr/>
          </a:p>
        </p:txBody>
      </p:sp>
      <p:sp>
        <p:nvSpPr>
          <p:cNvPr id="53" name="Google Shape;53;p5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12.2</a:t>
            </a:r>
            <a:endParaRPr/>
          </a:p>
        </p:txBody>
      </p:sp>
      <p:sp>
        <p:nvSpPr>
          <p:cNvPr id="54" name="Google Shape;54;p5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5" name="Google Shape;55;p5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25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14               </a:t>
            </a:r>
            <a:endParaRPr/>
          </a:p>
        </p:txBody>
      </p:sp>
      <p:sp>
        <p:nvSpPr>
          <p:cNvPr id="56" name="Google Shape;56;p5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grpSp>
        <p:nvGrpSpPr>
          <p:cNvPr id="57" name="Google Shape;57;p5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58" name="Google Shape;58;p5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cap="rnd" cmpd="sng" w="63500">
              <a:solidFill>
                <a:srgbClr val="FFFF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9" name="Google Shape;59;p5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cap="rnd" cmpd="sng" w="63500">
              <a:solidFill>
                <a:srgbClr val="FFFF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60" name="Google Shape;60;p5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450"/>
              <a:buFont typeface="Cabin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61" name="Google Shape;61;p5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12.2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Font typeface="Courier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Reserved Words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reserved words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 variable names / identifiers</a:t>
            </a: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1617527" y="3336900"/>
            <a:ext cx="14144308" cy="4182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False      await      else       import     pass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None       break      except     in         raise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True       class      finally    is         return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and        continue   for        lambda     try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as         def        from       nonlocal   while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assert     del        global     not        with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async      elif       if         or         yield</a:t>
            </a:r>
            <a:endParaRPr b="0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Python Variable Name Rules</a:t>
            </a:r>
            <a:endParaRPr/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71500" lvl="0" marL="9497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Must start with a letter or underscore _ </a:t>
            </a:r>
            <a:endParaRPr/>
          </a:p>
          <a:p>
            <a:pPr indent="-571500" lvl="0" marL="949706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ts val="3600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Must consist of letters, numbers, and underscores</a:t>
            </a:r>
            <a:endParaRPr/>
          </a:p>
          <a:p>
            <a:pPr indent="-571500" lvl="0" marL="949706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ts val="3600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Sensitive</a:t>
            </a:r>
            <a:b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A00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rPr>
              <a:t>Good:   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spam    eggs   spam23    _speed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45A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FF545A"/>
                </a:solidFill>
                <a:latin typeface="Courier"/>
                <a:ea typeface="Courier"/>
                <a:cs typeface="Courier"/>
                <a:sym typeface="Courier"/>
              </a:rPr>
              <a:t>Bad: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23spam     #sign  var.12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3600"/>
              <a:buFont typeface="Courier"/>
              <a:buNone/>
            </a:pPr>
            <a:r>
              <a:rPr b="0" i="0" lang="en-US" sz="3600" u="none" cap="none" strike="noStrike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"/>
              </a:rPr>
              <a:t>Different:   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spam   Spam   SPAM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08982d4d0_1_0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D966"/>
                </a:solidFill>
              </a:rPr>
              <a:t>Statements</a:t>
            </a:r>
            <a:endParaRPr sz="72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Sentences or Lines</a:t>
            </a: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0" i="0" lang="en-US" sz="4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4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48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050"/>
              <a:buFont typeface="Cabin"/>
              <a:buNone/>
            </a:pPr>
            <a:r>
              <a:rPr b="0" i="0" lang="en-US" sz="4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50"/>
              <a:buFont typeface="Cabin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050"/>
              <a:buFont typeface="Cabin"/>
              <a:buNone/>
            </a:pPr>
            <a:r>
              <a:rPr b="0" i="0" lang="en-US" sz="4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50"/>
              <a:buFont typeface="Cabin"/>
              <a:buNone/>
            </a:pPr>
            <a:r>
              <a:rPr b="0" i="0" lang="en-US" sz="4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 with expression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statement</a:t>
            </a:r>
            <a:endParaRPr/>
          </a:p>
        </p:txBody>
      </p:sp>
      <p:cxnSp>
        <p:nvCxnSpPr>
          <p:cNvPr id="92" name="Google Shape;92;p11"/>
          <p:cNvCxnSpPr/>
          <p:nvPr/>
        </p:nvCxnSpPr>
        <p:spPr>
          <a:xfrm flipH="1" rot="10800000">
            <a:off x="5308600" y="3886262"/>
            <a:ext cx="1330199" cy="17399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93" name="Google Shape;93;p11"/>
          <p:cNvCxnSpPr/>
          <p:nvPr/>
        </p:nvCxnSpPr>
        <p:spPr>
          <a:xfrm flipH="1" rot="10800000">
            <a:off x="5816600" y="4734062"/>
            <a:ext cx="933599" cy="7800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94" name="Google Shape;94;p11"/>
          <p:cNvCxnSpPr/>
          <p:nvPr/>
        </p:nvCxnSpPr>
        <p:spPr>
          <a:xfrm flipH="1" rot="10800000">
            <a:off x="5384800" y="5562662"/>
            <a:ext cx="1330199" cy="17399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D966"/>
                </a:solidFill>
              </a:rPr>
              <a:t>Expressions</a:t>
            </a:r>
            <a:endParaRPr sz="72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