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9144000" cx="16256000"/>
  <p:notesSz cx="6858000" cy="9144000"/>
  <p:embeddedFontLst>
    <p:embeddedFont>
      <p:font typeface="Gill Sans"/>
      <p:regular r:id="rId25"/>
      <p:bold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  <p:ext uri="GoogleSlidesCustomDataVersion2">
      <go:slidesCustomData xmlns:go="http://customooxmlschemas.google.com/" r:id="rId27" roundtripDataSignature="AMtx7mifXzUzfD9SxmPRNvFsi4LDi4ecd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5EDF5A6-4FCA-4888-A047-1455B673C5BF}">
  <a:tblStyle styleId="{55EDF5A6-4FCA-4888-A047-1455B673C5BF}" styleName="Table_0">
    <a:wholeTbl>
      <a:tcTxStyle>
        <a:font>
          <a:latin typeface="Arial"/>
          <a:ea typeface="Arial"/>
          <a:cs typeface="Arial"/>
        </a:font>
        <a:srgbClr val="80808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512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GillSans-bold.fntdata"/><Relationship Id="rId25" Type="http://schemas.openxmlformats.org/officeDocument/2006/relationships/font" Target="fonts/GillSans-regular.fntdata"/><Relationship Id="rId27" Type="http://customschemas.google.com/relationships/presentationmetadata" Target="meta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rnd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</a:pPr>
            <a:r>
              <a:rPr lang="en-US">
                <a:solidFill>
                  <a:schemeClr val="dk2"/>
                </a:solidFill>
              </a:rPr>
              <a:t>Note from Chuck.  If you are using these materials, you can remove the UM logo and replace it with your own, but please retain the CC-BY logo on the first page as well as retain the acknowledgement page(s).</a:t>
            </a:r>
            <a:endParaRPr/>
          </a:p>
        </p:txBody>
      </p:sp>
      <p:sp>
        <p:nvSpPr>
          <p:cNvPr id="21" name="Google Shape;2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rnd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3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5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59" name="Google Shape;159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rnd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86" name="Google Shape;186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rnd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7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13" name="Google Shape;213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rnd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40" name="Google Shape;240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rnd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47" name="Google Shape;247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rnd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72" name="Google Shape;272;p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rnd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9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79" name="Google Shape;279;p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rnd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rnd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85" name="Google Shape;285;p31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9" name="Google Shape;29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rnd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60" name="Google Shape;60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rnd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69" name="Google Shape;69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rnd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5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76" name="Google Shape;76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rnd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99" name="Google Shape;99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rnd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7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05" name="Google Shape;105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rnd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22" name="Google Shape;122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rnd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1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31" name="Google Shape;131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rnd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33"/>
          <p:cNvSpPr txBox="1"/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" name="Google Shape;12;p33"/>
          <p:cNvSpPr txBox="1"/>
          <p:nvPr>
            <p:ph idx="1" type="body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indent="-22860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indent="-22860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indent="-22860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indent="-2286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4"/>
          <p:cNvSpPr txBox="1"/>
          <p:nvPr>
            <p:ph type="title"/>
          </p:nvPr>
        </p:nvSpPr>
        <p:spPr>
          <a:xfrm>
            <a:off x="1155700" y="745588"/>
            <a:ext cx="13932000" cy="1794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5"/>
          <p:cNvSpPr txBox="1"/>
          <p:nvPr>
            <p:ph type="title"/>
          </p:nvPr>
        </p:nvSpPr>
        <p:spPr>
          <a:xfrm>
            <a:off x="1155700" y="745588"/>
            <a:ext cx="13932000" cy="1794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5"/>
          <p:cNvSpPr txBox="1"/>
          <p:nvPr>
            <p:ph idx="1" type="body"/>
          </p:nvPr>
        </p:nvSpPr>
        <p:spPr>
          <a:xfrm>
            <a:off x="1155700" y="2603501"/>
            <a:ext cx="13932000" cy="56401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82600" lvl="0" marL="45720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bin"/>
              <a:buChar char="•"/>
              <a:defRPr/>
            </a:lvl1pPr>
            <a:lvl2pPr indent="-317500" lvl="1" marL="91440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bin"/>
              <a:buChar char="•"/>
              <a:defRPr/>
            </a:lvl2pPr>
            <a:lvl3pPr indent="-317500" lvl="2" marL="137160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bin"/>
              <a:buChar char="•"/>
              <a:defRPr/>
            </a:lvl3pPr>
            <a:lvl4pPr indent="-317500" lvl="3" marL="182880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bin"/>
              <a:buChar char="•"/>
              <a:defRPr/>
            </a:lvl4pPr>
            <a:lvl5pPr indent="-317500" lvl="4" marL="228600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bin"/>
              <a:buChar char="•"/>
              <a:defRPr/>
            </a:lvl5pPr>
            <a:lvl6pPr indent="-317500" lvl="5" marL="274320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bin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bin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bin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2"/>
          <p:cNvSpPr txBox="1"/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32"/>
          <p:cNvSpPr txBox="1"/>
          <p:nvPr>
            <p:ph idx="1" type="body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32"/>
          <p:cNvSpPr/>
          <p:nvPr/>
        </p:nvSpPr>
        <p:spPr>
          <a:xfrm>
            <a:off x="0" y="0"/>
            <a:ext cx="16256000" cy="76809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Gill Sans"/>
              <a:buNone/>
            </a:pPr>
            <a:r>
              <a:t/>
            </a:r>
            <a:endParaRPr b="0" i="0" sz="36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" name="Google Shape;9;p32"/>
          <p:cNvSpPr/>
          <p:nvPr/>
        </p:nvSpPr>
        <p:spPr>
          <a:xfrm>
            <a:off x="0" y="8357616"/>
            <a:ext cx="16256000" cy="78638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Gill Sans"/>
              <a:buNone/>
            </a:pPr>
            <a:r>
              <a:t/>
            </a:r>
            <a:endParaRPr b="0" i="0" sz="36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www.pythonlearn.com" TargetMode="External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://www.dr-chuck.com/" TargetMode="External"/><Relationship Id="rId4" Type="http://schemas.openxmlformats.org/officeDocument/2006/relationships/image" Target="../media/image3.jpg"/><Relationship Id="rId5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en.wikipedia.org/wiki/George_Boole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"/>
          <p:cNvSpPr txBox="1"/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anchorCtr="0" anchor="b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1900"/>
              <a:buFont typeface="Cabin"/>
              <a:buNone/>
            </a:pPr>
            <a:r>
              <a:rPr lang="en-US" sz="7600" u="none" cap="none" strike="noStrike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Conditional</a:t>
            </a:r>
            <a:r>
              <a:rPr lang="en-US" sz="7600">
                <a:solidFill>
                  <a:srgbClr val="FFD966"/>
                </a:solidFill>
              </a:rPr>
              <a:t>s</a:t>
            </a:r>
            <a:endParaRPr/>
          </a:p>
        </p:txBody>
      </p:sp>
      <p:sp>
        <p:nvSpPr>
          <p:cNvPr id="24" name="Google Shape;24;p1"/>
          <p:cNvSpPr txBox="1"/>
          <p:nvPr>
            <p:ph idx="1" type="body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bin"/>
              <a:buNone/>
            </a:pPr>
            <a:r>
              <a:rPr lang="en-US" sz="4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Chapter </a:t>
            </a:r>
            <a:r>
              <a:rPr lang="en-US" sz="4800">
                <a:solidFill>
                  <a:srgbClr val="FFFFFF"/>
                </a:solidFill>
              </a:rPr>
              <a:t>2</a:t>
            </a:r>
            <a:endParaRPr/>
          </a:p>
        </p:txBody>
      </p:sp>
      <p:sp>
        <p:nvSpPr>
          <p:cNvPr id="25" name="Google Shape;25;p1"/>
          <p:cNvSpPr txBox="1"/>
          <p:nvPr/>
        </p:nvSpPr>
        <p:spPr>
          <a:xfrm>
            <a:off x="4081449" y="7179647"/>
            <a:ext cx="8032200" cy="1016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800"/>
              <a:buFont typeface="Cabin"/>
              <a:buNone/>
            </a:pPr>
            <a:r>
              <a:rPr b="0" i="0" lang="en-US" sz="32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Python for Everybody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800"/>
              <a:buFont typeface="Cabin"/>
              <a:buNone/>
            </a:pPr>
            <a:r>
              <a:rPr b="0" i="0" lang="en-US" sz="3200" u="sng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www.py4e.com</a:t>
            </a:r>
            <a:endParaRPr/>
          </a:p>
        </p:txBody>
      </p:sp>
      <p:pic>
        <p:nvPicPr>
          <p:cNvPr id="26" name="Google Shape;26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800662" y="7483947"/>
            <a:ext cx="1968599" cy="66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3"/>
          <p:cNvSpPr txBox="1"/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966"/>
              </a:buClr>
              <a:buSzPts val="7200"/>
              <a:buFont typeface="Arial"/>
              <a:buNone/>
            </a:pPr>
            <a:r>
              <a:rPr lang="en-US" sz="7200">
                <a:solidFill>
                  <a:srgbClr val="FFD966"/>
                </a:solidFill>
              </a:rPr>
              <a:t>More Conditional Structures…</a:t>
            </a:r>
            <a:endParaRPr sz="7200">
              <a:solidFill>
                <a:srgbClr val="FFD966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5"/>
          <p:cNvSpPr txBox="1"/>
          <p:nvPr>
            <p:ph type="title"/>
          </p:nvPr>
        </p:nvSpPr>
        <p:spPr>
          <a:xfrm>
            <a:off x="1155700" y="745588"/>
            <a:ext cx="5759363" cy="1794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900"/>
              <a:buFont typeface="Cabin"/>
              <a:buNone/>
            </a:pPr>
            <a:r>
              <a:rPr lang="en-US" sz="7600" u="none" cap="none" strike="noStrike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Multi-way</a:t>
            </a:r>
            <a:endParaRPr/>
          </a:p>
        </p:txBody>
      </p:sp>
      <p:sp>
        <p:nvSpPr>
          <p:cNvPr id="162" name="Google Shape;162;p15"/>
          <p:cNvSpPr txBox="1"/>
          <p:nvPr/>
        </p:nvSpPr>
        <p:spPr>
          <a:xfrm>
            <a:off x="1023921" y="2933700"/>
            <a:ext cx="5102699" cy="445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750"/>
              <a:buFont typeface="Cabin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x = 0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750"/>
              <a:buFont typeface="Cabin"/>
              <a:buNone/>
            </a:pPr>
            <a:r>
              <a:rPr b="0" i="0" lang="en-US" sz="3000" u="none" cap="none" strike="noStrike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"/>
              </a:rPr>
              <a:t>if x &lt; 2 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Courier"/>
              <a:buNone/>
            </a:pPr>
            <a:r>
              <a:rPr b="0" i="0" lang="en-US" sz="3000" u="none" cap="none" strike="noStrike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"/>
              </a:rPr>
              <a:t>    print('small')</a:t>
            </a:r>
            <a:endParaRPr b="0" i="0" sz="3000" u="none" cap="none" strike="noStrike">
              <a:solidFill>
                <a:srgbClr val="FFC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750"/>
              <a:buFont typeface="Cabin"/>
              <a:buNone/>
            </a:pPr>
            <a:r>
              <a:rPr b="0" i="0" lang="en-US" sz="30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elif</a:t>
            </a:r>
            <a:r>
              <a:rPr b="0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x &lt; 10 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Courier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b="0" i="0" lang="en-US" sz="30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print(</a:t>
            </a:r>
            <a:r>
              <a:rPr b="0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'Medium'</a:t>
            </a:r>
            <a:r>
              <a:rPr b="0" i="0" lang="en-US" sz="30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  <a:endParaRPr b="0" i="0" sz="3000" u="none" cap="none" strike="noStrike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750"/>
              <a:buFont typeface="Cabin"/>
              <a:buNone/>
            </a:pPr>
            <a:r>
              <a:rPr b="0" i="0" lang="en-US" sz="30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else</a:t>
            </a:r>
            <a:r>
              <a:rPr b="0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Courier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b="0" i="0" lang="en-US" sz="30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print(</a:t>
            </a:r>
            <a:r>
              <a:rPr b="0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'LARGE'</a:t>
            </a:r>
            <a:r>
              <a:rPr b="0" i="0" lang="en-US" sz="30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  <a:endParaRPr b="0" i="0" sz="3000" u="none" cap="none" strike="noStrike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750"/>
              <a:buFont typeface="Courier"/>
              <a:buNone/>
            </a:pPr>
            <a:r>
              <a:rPr b="0" i="0" lang="en-US" sz="3000" u="none" cap="none" strike="noStrike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"/>
              </a:rPr>
              <a:t>print('All done')</a:t>
            </a:r>
            <a:endParaRPr b="0" i="0" sz="3000" u="none" cap="none" strike="noStrike">
              <a:solidFill>
                <a:srgbClr val="FFC000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163" name="Google Shape;163;p15"/>
          <p:cNvSpPr/>
          <p:nvPr/>
        </p:nvSpPr>
        <p:spPr>
          <a:xfrm>
            <a:off x="7794315" y="2283417"/>
            <a:ext cx="3139423" cy="1300743"/>
          </a:xfrm>
          <a:prstGeom prst="diamond">
            <a:avLst/>
          </a:prstGeom>
          <a:noFill/>
          <a:ln cap="rnd" cmpd="sng" w="50800">
            <a:solidFill>
              <a:srgbClr val="FFC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25"/>
              <a:buFont typeface="Cabin"/>
              <a:buNone/>
            </a:pPr>
            <a:r>
              <a:rPr b="0" i="0" lang="en-US" sz="3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x &lt; 2</a:t>
            </a:r>
            <a:endParaRPr/>
          </a:p>
        </p:txBody>
      </p:sp>
      <p:sp>
        <p:nvSpPr>
          <p:cNvPr id="164" name="Google Shape;164;p15"/>
          <p:cNvSpPr txBox="1"/>
          <p:nvPr/>
        </p:nvSpPr>
        <p:spPr>
          <a:xfrm>
            <a:off x="11550516" y="2373117"/>
            <a:ext cx="3061023" cy="1121165"/>
          </a:xfrm>
          <a:prstGeom prst="rect">
            <a:avLst/>
          </a:prstGeom>
          <a:noFill/>
          <a:ln cap="rnd" cmpd="sng" w="50800">
            <a:solidFill>
              <a:srgbClr val="FFC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Cabin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print('small')</a:t>
            </a:r>
            <a:endParaRPr/>
          </a:p>
        </p:txBody>
      </p:sp>
      <p:cxnSp>
        <p:nvCxnSpPr>
          <p:cNvPr id="165" name="Google Shape;165;p15"/>
          <p:cNvCxnSpPr/>
          <p:nvPr/>
        </p:nvCxnSpPr>
        <p:spPr>
          <a:xfrm rot="10800000">
            <a:off x="10984271" y="2936547"/>
            <a:ext cx="528401" cy="0"/>
          </a:xfrm>
          <a:prstGeom prst="straightConnector1">
            <a:avLst/>
          </a:prstGeom>
          <a:noFill/>
          <a:ln cap="rnd" cmpd="sng" w="63500">
            <a:solidFill>
              <a:srgbClr val="FFC000"/>
            </a:solidFill>
            <a:prstDash val="solid"/>
            <a:miter lim="8000"/>
            <a:headEnd len="med" w="med" type="stealth"/>
            <a:tailEnd len="sm" w="sm" type="none"/>
          </a:ln>
        </p:spPr>
      </p:cxnSp>
      <p:cxnSp>
        <p:nvCxnSpPr>
          <p:cNvPr id="166" name="Google Shape;166;p15"/>
          <p:cNvCxnSpPr/>
          <p:nvPr/>
        </p:nvCxnSpPr>
        <p:spPr>
          <a:xfrm flipH="1" rot="10800000">
            <a:off x="9425739" y="6890358"/>
            <a:ext cx="5728196" cy="91113"/>
          </a:xfrm>
          <a:prstGeom prst="straightConnector1">
            <a:avLst/>
          </a:prstGeom>
          <a:noFill/>
          <a:ln cap="rnd" cmpd="sng" w="63500">
            <a:solidFill>
              <a:srgbClr val="FFC000"/>
            </a:solidFill>
            <a:prstDash val="solid"/>
            <a:miter lim="8000"/>
            <a:headEnd len="med" w="med" type="stealth"/>
            <a:tailEnd len="sm" w="sm" type="none"/>
          </a:ln>
        </p:spPr>
      </p:cxnSp>
      <p:sp>
        <p:nvSpPr>
          <p:cNvPr id="167" name="Google Shape;167;p15"/>
          <p:cNvSpPr txBox="1"/>
          <p:nvPr/>
        </p:nvSpPr>
        <p:spPr>
          <a:xfrm>
            <a:off x="10387215" y="2199323"/>
            <a:ext cx="695265" cy="49343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Cabin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yes</a:t>
            </a:r>
            <a:endParaRPr/>
          </a:p>
        </p:txBody>
      </p:sp>
      <p:sp>
        <p:nvSpPr>
          <p:cNvPr id="168" name="Google Shape;168;p15"/>
          <p:cNvSpPr txBox="1"/>
          <p:nvPr/>
        </p:nvSpPr>
        <p:spPr>
          <a:xfrm>
            <a:off x="8656277" y="3499978"/>
            <a:ext cx="477812" cy="49343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Cabin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  <a:endParaRPr/>
          </a:p>
        </p:txBody>
      </p:sp>
      <p:cxnSp>
        <p:nvCxnSpPr>
          <p:cNvPr id="169" name="Google Shape;169;p15"/>
          <p:cNvCxnSpPr/>
          <p:nvPr/>
        </p:nvCxnSpPr>
        <p:spPr>
          <a:xfrm rot="10800000">
            <a:off x="15137128" y="2951985"/>
            <a:ext cx="33637" cy="3955201"/>
          </a:xfrm>
          <a:prstGeom prst="straightConnector1">
            <a:avLst/>
          </a:prstGeom>
          <a:noFill/>
          <a:ln cap="rnd" cmpd="sng" w="63500">
            <a:solidFill>
              <a:srgbClr val="FFC0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70" name="Google Shape;170;p15"/>
          <p:cNvCxnSpPr/>
          <p:nvPr/>
        </p:nvCxnSpPr>
        <p:spPr>
          <a:xfrm rot="10800000">
            <a:off x="9376651" y="1713055"/>
            <a:ext cx="4237" cy="606802"/>
          </a:xfrm>
          <a:prstGeom prst="straightConnector1">
            <a:avLst/>
          </a:prstGeom>
          <a:noFill/>
          <a:ln cap="rnd" cmpd="sng" w="63500">
            <a:solidFill>
              <a:srgbClr val="00FF00"/>
            </a:solidFill>
            <a:prstDash val="solid"/>
            <a:miter lim="8000"/>
            <a:headEnd len="med" w="med" type="stealth"/>
            <a:tailEnd len="sm" w="sm" type="none"/>
          </a:ln>
        </p:spPr>
      </p:cxnSp>
      <p:cxnSp>
        <p:nvCxnSpPr>
          <p:cNvPr id="171" name="Google Shape;171;p15"/>
          <p:cNvCxnSpPr/>
          <p:nvPr/>
        </p:nvCxnSpPr>
        <p:spPr>
          <a:xfrm flipH="1" rot="10800000">
            <a:off x="9380889" y="6740424"/>
            <a:ext cx="16686" cy="658714"/>
          </a:xfrm>
          <a:prstGeom prst="straightConnector1">
            <a:avLst/>
          </a:prstGeom>
          <a:noFill/>
          <a:ln cap="rnd" cmpd="sng" w="63500">
            <a:solidFill>
              <a:srgbClr val="00FF00"/>
            </a:solidFill>
            <a:prstDash val="solid"/>
            <a:miter lim="8000"/>
            <a:headEnd len="med" w="med" type="stealth"/>
            <a:tailEnd len="sm" w="sm" type="none"/>
          </a:ln>
        </p:spPr>
      </p:cxnSp>
      <p:sp>
        <p:nvSpPr>
          <p:cNvPr id="172" name="Google Shape;172;p15"/>
          <p:cNvSpPr txBox="1"/>
          <p:nvPr/>
        </p:nvSpPr>
        <p:spPr>
          <a:xfrm>
            <a:off x="7805527" y="7373911"/>
            <a:ext cx="3061023" cy="852065"/>
          </a:xfrm>
          <a:prstGeom prst="rect">
            <a:avLst/>
          </a:prstGeom>
          <a:noFill/>
          <a:ln cap="rnd" cmpd="sng" w="50800">
            <a:solidFill>
              <a:srgbClr val="FFC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25"/>
              <a:buFont typeface="Cabin"/>
              <a:buNone/>
            </a:pPr>
            <a:r>
              <a:rPr b="0" i="0" lang="en-US" sz="3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print('All Done')</a:t>
            </a:r>
            <a:endParaRPr/>
          </a:p>
        </p:txBody>
      </p:sp>
      <p:sp>
        <p:nvSpPr>
          <p:cNvPr id="173" name="Google Shape;173;p15"/>
          <p:cNvSpPr/>
          <p:nvPr/>
        </p:nvSpPr>
        <p:spPr>
          <a:xfrm>
            <a:off x="7783102" y="3998936"/>
            <a:ext cx="3139423" cy="1300743"/>
          </a:xfrm>
          <a:prstGeom prst="diamond">
            <a:avLst/>
          </a:prstGeom>
          <a:noFill/>
          <a:ln cap="rnd" cmpd="sng" w="50800">
            <a:solidFill>
              <a:srgbClr val="00FF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25"/>
              <a:buFont typeface="Cabin"/>
              <a:buNone/>
            </a:pPr>
            <a:r>
              <a:rPr b="0" i="0" lang="en-US" sz="3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x &lt; 10</a:t>
            </a:r>
            <a:endParaRPr/>
          </a:p>
        </p:txBody>
      </p:sp>
      <p:sp>
        <p:nvSpPr>
          <p:cNvPr id="174" name="Google Shape;174;p15"/>
          <p:cNvSpPr txBox="1"/>
          <p:nvPr/>
        </p:nvSpPr>
        <p:spPr>
          <a:xfrm>
            <a:off x="11539304" y="4088636"/>
            <a:ext cx="3061023" cy="1121165"/>
          </a:xfrm>
          <a:prstGeom prst="rect">
            <a:avLst/>
          </a:prstGeom>
          <a:noFill/>
          <a:ln cap="rnd" cmpd="sng" w="50800">
            <a:solidFill>
              <a:srgbClr val="00FF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Cabin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print('Medium')</a:t>
            </a:r>
            <a:endParaRPr/>
          </a:p>
        </p:txBody>
      </p:sp>
      <p:cxnSp>
        <p:nvCxnSpPr>
          <p:cNvPr id="175" name="Google Shape;175;p15"/>
          <p:cNvCxnSpPr/>
          <p:nvPr/>
        </p:nvCxnSpPr>
        <p:spPr>
          <a:xfrm rot="10800000">
            <a:off x="10973058" y="4652066"/>
            <a:ext cx="528401" cy="0"/>
          </a:xfrm>
          <a:prstGeom prst="straightConnector1">
            <a:avLst/>
          </a:prstGeom>
          <a:noFill/>
          <a:ln cap="rnd" cmpd="sng" w="63500">
            <a:solidFill>
              <a:srgbClr val="00FF00"/>
            </a:solidFill>
            <a:prstDash val="solid"/>
            <a:miter lim="8000"/>
            <a:headEnd len="med" w="med" type="stealth"/>
            <a:tailEnd len="sm" w="sm" type="none"/>
          </a:ln>
        </p:spPr>
      </p:cxnSp>
      <p:sp>
        <p:nvSpPr>
          <p:cNvPr id="176" name="Google Shape;176;p15"/>
          <p:cNvSpPr txBox="1"/>
          <p:nvPr/>
        </p:nvSpPr>
        <p:spPr>
          <a:xfrm>
            <a:off x="10521765" y="3970904"/>
            <a:ext cx="773062" cy="49343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Cabin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yes</a:t>
            </a:r>
            <a:endParaRPr/>
          </a:p>
        </p:txBody>
      </p:sp>
      <p:cxnSp>
        <p:nvCxnSpPr>
          <p:cNvPr id="177" name="Google Shape;177;p15"/>
          <p:cNvCxnSpPr/>
          <p:nvPr/>
        </p:nvCxnSpPr>
        <p:spPr>
          <a:xfrm rot="10800000">
            <a:off x="14650773" y="2936547"/>
            <a:ext cx="528401" cy="0"/>
          </a:xfrm>
          <a:prstGeom prst="straightConnector1">
            <a:avLst/>
          </a:prstGeom>
          <a:noFill/>
          <a:ln cap="rnd" cmpd="sng" w="63500">
            <a:solidFill>
              <a:srgbClr val="FFC000"/>
            </a:solidFill>
            <a:prstDash val="solid"/>
            <a:miter lim="8000"/>
            <a:headEnd len="med" w="med" type="stealth"/>
            <a:tailEnd len="sm" w="sm" type="none"/>
          </a:ln>
        </p:spPr>
      </p:cxnSp>
      <p:cxnSp>
        <p:nvCxnSpPr>
          <p:cNvPr id="178" name="Google Shape;178;p15"/>
          <p:cNvCxnSpPr/>
          <p:nvPr/>
        </p:nvCxnSpPr>
        <p:spPr>
          <a:xfrm rot="10800000">
            <a:off x="14617135" y="4640854"/>
            <a:ext cx="528401" cy="0"/>
          </a:xfrm>
          <a:prstGeom prst="straightConnector1">
            <a:avLst/>
          </a:prstGeom>
          <a:noFill/>
          <a:ln cap="rnd" cmpd="sng" w="63500">
            <a:solidFill>
              <a:srgbClr val="00FF00"/>
            </a:solidFill>
            <a:prstDash val="solid"/>
            <a:miter lim="8000"/>
            <a:headEnd len="med" w="med" type="stealth"/>
            <a:tailEnd len="sm" w="sm" type="none"/>
          </a:ln>
        </p:spPr>
      </p:cxnSp>
      <p:cxnSp>
        <p:nvCxnSpPr>
          <p:cNvPr id="179" name="Google Shape;179;p15"/>
          <p:cNvCxnSpPr/>
          <p:nvPr/>
        </p:nvCxnSpPr>
        <p:spPr>
          <a:xfrm rot="10800000">
            <a:off x="9336115" y="3575540"/>
            <a:ext cx="1324" cy="497678"/>
          </a:xfrm>
          <a:prstGeom prst="straightConnector1">
            <a:avLst/>
          </a:prstGeom>
          <a:noFill/>
          <a:ln cap="rnd" cmpd="sng" w="63500">
            <a:solidFill>
              <a:srgbClr val="00FF00"/>
            </a:solidFill>
            <a:prstDash val="solid"/>
            <a:miter lim="8000"/>
            <a:headEnd len="med" w="med" type="stealth"/>
            <a:tailEnd len="sm" w="sm" type="none"/>
          </a:ln>
        </p:spPr>
      </p:cxnSp>
      <p:sp>
        <p:nvSpPr>
          <p:cNvPr id="180" name="Google Shape;180;p15"/>
          <p:cNvSpPr txBox="1"/>
          <p:nvPr/>
        </p:nvSpPr>
        <p:spPr>
          <a:xfrm>
            <a:off x="7816740" y="5613542"/>
            <a:ext cx="3061023" cy="1121165"/>
          </a:xfrm>
          <a:prstGeom prst="rect">
            <a:avLst/>
          </a:prstGeom>
          <a:noFill/>
          <a:ln cap="rnd" cmpd="sng" w="50800">
            <a:solidFill>
              <a:srgbClr val="00FF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Cabin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print('LARGE')</a:t>
            </a:r>
            <a:endParaRPr/>
          </a:p>
        </p:txBody>
      </p:sp>
      <p:cxnSp>
        <p:nvCxnSpPr>
          <p:cNvPr id="181" name="Google Shape;181;p15"/>
          <p:cNvCxnSpPr/>
          <p:nvPr/>
        </p:nvCxnSpPr>
        <p:spPr>
          <a:xfrm flipH="1" rot="10800000">
            <a:off x="9382290" y="5292649"/>
            <a:ext cx="4237" cy="361538"/>
          </a:xfrm>
          <a:prstGeom prst="straightConnector1">
            <a:avLst/>
          </a:prstGeom>
          <a:noFill/>
          <a:ln cap="rnd" cmpd="sng" w="63500">
            <a:solidFill>
              <a:srgbClr val="00FF00"/>
            </a:solidFill>
            <a:prstDash val="solid"/>
            <a:miter lim="8000"/>
            <a:headEnd len="med" w="med" type="stealth"/>
            <a:tailEnd len="sm" w="sm" type="none"/>
          </a:ln>
        </p:spPr>
      </p:cxnSp>
      <p:sp>
        <p:nvSpPr>
          <p:cNvPr id="182" name="Google Shape;182;p15"/>
          <p:cNvSpPr txBox="1"/>
          <p:nvPr/>
        </p:nvSpPr>
        <p:spPr>
          <a:xfrm>
            <a:off x="8476877" y="5069734"/>
            <a:ext cx="477812" cy="49343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Cabin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  <a:endParaRPr/>
          </a:p>
        </p:txBody>
      </p:sp>
      <p:sp>
        <p:nvSpPr>
          <p:cNvPr id="183" name="Google Shape;183;p15"/>
          <p:cNvSpPr txBox="1"/>
          <p:nvPr/>
        </p:nvSpPr>
        <p:spPr>
          <a:xfrm>
            <a:off x="7602488" y="972862"/>
            <a:ext cx="3467099" cy="691062"/>
          </a:xfrm>
          <a:prstGeom prst="rect">
            <a:avLst/>
          </a:prstGeom>
          <a:noFill/>
          <a:ln cap="rnd" cmpd="sng" w="508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900"/>
              <a:buFont typeface="Cabin"/>
              <a:buNone/>
            </a:pPr>
            <a:r>
              <a:rPr b="0" i="0" lang="en-US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x = 0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6"/>
          <p:cNvSpPr txBox="1"/>
          <p:nvPr>
            <p:ph type="title"/>
          </p:nvPr>
        </p:nvSpPr>
        <p:spPr>
          <a:xfrm>
            <a:off x="1155700" y="745588"/>
            <a:ext cx="5759363" cy="1794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900"/>
              <a:buFont typeface="Cabin"/>
              <a:buNone/>
            </a:pPr>
            <a:r>
              <a:rPr lang="en-US" sz="7600" u="none" cap="none" strike="noStrike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Multi-way</a:t>
            </a:r>
            <a:endParaRPr/>
          </a:p>
        </p:txBody>
      </p:sp>
      <p:sp>
        <p:nvSpPr>
          <p:cNvPr id="189" name="Google Shape;189;p16"/>
          <p:cNvSpPr txBox="1"/>
          <p:nvPr/>
        </p:nvSpPr>
        <p:spPr>
          <a:xfrm>
            <a:off x="1023921" y="2933700"/>
            <a:ext cx="5102699" cy="445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750"/>
              <a:buFont typeface="Courier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x = 5 </a:t>
            </a:r>
            <a:endParaRPr b="0" i="0" sz="3000" u="none" cap="none" strike="noStrike">
              <a:solidFill>
                <a:srgbClr val="00FF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750"/>
              <a:buFont typeface="Cabin"/>
              <a:buNone/>
            </a:pPr>
            <a:r>
              <a:rPr b="0" i="0" lang="en-US" sz="3000" u="none" cap="none" strike="noStrike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"/>
              </a:rPr>
              <a:t>if x &lt; 2 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Courier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b="0" i="0" lang="en-US" sz="30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print(</a:t>
            </a:r>
            <a:r>
              <a:rPr b="0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'small'</a:t>
            </a:r>
            <a:r>
              <a:rPr b="0" i="0" lang="en-US" sz="30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  <a:endParaRPr b="0" i="0" sz="3000" u="none" cap="none" strike="noStrike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750"/>
              <a:buFont typeface="Cabin"/>
              <a:buNone/>
            </a:pPr>
            <a:r>
              <a:rPr b="0" i="0" lang="en-US" sz="3000" u="none" cap="none" strike="noStrike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"/>
              </a:rPr>
              <a:t>elif x &lt; 10 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Courier"/>
              <a:buNone/>
            </a:pPr>
            <a:r>
              <a:rPr b="0" i="0" lang="en-US" sz="3000" u="none" cap="none" strike="noStrike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"/>
              </a:rPr>
              <a:t>    print('Medium')</a:t>
            </a:r>
            <a:endParaRPr b="0" i="0" sz="3000" u="none" cap="none" strike="noStrike">
              <a:solidFill>
                <a:srgbClr val="FFC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750"/>
              <a:buFont typeface="Cabin"/>
              <a:buNone/>
            </a:pPr>
            <a:r>
              <a:rPr b="0" i="0" lang="en-US" sz="30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else</a:t>
            </a:r>
            <a:r>
              <a:rPr b="0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Courier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b="0" i="0" lang="en-US" sz="30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print(</a:t>
            </a:r>
            <a:r>
              <a:rPr b="0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'LARGE'</a:t>
            </a:r>
            <a:r>
              <a:rPr b="0" i="0" lang="en-US" sz="30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  <a:endParaRPr b="0" i="0" sz="3000" u="none" cap="none" strike="noStrike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750"/>
              <a:buFont typeface="Courier"/>
              <a:buNone/>
            </a:pPr>
            <a:r>
              <a:rPr b="0" i="0" lang="en-US" sz="3000" u="none" cap="none" strike="noStrike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"/>
              </a:rPr>
              <a:t>print('All done')</a:t>
            </a:r>
            <a:endParaRPr b="0" i="0" sz="3000" u="none" cap="none" strike="noStrike">
              <a:solidFill>
                <a:srgbClr val="FFC000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190" name="Google Shape;190;p16"/>
          <p:cNvSpPr/>
          <p:nvPr/>
        </p:nvSpPr>
        <p:spPr>
          <a:xfrm>
            <a:off x="7788036" y="2276842"/>
            <a:ext cx="3139423" cy="1300743"/>
          </a:xfrm>
          <a:prstGeom prst="diamond">
            <a:avLst/>
          </a:prstGeom>
          <a:noFill/>
          <a:ln cap="rnd" cmpd="sng" w="50800">
            <a:solidFill>
              <a:srgbClr val="FFC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25"/>
              <a:buFont typeface="Cabin"/>
              <a:buNone/>
            </a:pPr>
            <a:r>
              <a:rPr b="0" i="0" lang="en-US" sz="3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x &lt; 2</a:t>
            </a:r>
            <a:endParaRPr/>
          </a:p>
        </p:txBody>
      </p:sp>
      <p:sp>
        <p:nvSpPr>
          <p:cNvPr id="191" name="Google Shape;191;p16"/>
          <p:cNvSpPr txBox="1"/>
          <p:nvPr/>
        </p:nvSpPr>
        <p:spPr>
          <a:xfrm>
            <a:off x="11544237" y="2366542"/>
            <a:ext cx="3061023" cy="1121165"/>
          </a:xfrm>
          <a:prstGeom prst="rect">
            <a:avLst/>
          </a:prstGeom>
          <a:noFill/>
          <a:ln cap="rnd" cmpd="sng" w="50800">
            <a:solidFill>
              <a:srgbClr val="00FF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Cabin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print('small')</a:t>
            </a:r>
            <a:endParaRPr/>
          </a:p>
        </p:txBody>
      </p:sp>
      <p:cxnSp>
        <p:nvCxnSpPr>
          <p:cNvPr id="192" name="Google Shape;192;p16"/>
          <p:cNvCxnSpPr/>
          <p:nvPr/>
        </p:nvCxnSpPr>
        <p:spPr>
          <a:xfrm rot="10800000">
            <a:off x="10977992" y="2929972"/>
            <a:ext cx="528401" cy="0"/>
          </a:xfrm>
          <a:prstGeom prst="straightConnector1">
            <a:avLst/>
          </a:prstGeom>
          <a:noFill/>
          <a:ln cap="rnd" cmpd="sng" w="63500">
            <a:solidFill>
              <a:srgbClr val="00FF00"/>
            </a:solidFill>
            <a:prstDash val="solid"/>
            <a:miter lim="8000"/>
            <a:headEnd len="med" w="med" type="stealth"/>
            <a:tailEnd len="sm" w="sm" type="none"/>
          </a:ln>
        </p:spPr>
      </p:cxnSp>
      <p:cxnSp>
        <p:nvCxnSpPr>
          <p:cNvPr id="193" name="Google Shape;193;p16"/>
          <p:cNvCxnSpPr/>
          <p:nvPr/>
        </p:nvCxnSpPr>
        <p:spPr>
          <a:xfrm flipH="1" rot="10800000">
            <a:off x="9419460" y="6883783"/>
            <a:ext cx="5728196" cy="91113"/>
          </a:xfrm>
          <a:prstGeom prst="straightConnector1">
            <a:avLst/>
          </a:prstGeom>
          <a:noFill/>
          <a:ln cap="rnd" cmpd="sng" w="63500">
            <a:solidFill>
              <a:srgbClr val="FFC000"/>
            </a:solidFill>
            <a:prstDash val="solid"/>
            <a:miter lim="8000"/>
            <a:headEnd len="med" w="med" type="stealth"/>
            <a:tailEnd len="sm" w="sm" type="none"/>
          </a:ln>
        </p:spPr>
      </p:cxnSp>
      <p:sp>
        <p:nvSpPr>
          <p:cNvPr id="194" name="Google Shape;194;p16"/>
          <p:cNvSpPr txBox="1"/>
          <p:nvPr/>
        </p:nvSpPr>
        <p:spPr>
          <a:xfrm>
            <a:off x="10380936" y="2192748"/>
            <a:ext cx="695265" cy="49343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Cabin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yes</a:t>
            </a:r>
            <a:endParaRPr/>
          </a:p>
        </p:txBody>
      </p:sp>
      <p:sp>
        <p:nvSpPr>
          <p:cNvPr id="195" name="Google Shape;195;p16"/>
          <p:cNvSpPr txBox="1"/>
          <p:nvPr/>
        </p:nvSpPr>
        <p:spPr>
          <a:xfrm>
            <a:off x="8649998" y="3493403"/>
            <a:ext cx="477812" cy="49343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Cabin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  <a:endParaRPr/>
          </a:p>
        </p:txBody>
      </p:sp>
      <p:cxnSp>
        <p:nvCxnSpPr>
          <p:cNvPr id="196" name="Google Shape;196;p16"/>
          <p:cNvCxnSpPr/>
          <p:nvPr/>
        </p:nvCxnSpPr>
        <p:spPr>
          <a:xfrm rot="10800000">
            <a:off x="15130849" y="2945410"/>
            <a:ext cx="33637" cy="3955201"/>
          </a:xfrm>
          <a:prstGeom prst="straightConnector1">
            <a:avLst/>
          </a:prstGeom>
          <a:noFill/>
          <a:ln cap="rnd" cmpd="sng" w="63500">
            <a:solidFill>
              <a:srgbClr val="FFC0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97" name="Google Shape;197;p16"/>
          <p:cNvCxnSpPr/>
          <p:nvPr/>
        </p:nvCxnSpPr>
        <p:spPr>
          <a:xfrm rot="10800000">
            <a:off x="9370372" y="1706480"/>
            <a:ext cx="4237" cy="606802"/>
          </a:xfrm>
          <a:prstGeom prst="straightConnector1">
            <a:avLst/>
          </a:prstGeom>
          <a:noFill/>
          <a:ln cap="rnd" cmpd="sng" w="63500">
            <a:solidFill>
              <a:srgbClr val="FFC000"/>
            </a:solidFill>
            <a:prstDash val="solid"/>
            <a:miter lim="8000"/>
            <a:headEnd len="med" w="med" type="stealth"/>
            <a:tailEnd len="sm" w="sm" type="none"/>
          </a:ln>
        </p:spPr>
      </p:cxnSp>
      <p:cxnSp>
        <p:nvCxnSpPr>
          <p:cNvPr id="198" name="Google Shape;198;p16"/>
          <p:cNvCxnSpPr/>
          <p:nvPr/>
        </p:nvCxnSpPr>
        <p:spPr>
          <a:xfrm flipH="1" rot="10800000">
            <a:off x="9374610" y="6733849"/>
            <a:ext cx="16686" cy="658714"/>
          </a:xfrm>
          <a:prstGeom prst="straightConnector1">
            <a:avLst/>
          </a:prstGeom>
          <a:noFill/>
          <a:ln cap="rnd" cmpd="sng" w="63500">
            <a:solidFill>
              <a:srgbClr val="00FF00"/>
            </a:solidFill>
            <a:prstDash val="solid"/>
            <a:miter lim="8000"/>
            <a:headEnd len="med" w="med" type="stealth"/>
            <a:tailEnd len="sm" w="sm" type="none"/>
          </a:ln>
        </p:spPr>
      </p:cxnSp>
      <p:sp>
        <p:nvSpPr>
          <p:cNvPr id="199" name="Google Shape;199;p16"/>
          <p:cNvSpPr txBox="1"/>
          <p:nvPr/>
        </p:nvSpPr>
        <p:spPr>
          <a:xfrm>
            <a:off x="7799248" y="7367336"/>
            <a:ext cx="3061023" cy="852065"/>
          </a:xfrm>
          <a:prstGeom prst="rect">
            <a:avLst/>
          </a:prstGeom>
          <a:noFill/>
          <a:ln cap="rnd" cmpd="sng" w="50800">
            <a:solidFill>
              <a:srgbClr val="FFC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25"/>
              <a:buFont typeface="Cabin"/>
              <a:buNone/>
            </a:pPr>
            <a:r>
              <a:rPr b="0" i="0" lang="en-US" sz="3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print('All Done')</a:t>
            </a:r>
            <a:endParaRPr/>
          </a:p>
        </p:txBody>
      </p:sp>
      <p:sp>
        <p:nvSpPr>
          <p:cNvPr id="200" name="Google Shape;200;p16"/>
          <p:cNvSpPr/>
          <p:nvPr/>
        </p:nvSpPr>
        <p:spPr>
          <a:xfrm>
            <a:off x="7776823" y="3992361"/>
            <a:ext cx="3139423" cy="1300743"/>
          </a:xfrm>
          <a:prstGeom prst="diamond">
            <a:avLst/>
          </a:prstGeom>
          <a:noFill/>
          <a:ln cap="rnd" cmpd="sng" w="50800">
            <a:solidFill>
              <a:srgbClr val="FFC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25"/>
              <a:buFont typeface="Cabin"/>
              <a:buNone/>
            </a:pPr>
            <a:r>
              <a:rPr b="0" i="0" lang="en-US" sz="3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x &lt; 10</a:t>
            </a:r>
            <a:endParaRPr/>
          </a:p>
        </p:txBody>
      </p:sp>
      <p:sp>
        <p:nvSpPr>
          <p:cNvPr id="201" name="Google Shape;201;p16"/>
          <p:cNvSpPr txBox="1"/>
          <p:nvPr/>
        </p:nvSpPr>
        <p:spPr>
          <a:xfrm>
            <a:off x="11533025" y="4082061"/>
            <a:ext cx="3061023" cy="1121165"/>
          </a:xfrm>
          <a:prstGeom prst="rect">
            <a:avLst/>
          </a:prstGeom>
          <a:noFill/>
          <a:ln cap="rnd" cmpd="sng" w="50800">
            <a:solidFill>
              <a:srgbClr val="FFC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Cabin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print('Medium')</a:t>
            </a:r>
            <a:endParaRPr/>
          </a:p>
        </p:txBody>
      </p:sp>
      <p:cxnSp>
        <p:nvCxnSpPr>
          <p:cNvPr id="202" name="Google Shape;202;p16"/>
          <p:cNvCxnSpPr/>
          <p:nvPr/>
        </p:nvCxnSpPr>
        <p:spPr>
          <a:xfrm rot="10800000">
            <a:off x="10966779" y="4645491"/>
            <a:ext cx="528401" cy="0"/>
          </a:xfrm>
          <a:prstGeom prst="straightConnector1">
            <a:avLst/>
          </a:prstGeom>
          <a:noFill/>
          <a:ln cap="rnd" cmpd="sng" w="63500">
            <a:solidFill>
              <a:srgbClr val="FFC000"/>
            </a:solidFill>
            <a:prstDash val="solid"/>
            <a:miter lim="8000"/>
            <a:headEnd len="med" w="med" type="stealth"/>
            <a:tailEnd len="sm" w="sm" type="none"/>
          </a:ln>
        </p:spPr>
      </p:cxnSp>
      <p:sp>
        <p:nvSpPr>
          <p:cNvPr id="203" name="Google Shape;203;p16"/>
          <p:cNvSpPr txBox="1"/>
          <p:nvPr/>
        </p:nvSpPr>
        <p:spPr>
          <a:xfrm>
            <a:off x="10515486" y="3964329"/>
            <a:ext cx="773062" cy="49343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Cabin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yes</a:t>
            </a:r>
            <a:endParaRPr/>
          </a:p>
        </p:txBody>
      </p:sp>
      <p:cxnSp>
        <p:nvCxnSpPr>
          <p:cNvPr id="204" name="Google Shape;204;p16"/>
          <p:cNvCxnSpPr/>
          <p:nvPr/>
        </p:nvCxnSpPr>
        <p:spPr>
          <a:xfrm rot="10800000">
            <a:off x="14644494" y="2929972"/>
            <a:ext cx="528401" cy="0"/>
          </a:xfrm>
          <a:prstGeom prst="straightConnector1">
            <a:avLst/>
          </a:prstGeom>
          <a:noFill/>
          <a:ln cap="rnd" cmpd="sng" w="63500">
            <a:solidFill>
              <a:srgbClr val="00FF00"/>
            </a:solidFill>
            <a:prstDash val="solid"/>
            <a:miter lim="8000"/>
            <a:headEnd len="med" w="med" type="stealth"/>
            <a:tailEnd len="sm" w="sm" type="none"/>
          </a:ln>
        </p:spPr>
      </p:cxnSp>
      <p:cxnSp>
        <p:nvCxnSpPr>
          <p:cNvPr id="205" name="Google Shape;205;p16"/>
          <p:cNvCxnSpPr/>
          <p:nvPr/>
        </p:nvCxnSpPr>
        <p:spPr>
          <a:xfrm rot="10800000">
            <a:off x="14610856" y="4634279"/>
            <a:ext cx="528401" cy="0"/>
          </a:xfrm>
          <a:prstGeom prst="straightConnector1">
            <a:avLst/>
          </a:prstGeom>
          <a:noFill/>
          <a:ln cap="rnd" cmpd="sng" w="63500">
            <a:solidFill>
              <a:srgbClr val="FFC000"/>
            </a:solidFill>
            <a:prstDash val="solid"/>
            <a:miter lim="8000"/>
            <a:headEnd len="med" w="med" type="stealth"/>
            <a:tailEnd len="sm" w="sm" type="none"/>
          </a:ln>
        </p:spPr>
      </p:cxnSp>
      <p:cxnSp>
        <p:nvCxnSpPr>
          <p:cNvPr id="206" name="Google Shape;206;p16"/>
          <p:cNvCxnSpPr/>
          <p:nvPr/>
        </p:nvCxnSpPr>
        <p:spPr>
          <a:xfrm rot="10800000">
            <a:off x="9329836" y="3568965"/>
            <a:ext cx="1324" cy="497678"/>
          </a:xfrm>
          <a:prstGeom prst="straightConnector1">
            <a:avLst/>
          </a:prstGeom>
          <a:noFill/>
          <a:ln cap="rnd" cmpd="sng" w="63500">
            <a:solidFill>
              <a:srgbClr val="FFC000"/>
            </a:solidFill>
            <a:prstDash val="solid"/>
            <a:miter lim="8000"/>
            <a:headEnd len="med" w="med" type="stealth"/>
            <a:tailEnd len="sm" w="sm" type="none"/>
          </a:ln>
        </p:spPr>
      </p:cxnSp>
      <p:sp>
        <p:nvSpPr>
          <p:cNvPr id="207" name="Google Shape;207;p16"/>
          <p:cNvSpPr txBox="1"/>
          <p:nvPr/>
        </p:nvSpPr>
        <p:spPr>
          <a:xfrm>
            <a:off x="7810461" y="5606967"/>
            <a:ext cx="3061023" cy="1121165"/>
          </a:xfrm>
          <a:prstGeom prst="rect">
            <a:avLst/>
          </a:prstGeom>
          <a:noFill/>
          <a:ln cap="rnd" cmpd="sng" w="50800">
            <a:solidFill>
              <a:srgbClr val="00FF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Cabin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print('LARGE')</a:t>
            </a:r>
            <a:endParaRPr/>
          </a:p>
        </p:txBody>
      </p:sp>
      <p:cxnSp>
        <p:nvCxnSpPr>
          <p:cNvPr id="208" name="Google Shape;208;p16"/>
          <p:cNvCxnSpPr/>
          <p:nvPr/>
        </p:nvCxnSpPr>
        <p:spPr>
          <a:xfrm flipH="1" rot="10800000">
            <a:off x="9376011" y="5286074"/>
            <a:ext cx="4237" cy="361538"/>
          </a:xfrm>
          <a:prstGeom prst="straightConnector1">
            <a:avLst/>
          </a:prstGeom>
          <a:noFill/>
          <a:ln cap="rnd" cmpd="sng" w="63500">
            <a:solidFill>
              <a:srgbClr val="00FF00"/>
            </a:solidFill>
            <a:prstDash val="solid"/>
            <a:miter lim="8000"/>
            <a:headEnd len="med" w="med" type="stealth"/>
            <a:tailEnd len="sm" w="sm" type="none"/>
          </a:ln>
        </p:spPr>
      </p:cxnSp>
      <p:sp>
        <p:nvSpPr>
          <p:cNvPr id="209" name="Google Shape;209;p16"/>
          <p:cNvSpPr txBox="1"/>
          <p:nvPr/>
        </p:nvSpPr>
        <p:spPr>
          <a:xfrm>
            <a:off x="8470598" y="5063159"/>
            <a:ext cx="477812" cy="49343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Cabin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  <a:endParaRPr/>
          </a:p>
        </p:txBody>
      </p:sp>
      <p:sp>
        <p:nvSpPr>
          <p:cNvPr id="210" name="Google Shape;210;p16"/>
          <p:cNvSpPr txBox="1"/>
          <p:nvPr/>
        </p:nvSpPr>
        <p:spPr>
          <a:xfrm>
            <a:off x="7596209" y="966287"/>
            <a:ext cx="3467099" cy="691062"/>
          </a:xfrm>
          <a:prstGeom prst="rect">
            <a:avLst/>
          </a:prstGeom>
          <a:noFill/>
          <a:ln cap="rnd" cmpd="sng" w="508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900"/>
              <a:buFont typeface="Cabin"/>
              <a:buNone/>
            </a:pPr>
            <a:r>
              <a:rPr b="0" i="0" lang="en-US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x = 5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7"/>
          <p:cNvSpPr txBox="1"/>
          <p:nvPr>
            <p:ph type="title"/>
          </p:nvPr>
        </p:nvSpPr>
        <p:spPr>
          <a:xfrm>
            <a:off x="1155700" y="745588"/>
            <a:ext cx="5759363" cy="1794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900"/>
              <a:buFont typeface="Cabin"/>
              <a:buNone/>
            </a:pPr>
            <a:r>
              <a:rPr lang="en-US" sz="7600" u="none" cap="none" strike="noStrike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Multi-way</a:t>
            </a:r>
            <a:endParaRPr/>
          </a:p>
        </p:txBody>
      </p:sp>
      <p:sp>
        <p:nvSpPr>
          <p:cNvPr id="216" name="Google Shape;216;p17"/>
          <p:cNvSpPr txBox="1"/>
          <p:nvPr/>
        </p:nvSpPr>
        <p:spPr>
          <a:xfrm>
            <a:off x="1033161" y="2935664"/>
            <a:ext cx="5102699" cy="445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750"/>
              <a:buFont typeface="Courier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x = 20</a:t>
            </a:r>
            <a:endParaRPr b="0" i="0" sz="3000" u="none" cap="none" strike="noStrike">
              <a:solidFill>
                <a:srgbClr val="00FF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750"/>
              <a:buFont typeface="Cabin"/>
              <a:buNone/>
            </a:pPr>
            <a:r>
              <a:rPr b="0" i="0" lang="en-US" sz="3000" u="none" cap="none" strike="noStrike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"/>
              </a:rPr>
              <a:t>if x &lt; 2 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Courier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b="0" i="0" lang="en-US" sz="30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print(</a:t>
            </a:r>
            <a:r>
              <a:rPr b="0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'small'</a:t>
            </a:r>
            <a:r>
              <a:rPr b="0" i="0" lang="en-US" sz="30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  <a:endParaRPr b="0" i="0" sz="3000" u="none" cap="none" strike="noStrike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750"/>
              <a:buFont typeface="Cabin"/>
              <a:buNone/>
            </a:pPr>
            <a:r>
              <a:rPr b="0" i="0" lang="en-US" sz="3000" u="none" cap="none" strike="noStrike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"/>
              </a:rPr>
              <a:t>elif x &lt; 10 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Courier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b="0" i="0" lang="en-US" sz="30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print(</a:t>
            </a:r>
            <a:r>
              <a:rPr b="0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'Medium'</a:t>
            </a:r>
            <a:r>
              <a:rPr b="0" i="0" lang="en-US" sz="30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  <a:endParaRPr b="0" i="0" sz="3000" u="none" cap="none" strike="noStrike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750"/>
              <a:buFont typeface="Cabin"/>
              <a:buNone/>
            </a:pPr>
            <a:r>
              <a:rPr b="0" i="0" lang="en-US" sz="3000" u="none" cap="none" strike="noStrike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"/>
              </a:rPr>
              <a:t>else 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Courier"/>
              <a:buNone/>
            </a:pPr>
            <a:r>
              <a:rPr b="0" i="0" lang="en-US" sz="3000" u="none" cap="none" strike="noStrike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"/>
              </a:rPr>
              <a:t>    print('LARGE')</a:t>
            </a:r>
            <a:endParaRPr b="0" i="0" sz="3000" u="none" cap="none" strike="noStrike">
              <a:solidFill>
                <a:srgbClr val="FFC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750"/>
              <a:buFont typeface="Courier"/>
              <a:buNone/>
            </a:pPr>
            <a:r>
              <a:rPr b="0" i="0" lang="en-US" sz="3000" u="none" cap="none" strike="noStrike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"/>
              </a:rPr>
              <a:t>print('All done'</a:t>
            </a:r>
            <a:r>
              <a:rPr b="1" i="0" lang="en-US" sz="3000" u="none" cap="none" strike="noStrike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  <a:endParaRPr b="1" i="0" sz="3000" u="none" cap="none" strike="noStrike">
              <a:solidFill>
                <a:srgbClr val="FFC000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217" name="Google Shape;217;p17"/>
          <p:cNvSpPr/>
          <p:nvPr/>
        </p:nvSpPr>
        <p:spPr>
          <a:xfrm>
            <a:off x="7776941" y="2267096"/>
            <a:ext cx="3139423" cy="1300743"/>
          </a:xfrm>
          <a:prstGeom prst="diamond">
            <a:avLst/>
          </a:prstGeom>
          <a:noFill/>
          <a:ln cap="rnd" cmpd="sng" w="50800">
            <a:solidFill>
              <a:srgbClr val="FFC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25"/>
              <a:buFont typeface="Cabin"/>
              <a:buNone/>
            </a:pPr>
            <a:r>
              <a:rPr b="0" i="0" lang="en-US" sz="3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x &lt; 2</a:t>
            </a:r>
            <a:endParaRPr/>
          </a:p>
        </p:txBody>
      </p:sp>
      <p:sp>
        <p:nvSpPr>
          <p:cNvPr id="218" name="Google Shape;218;p17"/>
          <p:cNvSpPr txBox="1"/>
          <p:nvPr/>
        </p:nvSpPr>
        <p:spPr>
          <a:xfrm>
            <a:off x="11533142" y="2356796"/>
            <a:ext cx="3061023" cy="1121165"/>
          </a:xfrm>
          <a:prstGeom prst="rect">
            <a:avLst/>
          </a:prstGeom>
          <a:noFill/>
          <a:ln cap="rnd" cmpd="sng" w="50800">
            <a:solidFill>
              <a:srgbClr val="00FF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Cabin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print('small')</a:t>
            </a:r>
            <a:endParaRPr/>
          </a:p>
        </p:txBody>
      </p:sp>
      <p:cxnSp>
        <p:nvCxnSpPr>
          <p:cNvPr id="219" name="Google Shape;219;p17"/>
          <p:cNvCxnSpPr/>
          <p:nvPr/>
        </p:nvCxnSpPr>
        <p:spPr>
          <a:xfrm rot="10800000">
            <a:off x="10966897" y="2920226"/>
            <a:ext cx="528401" cy="0"/>
          </a:xfrm>
          <a:prstGeom prst="straightConnector1">
            <a:avLst/>
          </a:prstGeom>
          <a:noFill/>
          <a:ln cap="rnd" cmpd="sng" w="63500">
            <a:solidFill>
              <a:srgbClr val="00FF00"/>
            </a:solidFill>
            <a:prstDash val="solid"/>
            <a:miter lim="8000"/>
            <a:headEnd len="med" w="med" type="stealth"/>
            <a:tailEnd len="sm" w="sm" type="none"/>
          </a:ln>
        </p:spPr>
      </p:cxnSp>
      <p:cxnSp>
        <p:nvCxnSpPr>
          <p:cNvPr id="220" name="Google Shape;220;p17"/>
          <p:cNvCxnSpPr/>
          <p:nvPr/>
        </p:nvCxnSpPr>
        <p:spPr>
          <a:xfrm flipH="1" rot="10800000">
            <a:off x="9408365" y="6874037"/>
            <a:ext cx="5728196" cy="91113"/>
          </a:xfrm>
          <a:prstGeom prst="straightConnector1">
            <a:avLst/>
          </a:prstGeom>
          <a:noFill/>
          <a:ln cap="rnd" cmpd="sng" w="63500">
            <a:solidFill>
              <a:srgbClr val="00FF00"/>
            </a:solidFill>
            <a:prstDash val="solid"/>
            <a:miter lim="8000"/>
            <a:headEnd len="med" w="med" type="stealth"/>
            <a:tailEnd len="sm" w="sm" type="none"/>
          </a:ln>
        </p:spPr>
      </p:cxnSp>
      <p:sp>
        <p:nvSpPr>
          <p:cNvPr id="221" name="Google Shape;221;p17"/>
          <p:cNvSpPr txBox="1"/>
          <p:nvPr/>
        </p:nvSpPr>
        <p:spPr>
          <a:xfrm>
            <a:off x="10369841" y="2183002"/>
            <a:ext cx="695265" cy="49343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Cabin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yes</a:t>
            </a:r>
            <a:endParaRPr/>
          </a:p>
        </p:txBody>
      </p:sp>
      <p:sp>
        <p:nvSpPr>
          <p:cNvPr id="222" name="Google Shape;222;p17"/>
          <p:cNvSpPr txBox="1"/>
          <p:nvPr/>
        </p:nvSpPr>
        <p:spPr>
          <a:xfrm>
            <a:off x="8638903" y="3483657"/>
            <a:ext cx="477812" cy="49343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Cabin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  <a:endParaRPr/>
          </a:p>
        </p:txBody>
      </p:sp>
      <p:cxnSp>
        <p:nvCxnSpPr>
          <p:cNvPr id="223" name="Google Shape;223;p17"/>
          <p:cNvCxnSpPr/>
          <p:nvPr/>
        </p:nvCxnSpPr>
        <p:spPr>
          <a:xfrm rot="10800000">
            <a:off x="15119754" y="2935664"/>
            <a:ext cx="33637" cy="3955201"/>
          </a:xfrm>
          <a:prstGeom prst="straightConnector1">
            <a:avLst/>
          </a:prstGeom>
          <a:noFill/>
          <a:ln cap="rnd" cmpd="sng" w="63500">
            <a:solidFill>
              <a:srgbClr val="00FF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224" name="Google Shape;224;p17"/>
          <p:cNvCxnSpPr/>
          <p:nvPr/>
        </p:nvCxnSpPr>
        <p:spPr>
          <a:xfrm rot="10800000">
            <a:off x="9359277" y="1696734"/>
            <a:ext cx="4237" cy="606802"/>
          </a:xfrm>
          <a:prstGeom prst="straightConnector1">
            <a:avLst/>
          </a:prstGeom>
          <a:noFill/>
          <a:ln cap="rnd" cmpd="sng" w="63500">
            <a:solidFill>
              <a:srgbClr val="FFC000"/>
            </a:solidFill>
            <a:prstDash val="solid"/>
            <a:miter lim="8000"/>
            <a:headEnd len="med" w="med" type="stealth"/>
            <a:tailEnd len="sm" w="sm" type="none"/>
          </a:ln>
        </p:spPr>
      </p:cxnSp>
      <p:cxnSp>
        <p:nvCxnSpPr>
          <p:cNvPr id="225" name="Google Shape;225;p17"/>
          <p:cNvCxnSpPr/>
          <p:nvPr/>
        </p:nvCxnSpPr>
        <p:spPr>
          <a:xfrm flipH="1" rot="10800000">
            <a:off x="9363515" y="6724103"/>
            <a:ext cx="16686" cy="658714"/>
          </a:xfrm>
          <a:prstGeom prst="straightConnector1">
            <a:avLst/>
          </a:prstGeom>
          <a:noFill/>
          <a:ln cap="rnd" cmpd="sng" w="63500">
            <a:solidFill>
              <a:srgbClr val="FFC000"/>
            </a:solidFill>
            <a:prstDash val="solid"/>
            <a:miter lim="8000"/>
            <a:headEnd len="med" w="med" type="stealth"/>
            <a:tailEnd len="sm" w="sm" type="none"/>
          </a:ln>
        </p:spPr>
      </p:cxnSp>
      <p:sp>
        <p:nvSpPr>
          <p:cNvPr id="226" name="Google Shape;226;p17"/>
          <p:cNvSpPr txBox="1"/>
          <p:nvPr/>
        </p:nvSpPr>
        <p:spPr>
          <a:xfrm>
            <a:off x="7788153" y="7357590"/>
            <a:ext cx="3061023" cy="852065"/>
          </a:xfrm>
          <a:prstGeom prst="rect">
            <a:avLst/>
          </a:prstGeom>
          <a:noFill/>
          <a:ln cap="rnd" cmpd="sng" w="50800">
            <a:solidFill>
              <a:srgbClr val="FFC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25"/>
              <a:buFont typeface="Cabin"/>
              <a:buNone/>
            </a:pPr>
            <a:r>
              <a:rPr b="0" i="0" lang="en-US" sz="3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print('All Done')</a:t>
            </a:r>
            <a:endParaRPr/>
          </a:p>
        </p:txBody>
      </p:sp>
      <p:sp>
        <p:nvSpPr>
          <p:cNvPr id="227" name="Google Shape;227;p17"/>
          <p:cNvSpPr/>
          <p:nvPr/>
        </p:nvSpPr>
        <p:spPr>
          <a:xfrm>
            <a:off x="7765728" y="3982615"/>
            <a:ext cx="3139423" cy="1300743"/>
          </a:xfrm>
          <a:prstGeom prst="diamond">
            <a:avLst/>
          </a:prstGeom>
          <a:noFill/>
          <a:ln cap="rnd" cmpd="sng" w="50800">
            <a:solidFill>
              <a:srgbClr val="FFC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25"/>
              <a:buFont typeface="Cabin"/>
              <a:buNone/>
            </a:pPr>
            <a:r>
              <a:rPr b="0" i="0" lang="en-US" sz="3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x &lt; 10</a:t>
            </a:r>
            <a:endParaRPr/>
          </a:p>
        </p:txBody>
      </p:sp>
      <p:sp>
        <p:nvSpPr>
          <p:cNvPr id="228" name="Google Shape;228;p17"/>
          <p:cNvSpPr txBox="1"/>
          <p:nvPr/>
        </p:nvSpPr>
        <p:spPr>
          <a:xfrm>
            <a:off x="11521930" y="4072315"/>
            <a:ext cx="3061023" cy="1121165"/>
          </a:xfrm>
          <a:prstGeom prst="rect">
            <a:avLst/>
          </a:prstGeom>
          <a:noFill/>
          <a:ln cap="rnd" cmpd="sng" w="50800">
            <a:solidFill>
              <a:srgbClr val="00FF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Cabin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print('Medium')</a:t>
            </a:r>
            <a:endParaRPr/>
          </a:p>
        </p:txBody>
      </p:sp>
      <p:cxnSp>
        <p:nvCxnSpPr>
          <p:cNvPr id="229" name="Google Shape;229;p17"/>
          <p:cNvCxnSpPr/>
          <p:nvPr/>
        </p:nvCxnSpPr>
        <p:spPr>
          <a:xfrm rot="10800000">
            <a:off x="10955684" y="4635745"/>
            <a:ext cx="528401" cy="0"/>
          </a:xfrm>
          <a:prstGeom prst="straightConnector1">
            <a:avLst/>
          </a:prstGeom>
          <a:noFill/>
          <a:ln cap="rnd" cmpd="sng" w="63500">
            <a:solidFill>
              <a:srgbClr val="00FF00"/>
            </a:solidFill>
            <a:prstDash val="solid"/>
            <a:miter lim="8000"/>
            <a:headEnd len="med" w="med" type="stealth"/>
            <a:tailEnd len="sm" w="sm" type="none"/>
          </a:ln>
        </p:spPr>
      </p:cxnSp>
      <p:sp>
        <p:nvSpPr>
          <p:cNvPr id="230" name="Google Shape;230;p17"/>
          <p:cNvSpPr txBox="1"/>
          <p:nvPr/>
        </p:nvSpPr>
        <p:spPr>
          <a:xfrm>
            <a:off x="10504391" y="3954583"/>
            <a:ext cx="773062" cy="49343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Cabin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yes</a:t>
            </a:r>
            <a:endParaRPr/>
          </a:p>
        </p:txBody>
      </p:sp>
      <p:cxnSp>
        <p:nvCxnSpPr>
          <p:cNvPr id="231" name="Google Shape;231;p17"/>
          <p:cNvCxnSpPr/>
          <p:nvPr/>
        </p:nvCxnSpPr>
        <p:spPr>
          <a:xfrm rot="10800000">
            <a:off x="14633399" y="2920226"/>
            <a:ext cx="528401" cy="0"/>
          </a:xfrm>
          <a:prstGeom prst="straightConnector1">
            <a:avLst/>
          </a:prstGeom>
          <a:noFill/>
          <a:ln cap="rnd" cmpd="sng" w="63500">
            <a:solidFill>
              <a:srgbClr val="00FF00"/>
            </a:solidFill>
            <a:prstDash val="solid"/>
            <a:miter lim="8000"/>
            <a:headEnd len="med" w="med" type="stealth"/>
            <a:tailEnd len="sm" w="sm" type="none"/>
          </a:ln>
        </p:spPr>
      </p:cxnSp>
      <p:cxnSp>
        <p:nvCxnSpPr>
          <p:cNvPr id="232" name="Google Shape;232;p17"/>
          <p:cNvCxnSpPr/>
          <p:nvPr/>
        </p:nvCxnSpPr>
        <p:spPr>
          <a:xfrm rot="10800000">
            <a:off x="14599761" y="4624533"/>
            <a:ext cx="528401" cy="0"/>
          </a:xfrm>
          <a:prstGeom prst="straightConnector1">
            <a:avLst/>
          </a:prstGeom>
          <a:noFill/>
          <a:ln cap="rnd" cmpd="sng" w="63500">
            <a:solidFill>
              <a:srgbClr val="00FF00"/>
            </a:solidFill>
            <a:prstDash val="solid"/>
            <a:miter lim="8000"/>
            <a:headEnd len="med" w="med" type="stealth"/>
            <a:tailEnd len="sm" w="sm" type="none"/>
          </a:ln>
        </p:spPr>
      </p:cxnSp>
      <p:cxnSp>
        <p:nvCxnSpPr>
          <p:cNvPr id="233" name="Google Shape;233;p17"/>
          <p:cNvCxnSpPr/>
          <p:nvPr/>
        </p:nvCxnSpPr>
        <p:spPr>
          <a:xfrm rot="10800000">
            <a:off x="9318741" y="3559219"/>
            <a:ext cx="1324" cy="497678"/>
          </a:xfrm>
          <a:prstGeom prst="straightConnector1">
            <a:avLst/>
          </a:prstGeom>
          <a:noFill/>
          <a:ln cap="rnd" cmpd="sng" w="63500">
            <a:solidFill>
              <a:srgbClr val="FFC000"/>
            </a:solidFill>
            <a:prstDash val="solid"/>
            <a:miter lim="8000"/>
            <a:headEnd len="med" w="med" type="stealth"/>
            <a:tailEnd len="sm" w="sm" type="none"/>
          </a:ln>
        </p:spPr>
      </p:cxnSp>
      <p:sp>
        <p:nvSpPr>
          <p:cNvPr id="234" name="Google Shape;234;p17"/>
          <p:cNvSpPr txBox="1"/>
          <p:nvPr/>
        </p:nvSpPr>
        <p:spPr>
          <a:xfrm>
            <a:off x="7799366" y="5597221"/>
            <a:ext cx="3061023" cy="1121165"/>
          </a:xfrm>
          <a:prstGeom prst="rect">
            <a:avLst/>
          </a:prstGeom>
          <a:noFill/>
          <a:ln cap="rnd" cmpd="sng" w="50800">
            <a:solidFill>
              <a:srgbClr val="FFC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Cabin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print('LARGE')</a:t>
            </a:r>
            <a:endParaRPr/>
          </a:p>
        </p:txBody>
      </p:sp>
      <p:cxnSp>
        <p:nvCxnSpPr>
          <p:cNvPr id="235" name="Google Shape;235;p17"/>
          <p:cNvCxnSpPr/>
          <p:nvPr/>
        </p:nvCxnSpPr>
        <p:spPr>
          <a:xfrm flipH="1" rot="10800000">
            <a:off x="9364916" y="5276328"/>
            <a:ext cx="4237" cy="361538"/>
          </a:xfrm>
          <a:prstGeom prst="straightConnector1">
            <a:avLst/>
          </a:prstGeom>
          <a:noFill/>
          <a:ln cap="rnd" cmpd="sng" w="63500">
            <a:solidFill>
              <a:srgbClr val="FFC000"/>
            </a:solidFill>
            <a:prstDash val="solid"/>
            <a:miter lim="8000"/>
            <a:headEnd len="med" w="med" type="stealth"/>
            <a:tailEnd len="sm" w="sm" type="none"/>
          </a:ln>
        </p:spPr>
      </p:cxnSp>
      <p:sp>
        <p:nvSpPr>
          <p:cNvPr id="236" name="Google Shape;236;p17"/>
          <p:cNvSpPr txBox="1"/>
          <p:nvPr/>
        </p:nvSpPr>
        <p:spPr>
          <a:xfrm>
            <a:off x="8459503" y="5053413"/>
            <a:ext cx="477812" cy="49343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Cabin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  <a:endParaRPr/>
          </a:p>
        </p:txBody>
      </p:sp>
      <p:sp>
        <p:nvSpPr>
          <p:cNvPr id="237" name="Google Shape;237;p17"/>
          <p:cNvSpPr txBox="1"/>
          <p:nvPr/>
        </p:nvSpPr>
        <p:spPr>
          <a:xfrm>
            <a:off x="7585114" y="956541"/>
            <a:ext cx="3467099" cy="691062"/>
          </a:xfrm>
          <a:prstGeom prst="rect">
            <a:avLst/>
          </a:prstGeom>
          <a:noFill/>
          <a:ln cap="rnd" cmpd="sng" w="508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900"/>
              <a:buFont typeface="Cabin"/>
              <a:buNone/>
            </a:pPr>
            <a:r>
              <a:rPr b="0" i="0" lang="en-US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x = 20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8"/>
          <p:cNvSpPr txBox="1"/>
          <p:nvPr>
            <p:ph type="title"/>
          </p:nvPr>
        </p:nvSpPr>
        <p:spPr>
          <a:xfrm>
            <a:off x="1060450" y="745588"/>
            <a:ext cx="5934648" cy="1794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900"/>
              <a:buFont typeface="Cabin"/>
              <a:buNone/>
            </a:pPr>
            <a:r>
              <a:rPr lang="en-US" sz="7600" u="none" cap="none" strike="noStrike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Multi-way</a:t>
            </a:r>
            <a:endParaRPr/>
          </a:p>
        </p:txBody>
      </p:sp>
      <p:sp>
        <p:nvSpPr>
          <p:cNvPr id="243" name="Google Shape;243;p18"/>
          <p:cNvSpPr txBox="1"/>
          <p:nvPr/>
        </p:nvSpPr>
        <p:spPr>
          <a:xfrm>
            <a:off x="1243605" y="3121862"/>
            <a:ext cx="5311799" cy="418705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ts val="750"/>
              <a:buFont typeface="Cabin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# No Else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ts val="750"/>
              <a:buFont typeface="Cabin"/>
              <a:buNone/>
            </a:pPr>
            <a:r>
              <a:rPr b="0" i="0" lang="en-US" sz="3000" u="none" cap="none" strike="noStrike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"/>
              </a:rPr>
              <a:t>x = 5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ts val="750"/>
              <a:buFont typeface="Cabin"/>
              <a:buNone/>
            </a:pPr>
            <a:r>
              <a:rPr b="0" i="0" lang="en-US" sz="3000" u="none" cap="none" strike="noStrike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"/>
              </a:rPr>
              <a:t>if x &lt; 2 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750"/>
              <a:buFont typeface="Courier"/>
              <a:buNone/>
            </a:pPr>
            <a:r>
              <a:rPr b="0" i="0" lang="en-US" sz="30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    print('Small')</a:t>
            </a:r>
            <a:endParaRPr b="0" i="0" sz="3000" u="none" cap="none" strike="noStrike">
              <a:solidFill>
                <a:srgbClr val="00FF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ts val="750"/>
              <a:buFont typeface="Cabin"/>
              <a:buNone/>
            </a:pPr>
            <a:r>
              <a:rPr b="0" i="0" lang="en-US" sz="3000" u="none" cap="none" strike="noStrike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"/>
              </a:rPr>
              <a:t>elif x &lt; 10 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ts val="750"/>
              <a:buFont typeface="Courier"/>
              <a:buNone/>
            </a:pPr>
            <a:r>
              <a:rPr b="0" i="0" lang="en-US" sz="3000" u="none" cap="none" strike="noStrike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"/>
              </a:rPr>
              <a:t>   </a:t>
            </a:r>
            <a:r>
              <a:rPr b="0" i="0" lang="en-US" sz="30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 print('Medium')</a:t>
            </a:r>
            <a:endParaRPr b="0" i="0" sz="3000" u="none" cap="none" strike="noStrike">
              <a:solidFill>
                <a:srgbClr val="00FF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FF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ts val="750"/>
              <a:buFont typeface="Cabin"/>
              <a:buNone/>
            </a:pPr>
            <a:r>
              <a:rPr b="0" i="0" lang="en-US" sz="3000" u="none" cap="none" strike="noStrike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"/>
              </a:rPr>
              <a:t>print('All done')</a:t>
            </a:r>
            <a:endParaRPr/>
          </a:p>
        </p:txBody>
      </p:sp>
      <p:sp>
        <p:nvSpPr>
          <p:cNvPr id="244" name="Google Shape;244;p18"/>
          <p:cNvSpPr txBox="1"/>
          <p:nvPr/>
        </p:nvSpPr>
        <p:spPr>
          <a:xfrm>
            <a:off x="8707420" y="1563873"/>
            <a:ext cx="6437700" cy="617771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750"/>
              <a:buFont typeface="Cabin"/>
              <a:buNone/>
            </a:pPr>
            <a:r>
              <a:rPr b="0" i="0" lang="en-US" sz="30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if x &lt; 2 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750"/>
              <a:buFont typeface="Courier"/>
              <a:buNone/>
            </a:pPr>
            <a:r>
              <a:rPr b="0" i="0" lang="en-US" sz="30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    print('Small')</a:t>
            </a:r>
            <a:endParaRPr b="0" i="0" sz="3000" u="none" cap="none" strike="noStrike">
              <a:solidFill>
                <a:srgbClr val="FFFF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750"/>
              <a:buFont typeface="Cabin"/>
              <a:buNone/>
            </a:pPr>
            <a:r>
              <a:rPr b="0" i="0" lang="en-US" sz="30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elif x &lt; 10 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750"/>
              <a:buFont typeface="Courier"/>
              <a:buNone/>
            </a:pPr>
            <a:r>
              <a:rPr b="0" i="0" lang="en-US" sz="30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    print('Medium')</a:t>
            </a:r>
            <a:endParaRPr b="0" i="0" sz="3000" u="none" cap="none" strike="noStrike">
              <a:solidFill>
                <a:srgbClr val="FFFF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750"/>
              <a:buFont typeface="Cabin"/>
              <a:buNone/>
            </a:pPr>
            <a:r>
              <a:rPr b="0" i="0" lang="en-US" sz="30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elif x &lt; 20 :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750"/>
              <a:buFont typeface="Courier"/>
              <a:buNone/>
            </a:pPr>
            <a:r>
              <a:rPr b="0" i="0" lang="en-US" sz="30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    print('Big')</a:t>
            </a:r>
            <a:endParaRPr b="0" i="0" sz="3000" u="none" cap="none" strike="noStrike">
              <a:solidFill>
                <a:srgbClr val="FFFF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750"/>
              <a:buFont typeface="Cabin"/>
              <a:buNone/>
            </a:pPr>
            <a:r>
              <a:rPr b="0" i="0" lang="en-US" sz="30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elif x &lt; 40 :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750"/>
              <a:buFont typeface="Courier"/>
              <a:buNone/>
            </a:pPr>
            <a:r>
              <a:rPr b="0" i="0" lang="en-US" sz="30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    print('Large')</a:t>
            </a:r>
            <a:endParaRPr b="0" i="0" sz="3000" u="none" cap="none" strike="noStrike">
              <a:solidFill>
                <a:srgbClr val="FFFF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750"/>
              <a:buFont typeface="Cabin"/>
              <a:buNone/>
            </a:pPr>
            <a:r>
              <a:rPr b="0" i="0" lang="en-US" sz="30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elif x &lt; 100: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750"/>
              <a:buFont typeface="Courier"/>
              <a:buNone/>
            </a:pPr>
            <a:r>
              <a:rPr b="0" i="0" lang="en-US" sz="30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    print('Huge')</a:t>
            </a:r>
            <a:endParaRPr b="0" i="0" sz="3000" u="none" cap="none" strike="noStrike">
              <a:solidFill>
                <a:srgbClr val="FFFF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750"/>
              <a:buFont typeface="Cabin"/>
              <a:buNone/>
            </a:pPr>
            <a:r>
              <a:rPr b="0" i="0" lang="en-US" sz="30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else 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750"/>
              <a:buFont typeface="Courier"/>
              <a:buNone/>
            </a:pPr>
            <a:r>
              <a:rPr b="0" i="0" lang="en-US" sz="30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    print('Ginormous')</a:t>
            </a:r>
            <a:endParaRPr b="0" i="0" sz="3000" u="none" cap="none" strike="noStrike">
              <a:solidFill>
                <a:srgbClr val="FFFF00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9"/>
          <p:cNvSpPr txBox="1"/>
          <p:nvPr/>
        </p:nvSpPr>
        <p:spPr>
          <a:xfrm>
            <a:off x="797475" y="3210450"/>
            <a:ext cx="6953700" cy="333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Cabin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x = 42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750"/>
              <a:buFont typeface="Cabin"/>
              <a:buNone/>
            </a:pPr>
            <a:r>
              <a:rPr b="0" i="0" lang="en-US" sz="30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if x &gt; 1 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750"/>
              <a:buFont typeface="Courier"/>
              <a:buNone/>
            </a:pPr>
            <a:r>
              <a:rPr b="0" i="0" lang="en-US" sz="30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    print('More than one')</a:t>
            </a:r>
            <a:endParaRPr b="0" i="0" sz="3000" u="none" cap="none" strike="noStrike">
              <a:solidFill>
                <a:srgbClr val="00FF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Cabin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  </a:t>
            </a:r>
            <a:r>
              <a:rPr b="0" i="0" lang="en-US" sz="3000" u="none" cap="none" strike="noStrike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0" i="0" lang="en-US" sz="3000" u="none" cap="none" strike="noStrike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"/>
              </a:rPr>
              <a:t>if x &lt; 100 :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750"/>
              <a:buFont typeface="Courier"/>
              <a:buNone/>
            </a:pPr>
            <a:r>
              <a:rPr b="0" i="0" lang="en-US" sz="3000" u="none" cap="none" strike="noStrike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"/>
              </a:rPr>
              <a:t>        print('Less than 100') </a:t>
            </a:r>
            <a:endParaRPr b="0" i="0" sz="3000" u="none" cap="none" strike="noStrike">
              <a:solidFill>
                <a:srgbClr val="FF99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ts val="750"/>
              <a:buFont typeface="Courier"/>
              <a:buNone/>
            </a:pPr>
            <a:r>
              <a:rPr b="0" i="0" lang="en-US" sz="3000" u="none" cap="none" strike="noStrike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"/>
              </a:rPr>
              <a:t>print('All done')</a:t>
            </a:r>
            <a:endParaRPr b="0" i="0" sz="3000" u="none" cap="none" strike="noStrike">
              <a:solidFill>
                <a:srgbClr val="00FFFF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250" name="Google Shape;250;p9"/>
          <p:cNvSpPr txBox="1"/>
          <p:nvPr/>
        </p:nvSpPr>
        <p:spPr>
          <a:xfrm>
            <a:off x="1168400" y="689548"/>
            <a:ext cx="4813200" cy="21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650"/>
              <a:buFont typeface="Cabin"/>
              <a:buNone/>
            </a:pPr>
            <a:r>
              <a:rPr b="0" i="0" lang="en-US" sz="6600" u="none" cap="none" strike="noStrike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Nested Decisions</a:t>
            </a:r>
            <a:endParaRPr/>
          </a:p>
        </p:txBody>
      </p:sp>
      <p:cxnSp>
        <p:nvCxnSpPr>
          <p:cNvPr id="251" name="Google Shape;251;p9"/>
          <p:cNvCxnSpPr/>
          <p:nvPr/>
        </p:nvCxnSpPr>
        <p:spPr>
          <a:xfrm rot="10800000">
            <a:off x="9451326" y="830056"/>
            <a:ext cx="13200" cy="408300"/>
          </a:xfrm>
          <a:prstGeom prst="straightConnector1">
            <a:avLst/>
          </a:prstGeom>
          <a:noFill/>
          <a:ln cap="rnd" cmpd="sng" w="63500">
            <a:solidFill>
              <a:srgbClr val="00FF00"/>
            </a:solidFill>
            <a:prstDash val="solid"/>
            <a:miter lim="8000"/>
            <a:headEnd len="med" w="med" type="stealth"/>
            <a:tailEnd len="sm" w="sm" type="none"/>
          </a:ln>
        </p:spPr>
      </p:cxnSp>
      <p:sp>
        <p:nvSpPr>
          <p:cNvPr id="252" name="Google Shape;252;p9"/>
          <p:cNvSpPr/>
          <p:nvPr/>
        </p:nvSpPr>
        <p:spPr>
          <a:xfrm>
            <a:off x="7986419" y="1182730"/>
            <a:ext cx="2966700" cy="1229100"/>
          </a:xfrm>
          <a:prstGeom prst="diamond">
            <a:avLst/>
          </a:prstGeom>
          <a:noFill/>
          <a:ln cap="rnd" cmpd="sng" w="50800">
            <a:solidFill>
              <a:srgbClr val="00FF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"/>
              <a:buFont typeface="Cabin"/>
              <a:buNone/>
            </a:pPr>
            <a:r>
              <a:rPr b="0" i="0" lang="en-US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x &gt; 1</a:t>
            </a:r>
            <a:endParaRPr/>
          </a:p>
        </p:txBody>
      </p:sp>
      <p:sp>
        <p:nvSpPr>
          <p:cNvPr id="253" name="Google Shape;253;p9"/>
          <p:cNvSpPr txBox="1"/>
          <p:nvPr/>
        </p:nvSpPr>
        <p:spPr>
          <a:xfrm>
            <a:off x="10253910" y="2433028"/>
            <a:ext cx="3488700" cy="1059600"/>
          </a:xfrm>
          <a:prstGeom prst="rect">
            <a:avLst/>
          </a:prstGeom>
          <a:noFill/>
          <a:ln cap="rnd" cmpd="sng" w="50800">
            <a:solidFill>
              <a:srgbClr val="00FF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"/>
              <a:buFont typeface="Cabin"/>
              <a:buNone/>
            </a:pPr>
            <a:r>
              <a:rPr b="0" i="0" lang="en-US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print('More than one’)</a:t>
            </a:r>
            <a:endParaRPr/>
          </a:p>
        </p:txBody>
      </p:sp>
      <p:sp>
        <p:nvSpPr>
          <p:cNvPr id="254" name="Google Shape;254;p9"/>
          <p:cNvSpPr/>
          <p:nvPr/>
        </p:nvSpPr>
        <p:spPr>
          <a:xfrm>
            <a:off x="10253910" y="3863455"/>
            <a:ext cx="3464700" cy="1229100"/>
          </a:xfrm>
          <a:prstGeom prst="diamond">
            <a:avLst/>
          </a:prstGeom>
          <a:noFill/>
          <a:ln cap="rnd" cmpd="sng" w="50800">
            <a:solidFill>
              <a:srgbClr val="FF99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"/>
              <a:buFont typeface="Cabin"/>
              <a:buNone/>
            </a:pPr>
            <a:r>
              <a:rPr b="0" i="0" lang="en-US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x &lt; 100</a:t>
            </a:r>
            <a:endParaRPr/>
          </a:p>
        </p:txBody>
      </p:sp>
      <p:sp>
        <p:nvSpPr>
          <p:cNvPr id="255" name="Google Shape;255;p9"/>
          <p:cNvSpPr txBox="1"/>
          <p:nvPr/>
        </p:nvSpPr>
        <p:spPr>
          <a:xfrm>
            <a:off x="12636709" y="5050179"/>
            <a:ext cx="3327900" cy="1059600"/>
          </a:xfrm>
          <a:prstGeom prst="rect">
            <a:avLst/>
          </a:prstGeom>
          <a:noFill/>
          <a:ln cap="rnd" cmpd="sng" w="50800">
            <a:solidFill>
              <a:srgbClr val="FF99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"/>
              <a:buFont typeface="Cabin"/>
              <a:buNone/>
            </a:pPr>
            <a:r>
              <a:rPr b="0" i="0" lang="en-US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print('Less than 100')</a:t>
            </a:r>
            <a:endParaRPr b="0" i="0" sz="2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9"/>
          <p:cNvSpPr txBox="1"/>
          <p:nvPr/>
        </p:nvSpPr>
        <p:spPr>
          <a:xfrm>
            <a:off x="8018206" y="7095158"/>
            <a:ext cx="2892600" cy="1059600"/>
          </a:xfrm>
          <a:prstGeom prst="rect">
            <a:avLst/>
          </a:prstGeom>
          <a:noFill/>
          <a:ln cap="rnd" cmpd="sng" w="50800">
            <a:solidFill>
              <a:srgbClr val="00FFF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"/>
              <a:buFont typeface="Cabin"/>
              <a:buNone/>
            </a:pPr>
            <a:r>
              <a:rPr b="0" i="0" lang="en-US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print('All Done')</a:t>
            </a:r>
            <a:endParaRPr/>
          </a:p>
        </p:txBody>
      </p:sp>
      <p:cxnSp>
        <p:nvCxnSpPr>
          <p:cNvPr id="257" name="Google Shape;257;p9"/>
          <p:cNvCxnSpPr/>
          <p:nvPr/>
        </p:nvCxnSpPr>
        <p:spPr>
          <a:xfrm flipH="1" rot="10800000">
            <a:off x="10932038" y="1782662"/>
            <a:ext cx="1127100" cy="2700"/>
          </a:xfrm>
          <a:prstGeom prst="straightConnector1">
            <a:avLst/>
          </a:prstGeom>
          <a:noFill/>
          <a:ln cap="rnd" cmpd="sng" w="63500">
            <a:solidFill>
              <a:srgbClr val="00FF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258" name="Google Shape;258;p9"/>
          <p:cNvCxnSpPr/>
          <p:nvPr/>
        </p:nvCxnSpPr>
        <p:spPr>
          <a:xfrm flipH="1" rot="10800000">
            <a:off x="12049889" y="1782385"/>
            <a:ext cx="9300" cy="632100"/>
          </a:xfrm>
          <a:prstGeom prst="straightConnector1">
            <a:avLst/>
          </a:prstGeom>
          <a:noFill/>
          <a:ln cap="rnd" cmpd="sng" w="63500">
            <a:solidFill>
              <a:srgbClr val="00FF00"/>
            </a:solidFill>
            <a:prstDash val="solid"/>
            <a:miter lim="8000"/>
            <a:headEnd len="med" w="med" type="stealth"/>
            <a:tailEnd len="sm" w="sm" type="none"/>
          </a:ln>
        </p:spPr>
      </p:cxnSp>
      <p:cxnSp>
        <p:nvCxnSpPr>
          <p:cNvPr id="259" name="Google Shape;259;p9"/>
          <p:cNvCxnSpPr/>
          <p:nvPr/>
        </p:nvCxnSpPr>
        <p:spPr>
          <a:xfrm flipH="1" rot="10800000">
            <a:off x="9434062" y="2400061"/>
            <a:ext cx="30600" cy="4684500"/>
          </a:xfrm>
          <a:prstGeom prst="straightConnector1">
            <a:avLst/>
          </a:prstGeom>
          <a:noFill/>
          <a:ln cap="rnd" cmpd="sng" w="63500">
            <a:solidFill>
              <a:srgbClr val="00FF00"/>
            </a:solidFill>
            <a:prstDash val="solid"/>
            <a:miter lim="8000"/>
            <a:headEnd len="med" w="med" type="stealth"/>
            <a:tailEnd len="sm" w="sm" type="none"/>
          </a:ln>
        </p:spPr>
      </p:cxnSp>
      <p:cxnSp>
        <p:nvCxnSpPr>
          <p:cNvPr id="260" name="Google Shape;260;p9"/>
          <p:cNvCxnSpPr/>
          <p:nvPr/>
        </p:nvCxnSpPr>
        <p:spPr>
          <a:xfrm>
            <a:off x="13697529" y="4456817"/>
            <a:ext cx="610500" cy="12000"/>
          </a:xfrm>
          <a:prstGeom prst="straightConnector1">
            <a:avLst/>
          </a:prstGeom>
          <a:noFill/>
          <a:ln cap="rnd" cmpd="sng" w="63500">
            <a:solidFill>
              <a:srgbClr val="FF9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261" name="Google Shape;261;p9"/>
          <p:cNvCxnSpPr/>
          <p:nvPr/>
        </p:nvCxnSpPr>
        <p:spPr>
          <a:xfrm flipH="1" rot="10800000">
            <a:off x="14274997" y="4510127"/>
            <a:ext cx="6900" cy="542700"/>
          </a:xfrm>
          <a:prstGeom prst="straightConnector1">
            <a:avLst/>
          </a:prstGeom>
          <a:noFill/>
          <a:ln cap="rnd" cmpd="sng" w="63500">
            <a:solidFill>
              <a:srgbClr val="FF9900"/>
            </a:solidFill>
            <a:prstDash val="solid"/>
            <a:miter lim="8000"/>
            <a:headEnd len="med" w="med" type="stealth"/>
            <a:tailEnd len="sm" w="sm" type="none"/>
          </a:ln>
        </p:spPr>
      </p:cxnSp>
      <p:cxnSp>
        <p:nvCxnSpPr>
          <p:cNvPr id="262" name="Google Shape;262;p9"/>
          <p:cNvCxnSpPr>
            <a:stCxn id="254" idx="0"/>
            <a:endCxn id="253" idx="2"/>
          </p:cNvCxnSpPr>
          <p:nvPr/>
        </p:nvCxnSpPr>
        <p:spPr>
          <a:xfrm flipH="1" rot="10800000">
            <a:off x="11986260" y="3492655"/>
            <a:ext cx="12000" cy="370800"/>
          </a:xfrm>
          <a:prstGeom prst="straightConnector1">
            <a:avLst/>
          </a:prstGeom>
          <a:noFill/>
          <a:ln cap="rnd" cmpd="sng" w="63500">
            <a:solidFill>
              <a:srgbClr val="00FF00"/>
            </a:solidFill>
            <a:prstDash val="solid"/>
            <a:miter lim="8000"/>
            <a:headEnd len="med" w="med" type="stealth"/>
            <a:tailEnd len="sm" w="sm" type="none"/>
          </a:ln>
        </p:spPr>
      </p:cxnSp>
      <p:cxnSp>
        <p:nvCxnSpPr>
          <p:cNvPr id="263" name="Google Shape;263;p9"/>
          <p:cNvCxnSpPr/>
          <p:nvPr/>
        </p:nvCxnSpPr>
        <p:spPr>
          <a:xfrm>
            <a:off x="9496313" y="6618350"/>
            <a:ext cx="4749600" cy="0"/>
          </a:xfrm>
          <a:prstGeom prst="straightConnector1">
            <a:avLst/>
          </a:prstGeom>
          <a:noFill/>
          <a:ln cap="rnd" cmpd="sng" w="63500">
            <a:solidFill>
              <a:srgbClr val="00FF00"/>
            </a:solidFill>
            <a:prstDash val="solid"/>
            <a:miter lim="8000"/>
            <a:headEnd len="med" w="med" type="stealth"/>
            <a:tailEnd len="sm" w="sm" type="none"/>
          </a:ln>
        </p:spPr>
      </p:cxnSp>
      <p:sp>
        <p:nvSpPr>
          <p:cNvPr id="264" name="Google Shape;264;p9"/>
          <p:cNvSpPr txBox="1"/>
          <p:nvPr/>
        </p:nvSpPr>
        <p:spPr>
          <a:xfrm>
            <a:off x="11358517" y="1230411"/>
            <a:ext cx="918300" cy="4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Cabin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yes</a:t>
            </a:r>
            <a:endParaRPr/>
          </a:p>
        </p:txBody>
      </p:sp>
      <p:sp>
        <p:nvSpPr>
          <p:cNvPr id="265" name="Google Shape;265;p9"/>
          <p:cNvSpPr txBox="1"/>
          <p:nvPr/>
        </p:nvSpPr>
        <p:spPr>
          <a:xfrm>
            <a:off x="13742561" y="3921731"/>
            <a:ext cx="917700" cy="4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Cabin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yes</a:t>
            </a:r>
            <a:endParaRPr/>
          </a:p>
        </p:txBody>
      </p:sp>
      <p:cxnSp>
        <p:nvCxnSpPr>
          <p:cNvPr id="266" name="Google Shape;266;p9"/>
          <p:cNvCxnSpPr/>
          <p:nvPr/>
        </p:nvCxnSpPr>
        <p:spPr>
          <a:xfrm rot="10800000">
            <a:off x="12003532" y="5123148"/>
            <a:ext cx="0" cy="1495200"/>
          </a:xfrm>
          <a:prstGeom prst="straightConnector1">
            <a:avLst/>
          </a:prstGeom>
          <a:noFill/>
          <a:ln cap="rnd" cmpd="sng" w="63500">
            <a:solidFill>
              <a:srgbClr val="FF9900"/>
            </a:solidFill>
            <a:prstDash val="solid"/>
            <a:miter lim="8000"/>
            <a:headEnd len="med" w="med" type="stealth"/>
            <a:tailEnd len="sm" w="sm" type="none"/>
          </a:ln>
        </p:spPr>
      </p:cxnSp>
      <p:sp>
        <p:nvSpPr>
          <p:cNvPr id="267" name="Google Shape;267;p9"/>
          <p:cNvSpPr txBox="1"/>
          <p:nvPr/>
        </p:nvSpPr>
        <p:spPr>
          <a:xfrm>
            <a:off x="11386329" y="5066072"/>
            <a:ext cx="451500" cy="4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Cabin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  <a:endParaRPr/>
          </a:p>
        </p:txBody>
      </p:sp>
      <p:sp>
        <p:nvSpPr>
          <p:cNvPr id="268" name="Google Shape;268;p9"/>
          <p:cNvSpPr txBox="1"/>
          <p:nvPr/>
        </p:nvSpPr>
        <p:spPr>
          <a:xfrm>
            <a:off x="8801078" y="2544284"/>
            <a:ext cx="451500" cy="4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Cabin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  <a:endParaRPr/>
          </a:p>
        </p:txBody>
      </p:sp>
      <p:cxnSp>
        <p:nvCxnSpPr>
          <p:cNvPr id="269" name="Google Shape;269;p9"/>
          <p:cNvCxnSpPr/>
          <p:nvPr/>
        </p:nvCxnSpPr>
        <p:spPr>
          <a:xfrm flipH="1" rot="10800000">
            <a:off x="14274997" y="6163064"/>
            <a:ext cx="6900" cy="542700"/>
          </a:xfrm>
          <a:prstGeom prst="straightConnector1">
            <a:avLst/>
          </a:prstGeom>
          <a:noFill/>
          <a:ln cap="rnd" cmpd="sng" w="63500">
            <a:solidFill>
              <a:srgbClr val="FF9900"/>
            </a:solidFill>
            <a:prstDash val="solid"/>
            <a:miter lim="8000"/>
            <a:headEnd len="med" w="med" type="stealth"/>
            <a:tailEnd len="sm" w="sm" type="non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8"/>
          <p:cNvSpPr txBox="1"/>
          <p:nvPr>
            <p:ph type="title"/>
          </p:nvPr>
        </p:nvSpPr>
        <p:spPr>
          <a:xfrm>
            <a:off x="1155700" y="745588"/>
            <a:ext cx="13258800" cy="1794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ts val="1900"/>
              <a:buFont typeface="Cabin"/>
              <a:buNone/>
            </a:pPr>
            <a:r>
              <a:rPr lang="en-US" sz="7600" u="none" cap="none" strike="noStrike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  <a:endParaRPr/>
          </a:p>
        </p:txBody>
      </p:sp>
      <p:sp>
        <p:nvSpPr>
          <p:cNvPr id="275" name="Google Shape;275;p28"/>
          <p:cNvSpPr txBox="1"/>
          <p:nvPr>
            <p:ph idx="1" type="body"/>
          </p:nvPr>
        </p:nvSpPr>
        <p:spPr>
          <a:xfrm>
            <a:off x="1155700" y="2945058"/>
            <a:ext cx="13932000" cy="4705644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437896" lvl="0" marL="6858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bin"/>
              <a:buChar char="•"/>
            </a:pPr>
            <a:r>
              <a:rPr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Comparison operators  </a:t>
            </a:r>
            <a:br>
              <a:rPr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600" u="none" cap="none" strike="noStrike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==   &lt;=   &gt;=   &gt;   &lt;   !=</a:t>
            </a:r>
            <a:endParaRPr sz="3600" u="none" cap="none" strike="noStrike">
              <a:solidFill>
                <a:srgbClr val="00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37896" lvl="0" marL="685800" marR="0" rtl="0" algn="l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bin"/>
              <a:buChar char="•"/>
            </a:pPr>
            <a:r>
              <a:rPr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Indentation</a:t>
            </a:r>
            <a:endParaRPr/>
          </a:p>
          <a:p>
            <a:pPr indent="-437896" lvl="0" marL="685800" marR="0" rtl="0" algn="l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bin"/>
              <a:buChar char="•"/>
            </a:pPr>
            <a:r>
              <a:rPr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One</a:t>
            </a:r>
            <a:r>
              <a:rPr lang="en-US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-w</a:t>
            </a:r>
            <a:r>
              <a:rPr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ay Decision</a:t>
            </a:r>
            <a:r>
              <a:rPr lang="en-US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  <a:p>
            <a:pPr indent="-437896" lvl="0" marL="685800" marR="0" rtl="0" algn="l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Two-way decisions:</a:t>
            </a:r>
            <a:br>
              <a:rPr lang="en-US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600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if:</a:t>
            </a:r>
            <a:r>
              <a:rPr lang="en-US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and  </a:t>
            </a:r>
            <a:r>
              <a:rPr lang="en-US" sz="3600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else:</a:t>
            </a:r>
            <a:endParaRPr/>
          </a:p>
        </p:txBody>
      </p:sp>
      <p:sp>
        <p:nvSpPr>
          <p:cNvPr id="276" name="Google Shape;276;p28"/>
          <p:cNvSpPr txBox="1"/>
          <p:nvPr>
            <p:ph idx="4294967295" type="body"/>
          </p:nvPr>
        </p:nvSpPr>
        <p:spPr>
          <a:xfrm>
            <a:off x="7967691" y="2945058"/>
            <a:ext cx="7000406" cy="478286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437896" lvl="0" marL="6858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bin"/>
              <a:buChar char="•"/>
            </a:pPr>
            <a:r>
              <a:rPr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Nested Decisions</a:t>
            </a:r>
            <a:endParaRPr/>
          </a:p>
          <a:p>
            <a:pPr indent="-437896" lvl="0" marL="685800" marR="0" rtl="0" algn="l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bin"/>
              <a:buChar char="•"/>
            </a:pPr>
            <a:r>
              <a:rPr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Multi-way decisions using </a:t>
            </a:r>
            <a:r>
              <a:rPr lang="en-US" sz="36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elif</a:t>
            </a:r>
            <a:endParaRPr sz="3600" u="none" cap="none" strike="noStrike">
              <a:solidFill>
                <a:srgbClr val="00FF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37896" lvl="0" marL="685800" marR="0" rtl="0" algn="l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bin"/>
              <a:buChar char="•"/>
            </a:pPr>
            <a:r>
              <a:rPr lang="en-US" sz="3600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-US" sz="36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ry</a:t>
            </a:r>
            <a:r>
              <a:rPr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/ </a:t>
            </a:r>
            <a:r>
              <a:rPr lang="en-US" sz="36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r>
              <a:rPr lang="en-US" sz="36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xcept</a:t>
            </a:r>
            <a:r>
              <a:rPr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to compensate for errors</a:t>
            </a:r>
            <a:endParaRPr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9"/>
          <p:cNvSpPr txBox="1"/>
          <p:nvPr/>
        </p:nvSpPr>
        <p:spPr>
          <a:xfrm>
            <a:off x="734310" y="828150"/>
            <a:ext cx="2068851" cy="6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950"/>
              <a:buFont typeface="Cabin"/>
              <a:buNone/>
            </a:pPr>
            <a:r>
              <a:rPr b="0" i="0" lang="en-US" sz="38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Exercise</a:t>
            </a:r>
            <a:endParaRPr/>
          </a:p>
        </p:txBody>
      </p:sp>
      <p:sp>
        <p:nvSpPr>
          <p:cNvPr id="282" name="Google Shape;282;p29"/>
          <p:cNvSpPr txBox="1"/>
          <p:nvPr/>
        </p:nvSpPr>
        <p:spPr>
          <a:xfrm>
            <a:off x="2476500" y="2182600"/>
            <a:ext cx="10706100" cy="470255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50"/>
              <a:buFont typeface="Cabin"/>
              <a:buNone/>
            </a:pPr>
            <a:r>
              <a:rPr lang="en-US" sz="3800">
                <a:solidFill>
                  <a:schemeClr val="lt1"/>
                </a:solidFill>
              </a:rPr>
              <a:t>Write a program to calculate</a:t>
            </a:r>
            <a:r>
              <a:rPr b="0" i="0" lang="en-US" sz="3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your pay</a:t>
            </a:r>
            <a:r>
              <a:rPr lang="en-US" sz="3800">
                <a:solidFill>
                  <a:schemeClr val="lt1"/>
                </a:solidFill>
              </a:rPr>
              <a:t>:</a:t>
            </a:r>
            <a:endParaRPr sz="38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50"/>
              <a:buFont typeface="Cabin"/>
              <a:buNone/>
            </a:pPr>
            <a:r>
              <a:rPr lang="en-US" sz="3800">
                <a:solidFill>
                  <a:schemeClr val="lt1"/>
                </a:solidFill>
              </a:rPr>
              <a:t>Your pay is </a:t>
            </a:r>
            <a:r>
              <a:rPr b="0" i="0" lang="en-US" sz="3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1.5 times the hourly rate for hours worked above 40 hours.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Cabin"/>
              <a:buNone/>
            </a:pPr>
            <a:r>
              <a:t/>
            </a:r>
            <a:endParaRPr b="0" i="0" sz="3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50"/>
              <a:buFont typeface="Cabin"/>
              <a:buNone/>
            </a:pPr>
            <a:r>
              <a:rPr b="0" i="0" lang="en-US" sz="38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Enter Hours: </a:t>
            </a:r>
            <a:r>
              <a:rPr b="0" i="0" lang="en-US" sz="38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45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50"/>
              <a:buFont typeface="Cabin"/>
              <a:buNone/>
            </a:pPr>
            <a:r>
              <a:rPr b="0" i="0" lang="en-US" sz="38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Enter Rate: </a:t>
            </a:r>
            <a:r>
              <a:rPr b="0" i="0" lang="en-US" sz="38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10</a:t>
            </a:r>
            <a:r>
              <a:rPr b="0" i="0" lang="en-US" sz="38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50"/>
              <a:buFont typeface="Cabin"/>
              <a:buNone/>
            </a:pPr>
            <a:r>
              <a:t/>
            </a:r>
            <a:endParaRPr b="0" i="0" sz="3800" u="none" cap="none" strike="noStrike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50"/>
              <a:buFont typeface="Cabin"/>
              <a:buNone/>
            </a:pPr>
            <a:r>
              <a:rPr b="0" i="0" lang="en-US" sz="38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Pay: 475.0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1"/>
          <p:cNvSpPr txBox="1"/>
          <p:nvPr>
            <p:ph type="title"/>
          </p:nvPr>
        </p:nvSpPr>
        <p:spPr>
          <a:xfrm>
            <a:off x="1155700" y="745588"/>
            <a:ext cx="13932000" cy="1794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FFFF00"/>
                </a:solidFill>
              </a:rPr>
              <a:t>Acknowledgements / Contributions</a:t>
            </a:r>
            <a:endParaRPr/>
          </a:p>
        </p:txBody>
      </p:sp>
      <p:sp>
        <p:nvSpPr>
          <p:cNvPr id="288" name="Google Shape;288;p31"/>
          <p:cNvSpPr txBox="1"/>
          <p:nvPr/>
        </p:nvSpPr>
        <p:spPr>
          <a:xfrm>
            <a:off x="1155700" y="2171403"/>
            <a:ext cx="6797699" cy="594389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These slides are Copyright 2010-  Charles R. Severance (</a:t>
            </a:r>
            <a:r>
              <a:rPr b="0" i="0" lang="en-US" sz="1800" u="sng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www.dr-chuck.com</a:t>
            </a:r>
            <a:r>
              <a:rPr b="0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) of the University of Michigan School of Information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Initial Development: Charles Severance, University of Michigan School of Information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… Insert new Contributors and Translators here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9" name="Google Shape;289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7900" y="991903"/>
            <a:ext cx="1024800" cy="10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3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3897687" y="1170103"/>
            <a:ext cx="1968599" cy="6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31"/>
          <p:cNvSpPr txBox="1"/>
          <p:nvPr/>
        </p:nvSpPr>
        <p:spPr>
          <a:xfrm>
            <a:off x="8704400" y="2369453"/>
            <a:ext cx="6797699" cy="574584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...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"/>
          <p:cNvSpPr txBox="1"/>
          <p:nvPr>
            <p:ph type="title"/>
          </p:nvPr>
        </p:nvSpPr>
        <p:spPr>
          <a:xfrm>
            <a:off x="5854700" y="768096"/>
            <a:ext cx="9588499" cy="1365504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Cabin"/>
              <a:buNone/>
            </a:pPr>
            <a:r>
              <a:rPr lang="en-US" sz="7600" u="none" cap="none" strike="noStrike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Conditional Steps</a:t>
            </a:r>
            <a:endParaRPr/>
          </a:p>
        </p:txBody>
      </p:sp>
      <p:sp>
        <p:nvSpPr>
          <p:cNvPr id="32" name="Google Shape;32;p2"/>
          <p:cNvSpPr txBox="1"/>
          <p:nvPr/>
        </p:nvSpPr>
        <p:spPr>
          <a:xfrm>
            <a:off x="13684013" y="3562350"/>
            <a:ext cx="1581150" cy="2184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Output: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900"/>
              <a:buFont typeface="Cabin"/>
              <a:buNone/>
            </a:pPr>
            <a:r>
              <a:rPr b="0" i="0" lang="en-US" sz="36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Smaller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900"/>
              <a:buFont typeface="Cabin"/>
              <a:buNone/>
            </a:pPr>
            <a:r>
              <a:rPr b="0" i="0" lang="en-US" sz="36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Finish</a:t>
            </a:r>
            <a:endParaRPr/>
          </a:p>
        </p:txBody>
      </p:sp>
      <p:sp>
        <p:nvSpPr>
          <p:cNvPr id="33" name="Google Shape;33;p2"/>
          <p:cNvSpPr txBox="1"/>
          <p:nvPr/>
        </p:nvSpPr>
        <p:spPr>
          <a:xfrm>
            <a:off x="7799386" y="2873375"/>
            <a:ext cx="4535286" cy="498474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Program: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FF7F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ts val="700"/>
              <a:buFont typeface="Cabin"/>
              <a:buNone/>
            </a:pPr>
            <a:r>
              <a:rPr b="0" i="0" lang="en-US" sz="28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x = 5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700"/>
              <a:buFont typeface="Cabin"/>
              <a:buNone/>
            </a:pPr>
            <a:r>
              <a:rPr b="0" i="0" lang="en-US" sz="28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if</a:t>
            </a:r>
            <a:r>
              <a:rPr b="0" i="0" lang="en-US" sz="2800" u="none" cap="none" strike="noStrike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0" i="0" lang="en-US" sz="28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x &lt; 10: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ts val="700"/>
              <a:buFont typeface="Courier"/>
              <a:buNone/>
            </a:pPr>
            <a:r>
              <a:rPr b="0" i="0" lang="en-US" sz="2800" u="none" cap="none" strike="noStrike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b="0" i="0" lang="en-US" sz="28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print(</a:t>
            </a:r>
            <a:r>
              <a:rPr b="0" i="0" lang="en-US" sz="28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'Smaller'</a:t>
            </a:r>
            <a:r>
              <a:rPr b="0" i="0" lang="en-US" sz="28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  <a:endParaRPr b="0" i="0" sz="2800" u="none" cap="none" strike="noStrike">
              <a:solidFill>
                <a:srgbClr val="00FF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700"/>
              <a:buFont typeface="Cabin"/>
              <a:buNone/>
            </a:pPr>
            <a:r>
              <a:rPr b="0" i="0" lang="en-US" sz="28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if</a:t>
            </a:r>
            <a:r>
              <a:rPr b="0" i="0" lang="en-US" sz="2800" u="none" cap="none" strike="noStrike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0" i="0" lang="en-US" sz="28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x &gt; 20: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ts val="700"/>
              <a:buFont typeface="Courier"/>
              <a:buNone/>
            </a:pPr>
            <a:r>
              <a:rPr b="0" i="0" lang="en-US" sz="2800" u="none" cap="none" strike="noStrike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b="0" i="0" lang="en-US" sz="28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print(</a:t>
            </a:r>
            <a:r>
              <a:rPr b="0" i="0" lang="en-US" sz="28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'Bigger'</a:t>
            </a:r>
            <a:r>
              <a:rPr b="0" i="0" lang="en-US" sz="28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  <a:endParaRPr b="0" i="0" sz="2800" u="none" cap="none" strike="noStrike">
              <a:solidFill>
                <a:srgbClr val="00FF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FF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700"/>
              <a:buFont typeface="Courier"/>
              <a:buNone/>
            </a:pPr>
            <a:r>
              <a:rPr b="0" i="0" lang="en-US" sz="28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print(</a:t>
            </a:r>
            <a:r>
              <a:rPr b="0" i="0" lang="en-US" sz="28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'Finish'</a:t>
            </a:r>
            <a:r>
              <a:rPr b="0" i="0" lang="en-US" sz="28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  <a:endParaRPr b="0" i="0" sz="2800" u="none" cap="none" strike="noStrike">
              <a:solidFill>
                <a:srgbClr val="00FF00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34" name="Google Shape;34;p2"/>
          <p:cNvSpPr txBox="1"/>
          <p:nvPr/>
        </p:nvSpPr>
        <p:spPr>
          <a:xfrm>
            <a:off x="1244600" y="977900"/>
            <a:ext cx="2743199" cy="597000"/>
          </a:xfrm>
          <a:prstGeom prst="rect">
            <a:avLst/>
          </a:prstGeom>
          <a:noFill/>
          <a:ln cap="flat" cmpd="sng" w="76200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Cabin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x = 5</a:t>
            </a:r>
            <a:endParaRPr/>
          </a:p>
        </p:txBody>
      </p:sp>
      <p:cxnSp>
        <p:nvCxnSpPr>
          <p:cNvPr id="35" name="Google Shape;35;p2"/>
          <p:cNvCxnSpPr/>
          <p:nvPr/>
        </p:nvCxnSpPr>
        <p:spPr>
          <a:xfrm rot="10800000">
            <a:off x="2597149" y="1560512"/>
            <a:ext cx="14287" cy="566736"/>
          </a:xfrm>
          <a:prstGeom prst="straightConnector1">
            <a:avLst/>
          </a:prstGeom>
          <a:noFill/>
          <a:ln cap="rnd" cmpd="sng" w="76200">
            <a:solidFill>
              <a:srgbClr val="00FFFF"/>
            </a:solidFill>
            <a:prstDash val="solid"/>
            <a:miter lim="8000"/>
            <a:headEnd len="med" w="med" type="stealth"/>
            <a:tailEnd len="sm" w="sm" type="none"/>
          </a:ln>
        </p:spPr>
      </p:cxnSp>
      <p:cxnSp>
        <p:nvCxnSpPr>
          <p:cNvPr id="36" name="Google Shape;36;p2"/>
          <p:cNvCxnSpPr>
            <a:endCxn id="33" idx="3"/>
          </p:cNvCxnSpPr>
          <p:nvPr/>
        </p:nvCxnSpPr>
        <p:spPr>
          <a:xfrm flipH="1">
            <a:off x="12334672" y="4948150"/>
            <a:ext cx="1206300" cy="417600"/>
          </a:xfrm>
          <a:prstGeom prst="straightConnector1">
            <a:avLst/>
          </a:prstGeom>
          <a:noFill/>
          <a:ln cap="rnd" cmpd="sng" w="50800">
            <a:solidFill>
              <a:srgbClr val="FFFFFF"/>
            </a:solidFill>
            <a:prstDash val="solid"/>
            <a:miter lim="8000"/>
            <a:headEnd len="med" w="med" type="stealth"/>
            <a:tailEnd len="sm" w="sm" type="none"/>
          </a:ln>
        </p:spPr>
      </p:cxnSp>
      <p:sp>
        <p:nvSpPr>
          <p:cNvPr id="37" name="Google Shape;37;p2"/>
          <p:cNvSpPr/>
          <p:nvPr/>
        </p:nvSpPr>
        <p:spPr>
          <a:xfrm>
            <a:off x="1181100" y="2120900"/>
            <a:ext cx="2870200" cy="1270000"/>
          </a:xfrm>
          <a:prstGeom prst="diamond">
            <a:avLst/>
          </a:prstGeom>
          <a:noFill/>
          <a:ln cap="flat" cmpd="sng" w="76200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Cabin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x &lt; 10 ?</a:t>
            </a:r>
            <a:endParaRPr/>
          </a:p>
        </p:txBody>
      </p:sp>
      <p:cxnSp>
        <p:nvCxnSpPr>
          <p:cNvPr id="38" name="Google Shape;38;p2"/>
          <p:cNvCxnSpPr/>
          <p:nvPr/>
        </p:nvCxnSpPr>
        <p:spPr>
          <a:xfrm rot="10800000">
            <a:off x="2597150" y="3338512"/>
            <a:ext cx="19049" cy="1609725"/>
          </a:xfrm>
          <a:prstGeom prst="straightConnector1">
            <a:avLst/>
          </a:prstGeom>
          <a:noFill/>
          <a:ln cap="rnd" cmpd="sng" w="76200">
            <a:solidFill>
              <a:srgbClr val="00FFFF"/>
            </a:solidFill>
            <a:prstDash val="solid"/>
            <a:miter lim="8000"/>
            <a:headEnd len="med" w="med" type="stealth"/>
            <a:tailEnd len="sm" w="sm" type="none"/>
          </a:ln>
        </p:spPr>
      </p:cxnSp>
      <p:sp>
        <p:nvSpPr>
          <p:cNvPr id="39" name="Google Shape;39;p2"/>
          <p:cNvSpPr txBox="1"/>
          <p:nvPr/>
        </p:nvSpPr>
        <p:spPr>
          <a:xfrm>
            <a:off x="3327400" y="3352800"/>
            <a:ext cx="2921000" cy="749299"/>
          </a:xfrm>
          <a:prstGeom prst="rect">
            <a:avLst/>
          </a:prstGeom>
          <a:noFill/>
          <a:ln cap="flat" cmpd="sng" w="76200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Arial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print('Smaller')</a:t>
            </a:r>
            <a:endParaRPr b="0" i="0" sz="3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0" name="Google Shape;40;p2"/>
          <p:cNvCxnSpPr/>
          <p:nvPr/>
        </p:nvCxnSpPr>
        <p:spPr>
          <a:xfrm rot="10800000">
            <a:off x="4038599" y="2749549"/>
            <a:ext cx="777875" cy="15875"/>
          </a:xfrm>
          <a:prstGeom prst="straightConnector1">
            <a:avLst/>
          </a:prstGeom>
          <a:noFill/>
          <a:ln cap="rnd" cmpd="sng" w="76200">
            <a:solidFill>
              <a:srgbClr val="00FFFF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41" name="Google Shape;41;p2"/>
          <p:cNvCxnSpPr/>
          <p:nvPr/>
        </p:nvCxnSpPr>
        <p:spPr>
          <a:xfrm flipH="1" rot="10800000">
            <a:off x="4783137" y="2749550"/>
            <a:ext cx="15875" cy="644524"/>
          </a:xfrm>
          <a:prstGeom prst="straightConnector1">
            <a:avLst/>
          </a:prstGeom>
          <a:noFill/>
          <a:ln cap="rnd" cmpd="sng" w="76200">
            <a:solidFill>
              <a:srgbClr val="00FFFF"/>
            </a:solidFill>
            <a:prstDash val="solid"/>
            <a:miter lim="8000"/>
            <a:headEnd len="med" w="med" type="stealth"/>
            <a:tailEnd len="sm" w="sm" type="none"/>
          </a:ln>
        </p:spPr>
      </p:cxnSp>
      <p:cxnSp>
        <p:nvCxnSpPr>
          <p:cNvPr id="42" name="Google Shape;42;p2"/>
          <p:cNvCxnSpPr/>
          <p:nvPr/>
        </p:nvCxnSpPr>
        <p:spPr>
          <a:xfrm flipH="1">
            <a:off x="4783137" y="4087812"/>
            <a:ext cx="15875" cy="314324"/>
          </a:xfrm>
          <a:prstGeom prst="straightConnector1">
            <a:avLst/>
          </a:prstGeom>
          <a:noFill/>
          <a:ln cap="rnd" cmpd="sng" w="76200">
            <a:solidFill>
              <a:srgbClr val="00FFFF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43" name="Google Shape;43;p2"/>
          <p:cNvCxnSpPr/>
          <p:nvPr/>
        </p:nvCxnSpPr>
        <p:spPr>
          <a:xfrm>
            <a:off x="2649536" y="4419600"/>
            <a:ext cx="2149474" cy="0"/>
          </a:xfrm>
          <a:prstGeom prst="straightConnector1">
            <a:avLst/>
          </a:prstGeom>
          <a:noFill/>
          <a:ln cap="rnd" cmpd="sng" w="76200">
            <a:solidFill>
              <a:srgbClr val="00FFFF"/>
            </a:solidFill>
            <a:prstDash val="solid"/>
            <a:miter lim="8000"/>
            <a:headEnd len="med" w="med" type="stealth"/>
            <a:tailEnd len="sm" w="sm" type="none"/>
          </a:ln>
        </p:spPr>
      </p:cxnSp>
      <p:sp>
        <p:nvSpPr>
          <p:cNvPr id="44" name="Google Shape;44;p2"/>
          <p:cNvSpPr/>
          <p:nvPr/>
        </p:nvSpPr>
        <p:spPr>
          <a:xfrm>
            <a:off x="1181100" y="4864100"/>
            <a:ext cx="2870200" cy="1270000"/>
          </a:xfrm>
          <a:prstGeom prst="diamond">
            <a:avLst/>
          </a:prstGeom>
          <a:noFill/>
          <a:ln cap="flat" cmpd="sng" w="76200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Cabin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x &gt; 20 ?</a:t>
            </a:r>
            <a:endParaRPr/>
          </a:p>
        </p:txBody>
      </p:sp>
      <p:cxnSp>
        <p:nvCxnSpPr>
          <p:cNvPr id="45" name="Google Shape;45;p2"/>
          <p:cNvCxnSpPr/>
          <p:nvPr/>
        </p:nvCxnSpPr>
        <p:spPr>
          <a:xfrm rot="10800000">
            <a:off x="2597150" y="6081711"/>
            <a:ext cx="19049" cy="1609725"/>
          </a:xfrm>
          <a:prstGeom prst="straightConnector1">
            <a:avLst/>
          </a:prstGeom>
          <a:noFill/>
          <a:ln cap="rnd" cmpd="sng" w="76200">
            <a:solidFill>
              <a:srgbClr val="00FFFF"/>
            </a:solidFill>
            <a:prstDash val="solid"/>
            <a:miter lim="8000"/>
            <a:headEnd len="med" w="med" type="stealth"/>
            <a:tailEnd len="sm" w="sm" type="none"/>
          </a:ln>
        </p:spPr>
      </p:cxnSp>
      <p:sp>
        <p:nvSpPr>
          <p:cNvPr id="46" name="Google Shape;46;p2"/>
          <p:cNvSpPr txBox="1"/>
          <p:nvPr/>
        </p:nvSpPr>
        <p:spPr>
          <a:xfrm>
            <a:off x="3327400" y="6096000"/>
            <a:ext cx="2921000" cy="749299"/>
          </a:xfrm>
          <a:prstGeom prst="rect">
            <a:avLst/>
          </a:prstGeom>
          <a:noFill/>
          <a:ln cap="flat" cmpd="sng" w="76200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Arial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print('Bigger')</a:t>
            </a:r>
            <a:endParaRPr b="0" i="0" sz="3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" name="Google Shape;47;p2"/>
          <p:cNvCxnSpPr/>
          <p:nvPr/>
        </p:nvCxnSpPr>
        <p:spPr>
          <a:xfrm rot="10800000">
            <a:off x="4038599" y="5492749"/>
            <a:ext cx="777875" cy="15875"/>
          </a:xfrm>
          <a:prstGeom prst="straightConnector1">
            <a:avLst/>
          </a:prstGeom>
          <a:noFill/>
          <a:ln cap="rnd" cmpd="sng" w="76200">
            <a:solidFill>
              <a:srgbClr val="00FFFF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48" name="Google Shape;48;p2"/>
          <p:cNvCxnSpPr/>
          <p:nvPr/>
        </p:nvCxnSpPr>
        <p:spPr>
          <a:xfrm flipH="1" rot="10800000">
            <a:off x="4783137" y="5492750"/>
            <a:ext cx="15875" cy="644524"/>
          </a:xfrm>
          <a:prstGeom prst="straightConnector1">
            <a:avLst/>
          </a:prstGeom>
          <a:noFill/>
          <a:ln cap="rnd" cmpd="sng" w="76200">
            <a:solidFill>
              <a:srgbClr val="00FFFF"/>
            </a:solidFill>
            <a:prstDash val="solid"/>
            <a:miter lim="8000"/>
            <a:headEnd len="med" w="med" type="stealth"/>
            <a:tailEnd len="sm" w="sm" type="none"/>
          </a:ln>
        </p:spPr>
      </p:cxnSp>
      <p:cxnSp>
        <p:nvCxnSpPr>
          <p:cNvPr id="49" name="Google Shape;49;p2"/>
          <p:cNvCxnSpPr/>
          <p:nvPr/>
        </p:nvCxnSpPr>
        <p:spPr>
          <a:xfrm flipH="1">
            <a:off x="4783137" y="6831011"/>
            <a:ext cx="15875" cy="314324"/>
          </a:xfrm>
          <a:prstGeom prst="straightConnector1">
            <a:avLst/>
          </a:prstGeom>
          <a:noFill/>
          <a:ln cap="rnd" cmpd="sng" w="76200">
            <a:solidFill>
              <a:srgbClr val="00FFFF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50" name="Google Shape;50;p2"/>
          <p:cNvCxnSpPr/>
          <p:nvPr/>
        </p:nvCxnSpPr>
        <p:spPr>
          <a:xfrm>
            <a:off x="2649536" y="7162800"/>
            <a:ext cx="2149474" cy="0"/>
          </a:xfrm>
          <a:prstGeom prst="straightConnector1">
            <a:avLst/>
          </a:prstGeom>
          <a:noFill/>
          <a:ln cap="rnd" cmpd="sng" w="76200">
            <a:solidFill>
              <a:srgbClr val="00FFFF"/>
            </a:solidFill>
            <a:prstDash val="solid"/>
            <a:miter lim="8000"/>
            <a:headEnd len="med" w="med" type="stealth"/>
            <a:tailEnd len="sm" w="sm" type="none"/>
          </a:ln>
        </p:spPr>
      </p:cxnSp>
      <p:cxnSp>
        <p:nvCxnSpPr>
          <p:cNvPr id="51" name="Google Shape;51;p2"/>
          <p:cNvCxnSpPr/>
          <p:nvPr/>
        </p:nvCxnSpPr>
        <p:spPr>
          <a:xfrm flipH="1">
            <a:off x="11431588" y="5508625"/>
            <a:ext cx="2109314" cy="1654175"/>
          </a:xfrm>
          <a:prstGeom prst="straightConnector1">
            <a:avLst/>
          </a:prstGeom>
          <a:noFill/>
          <a:ln cap="rnd" cmpd="sng" w="50800">
            <a:solidFill>
              <a:srgbClr val="FFFFFF"/>
            </a:solidFill>
            <a:prstDash val="solid"/>
            <a:miter lim="8000"/>
            <a:headEnd len="med" w="med" type="stealth"/>
            <a:tailEnd len="sm" w="sm" type="none"/>
          </a:ln>
        </p:spPr>
      </p:cxnSp>
      <p:sp>
        <p:nvSpPr>
          <p:cNvPr id="52" name="Google Shape;52;p2"/>
          <p:cNvSpPr txBox="1"/>
          <p:nvPr/>
        </p:nvSpPr>
        <p:spPr>
          <a:xfrm>
            <a:off x="1244600" y="7658100"/>
            <a:ext cx="2743199" cy="596900"/>
          </a:xfrm>
          <a:prstGeom prst="rect">
            <a:avLst/>
          </a:prstGeom>
          <a:noFill/>
          <a:ln cap="flat" cmpd="sng" w="76200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Arial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print('Finis')</a:t>
            </a:r>
            <a:endParaRPr b="0" i="0" sz="3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2"/>
          <p:cNvSpPr txBox="1"/>
          <p:nvPr/>
        </p:nvSpPr>
        <p:spPr>
          <a:xfrm>
            <a:off x="4414837" y="2108200"/>
            <a:ext cx="725486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Cabin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Yes</a:t>
            </a:r>
            <a:endParaRPr/>
          </a:p>
        </p:txBody>
      </p:sp>
      <p:sp>
        <p:nvSpPr>
          <p:cNvPr id="54" name="Google Shape;54;p2"/>
          <p:cNvSpPr txBox="1"/>
          <p:nvPr/>
        </p:nvSpPr>
        <p:spPr>
          <a:xfrm>
            <a:off x="5747875" y="278505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2"/>
          <p:cNvSpPr txBox="1"/>
          <p:nvPr/>
        </p:nvSpPr>
        <p:spPr>
          <a:xfrm>
            <a:off x="1549262" y="6097586"/>
            <a:ext cx="725399" cy="52776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Cabin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  <a:endParaRPr/>
          </a:p>
        </p:txBody>
      </p:sp>
      <p:sp>
        <p:nvSpPr>
          <p:cNvPr id="56" name="Google Shape;56;p2"/>
          <p:cNvSpPr txBox="1"/>
          <p:nvPr/>
        </p:nvSpPr>
        <p:spPr>
          <a:xfrm>
            <a:off x="4436269" y="4765676"/>
            <a:ext cx="725486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Cabin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Yes</a:t>
            </a:r>
            <a:endParaRPr/>
          </a:p>
        </p:txBody>
      </p:sp>
      <p:sp>
        <p:nvSpPr>
          <p:cNvPr id="57" name="Google Shape;57;p2"/>
          <p:cNvSpPr txBox="1"/>
          <p:nvPr/>
        </p:nvSpPr>
        <p:spPr>
          <a:xfrm>
            <a:off x="1590537" y="3394076"/>
            <a:ext cx="725399" cy="70802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Cabin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"/>
          <p:cNvSpPr txBox="1"/>
          <p:nvPr>
            <p:ph type="title"/>
          </p:nvPr>
        </p:nvSpPr>
        <p:spPr>
          <a:xfrm>
            <a:off x="1155700" y="745588"/>
            <a:ext cx="13932000" cy="1794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900"/>
              <a:buFont typeface="Cabin"/>
              <a:buNone/>
            </a:pPr>
            <a:r>
              <a:rPr lang="en-US" sz="7600" u="none" cap="none" strike="noStrike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Comparison Operators</a:t>
            </a:r>
            <a:endParaRPr/>
          </a:p>
        </p:txBody>
      </p:sp>
      <p:sp>
        <p:nvSpPr>
          <p:cNvPr id="63" name="Google Shape;63;p3"/>
          <p:cNvSpPr txBox="1"/>
          <p:nvPr>
            <p:ph idx="1" type="body"/>
          </p:nvPr>
        </p:nvSpPr>
        <p:spPr>
          <a:xfrm>
            <a:off x="1155700" y="1543301"/>
            <a:ext cx="6444300" cy="515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358394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000"/>
              <a:buFont typeface="Cabin"/>
              <a:buChar char="•"/>
            </a:pPr>
            <a:r>
              <a:rPr lang="en-US" sz="30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Boolean expressions</a:t>
            </a:r>
            <a:r>
              <a:rPr lang="en-US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using </a:t>
            </a:r>
            <a:r>
              <a:rPr lang="en-US" sz="3000" u="none" cap="none" strike="noStrike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comparison operators</a:t>
            </a:r>
            <a:r>
              <a:rPr lang="en-US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evaluate to True / False or Yes / No</a:t>
            </a:r>
            <a:endParaRPr sz="4200"/>
          </a:p>
        </p:txBody>
      </p:sp>
      <p:sp>
        <p:nvSpPr>
          <p:cNvPr id="64" name="Google Shape;64;p3"/>
          <p:cNvSpPr txBox="1"/>
          <p:nvPr/>
        </p:nvSpPr>
        <p:spPr>
          <a:xfrm>
            <a:off x="4377856" y="7762186"/>
            <a:ext cx="9042900" cy="48148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600"/>
              <a:buFont typeface="Cabin"/>
              <a:buNone/>
            </a:pPr>
            <a:r>
              <a:rPr b="0" i="0" lang="en-US" sz="2400" u="sng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http://en.wikipedia.org/wiki/George_Boole</a:t>
            </a:r>
            <a:endParaRPr/>
          </a:p>
        </p:txBody>
      </p:sp>
      <p:sp>
        <p:nvSpPr>
          <p:cNvPr id="65" name="Google Shape;65;p3"/>
          <p:cNvSpPr txBox="1"/>
          <p:nvPr/>
        </p:nvSpPr>
        <p:spPr>
          <a:xfrm>
            <a:off x="8440425" y="6702100"/>
            <a:ext cx="7105500" cy="7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Cabin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Remember:  “=” is used for assignment.</a:t>
            </a:r>
            <a:endParaRPr/>
          </a:p>
        </p:txBody>
      </p:sp>
      <p:graphicFrame>
        <p:nvGraphicFramePr>
          <p:cNvPr id="66" name="Google Shape;66;p3"/>
          <p:cNvGraphicFramePr/>
          <p:nvPr/>
        </p:nvGraphicFramePr>
        <p:xfrm>
          <a:off x="8440443" y="253025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{55EDF5A6-4FCA-4888-A047-1455B673C5BF}</a:tableStyleId>
              </a:tblPr>
              <a:tblGrid>
                <a:gridCol w="2276725"/>
                <a:gridCol w="4828800"/>
              </a:tblGrid>
              <a:tr h="579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ts val="825"/>
                        <a:buFont typeface="Cabin"/>
                        <a:buNone/>
                      </a:pPr>
                      <a:r>
                        <a:rPr b="0" i="0" lang="en-US" sz="3300" u="none" cap="none" strike="noStrike">
                          <a:solidFill>
                            <a:srgbClr val="00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Python</a:t>
                      </a:r>
                      <a:endParaRPr/>
                    </a:p>
                  </a:txBody>
                  <a:tcPr marT="38100" marB="38100" marR="38100" marL="38100" anchor="ctr">
                    <a:lnL cap="flat" cmpd="sng" w="254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>
                        <a:alpha val="4901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825"/>
                        <a:buFont typeface="Cabin"/>
                        <a:buNone/>
                      </a:pPr>
                      <a:r>
                        <a:rPr b="0" i="0" lang="en-US" sz="3300" u="none" cap="none" strike="noStrike">
                          <a:solidFill>
                            <a:srgbClr val="FFFF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Meaning</a:t>
                      </a:r>
                      <a:endParaRPr/>
                    </a:p>
                  </a:txBody>
                  <a:tcPr marT="38100" marB="38100" marR="38100" marL="38100" anchor="ctr">
                    <a:lnL cap="flat" cmpd="sng" w="254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>
                        <a:alpha val="49019"/>
                      </a:srgbClr>
                    </a:solidFill>
                  </a:tcPr>
                </a:tc>
              </a:tr>
              <a:tr h="547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ts val="775"/>
                        <a:buFont typeface="Cabin"/>
                        <a:buNone/>
                      </a:pPr>
                      <a:r>
                        <a:rPr b="0" i="0" lang="en-US" sz="3100" u="none" cap="none" strike="noStrike">
                          <a:solidFill>
                            <a:srgbClr val="00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&lt;</a:t>
                      </a:r>
                      <a:endParaRPr/>
                    </a:p>
                  </a:txBody>
                  <a:tcPr marT="38100" marB="38100" marR="38100" marL="38100" anchor="ctr">
                    <a:lnL cap="flat" cmpd="sng" w="254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775"/>
                        <a:buFont typeface="Cabin"/>
                        <a:buNone/>
                      </a:pPr>
                      <a:r>
                        <a:rPr b="0" i="0" lang="en-US" sz="31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Less than</a:t>
                      </a:r>
                      <a:endParaRPr/>
                    </a:p>
                  </a:txBody>
                  <a:tcPr marT="38100" marB="38100" marR="38100" marL="38100" anchor="ctr">
                    <a:lnL cap="flat" cmpd="sng" w="254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9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ts val="775"/>
                        <a:buFont typeface="Cabin"/>
                        <a:buNone/>
                      </a:pPr>
                      <a:r>
                        <a:rPr b="0" i="0" lang="en-US" sz="3100" u="none" cap="none" strike="noStrike">
                          <a:solidFill>
                            <a:srgbClr val="00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&lt;=</a:t>
                      </a:r>
                      <a:endParaRPr/>
                    </a:p>
                  </a:txBody>
                  <a:tcPr marT="38100" marB="38100" marR="38100" marL="38100" anchor="ctr">
                    <a:lnL cap="flat" cmpd="sng" w="254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775"/>
                        <a:buFont typeface="Cabin"/>
                        <a:buNone/>
                      </a:pPr>
                      <a:r>
                        <a:rPr b="0" i="0" lang="en-US" sz="31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Less than or Equal to</a:t>
                      </a:r>
                      <a:endParaRPr/>
                    </a:p>
                  </a:txBody>
                  <a:tcPr marT="38100" marB="38100" marR="38100" marL="38100" anchor="ctr">
                    <a:lnL cap="flat" cmpd="sng" w="254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9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ts val="775"/>
                        <a:buFont typeface="Cabin"/>
                        <a:buNone/>
                      </a:pPr>
                      <a:r>
                        <a:rPr b="0" i="0" lang="en-US" sz="3100" u="none" cap="none" strike="noStrike">
                          <a:solidFill>
                            <a:srgbClr val="00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== </a:t>
                      </a:r>
                      <a:endParaRPr/>
                    </a:p>
                  </a:txBody>
                  <a:tcPr marT="38100" marB="38100" marR="38100" marL="38100" anchor="ctr">
                    <a:lnL cap="flat" cmpd="sng" w="254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775"/>
                        <a:buFont typeface="Cabin"/>
                        <a:buNone/>
                      </a:pPr>
                      <a:r>
                        <a:rPr b="0" i="0" lang="en-US" sz="31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Equal to</a:t>
                      </a:r>
                      <a:endParaRPr/>
                    </a:p>
                  </a:txBody>
                  <a:tcPr marT="38100" marB="38100" marR="38100" marL="38100" anchor="ctr">
                    <a:lnL cap="flat" cmpd="sng" w="254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7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ts val="775"/>
                        <a:buFont typeface="Cabin"/>
                        <a:buNone/>
                      </a:pPr>
                      <a:r>
                        <a:rPr b="0" i="0" lang="en-US" sz="3100" u="none" cap="none" strike="noStrike">
                          <a:solidFill>
                            <a:srgbClr val="00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&gt;=</a:t>
                      </a:r>
                      <a:endParaRPr/>
                    </a:p>
                  </a:txBody>
                  <a:tcPr marT="38100" marB="38100" marR="38100" marL="38100" anchor="ctr">
                    <a:lnL cap="flat" cmpd="sng" w="254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775"/>
                        <a:buFont typeface="Cabin"/>
                        <a:buNone/>
                      </a:pPr>
                      <a:r>
                        <a:rPr b="0" i="0" lang="en-US" sz="31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Greater than or Equal to</a:t>
                      </a:r>
                      <a:endParaRPr/>
                    </a:p>
                  </a:txBody>
                  <a:tcPr marT="38100" marB="38100" marR="38100" marL="38100" anchor="ctr">
                    <a:lnL cap="flat" cmpd="sng" w="254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9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ts val="775"/>
                        <a:buFont typeface="Cabin"/>
                        <a:buNone/>
                      </a:pPr>
                      <a:r>
                        <a:rPr b="0" i="0" lang="en-US" sz="3100" u="none" cap="none" strike="noStrike">
                          <a:solidFill>
                            <a:srgbClr val="00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endParaRPr/>
                    </a:p>
                  </a:txBody>
                  <a:tcPr marT="38100" marB="38100" marR="38100" marL="38100" anchor="ctr">
                    <a:lnL cap="flat" cmpd="sng" w="254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775"/>
                        <a:buFont typeface="Cabin"/>
                        <a:buNone/>
                      </a:pPr>
                      <a:r>
                        <a:rPr b="0" i="0" lang="en-US" sz="31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Greater than</a:t>
                      </a:r>
                      <a:endParaRPr/>
                    </a:p>
                  </a:txBody>
                  <a:tcPr marT="38100" marB="38100" marR="38100" marL="38100" anchor="ctr">
                    <a:lnL cap="flat" cmpd="sng" w="254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7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ts val="775"/>
                        <a:buFont typeface="Cabin"/>
                        <a:buNone/>
                      </a:pPr>
                      <a:r>
                        <a:rPr b="0" i="0" lang="en-US" sz="3100" u="none" cap="none" strike="noStrike">
                          <a:solidFill>
                            <a:srgbClr val="00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!=</a:t>
                      </a:r>
                      <a:endParaRPr/>
                    </a:p>
                  </a:txBody>
                  <a:tcPr marT="38100" marB="38100" marR="38100" marL="38100" anchor="ctr">
                    <a:lnL cap="flat" cmpd="sng" w="254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775"/>
                        <a:buFont typeface="Cabin"/>
                        <a:buNone/>
                      </a:pPr>
                      <a:r>
                        <a:rPr b="0" i="0" lang="en-US" sz="31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Not equal</a:t>
                      </a:r>
                      <a:endParaRPr/>
                    </a:p>
                  </a:txBody>
                  <a:tcPr marT="38100" marB="38100" marR="38100" marL="38100" anchor="ctr">
                    <a:lnL cap="flat" cmpd="sng" w="254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"/>
          <p:cNvSpPr txBox="1"/>
          <p:nvPr>
            <p:ph type="title"/>
          </p:nvPr>
        </p:nvSpPr>
        <p:spPr>
          <a:xfrm>
            <a:off x="1155700" y="745588"/>
            <a:ext cx="13932000" cy="1794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900"/>
              <a:buFont typeface="Cabin"/>
              <a:buNone/>
            </a:pPr>
            <a:r>
              <a:rPr lang="en-US" sz="7600" u="none" cap="none" strike="noStrike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Comparison Operators</a:t>
            </a:r>
            <a:endParaRPr/>
          </a:p>
        </p:txBody>
      </p:sp>
      <p:sp>
        <p:nvSpPr>
          <p:cNvPr id="72" name="Google Shape;72;p4"/>
          <p:cNvSpPr txBox="1"/>
          <p:nvPr/>
        </p:nvSpPr>
        <p:spPr>
          <a:xfrm>
            <a:off x="1155700" y="2608285"/>
            <a:ext cx="8797769" cy="547140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Cabin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x = 5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750"/>
              <a:buFont typeface="Cabin"/>
              <a:buNone/>
            </a:pPr>
            <a:r>
              <a:rPr b="0" i="0" lang="en-US" sz="30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if x == 5 :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750"/>
              <a:buFont typeface="Courier"/>
              <a:buNone/>
            </a:pPr>
            <a:r>
              <a:rPr b="0" i="0" lang="en-US" sz="30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    print('Equals 5')</a:t>
            </a:r>
            <a:endParaRPr b="0" i="0" sz="3000" u="none" cap="none" strike="noStrike">
              <a:solidFill>
                <a:srgbClr val="00FF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750"/>
              <a:buFont typeface="Cabin"/>
              <a:buNone/>
            </a:pPr>
            <a:r>
              <a:rPr b="0" i="0" lang="en-US" sz="3000" u="none" cap="none" strike="noStrike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"/>
              </a:rPr>
              <a:t>if x &gt; 4 :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750"/>
              <a:buFont typeface="Courier"/>
              <a:buNone/>
            </a:pPr>
            <a:r>
              <a:rPr b="0" i="0" lang="en-US" sz="3000" u="none" cap="none" strike="noStrike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"/>
              </a:rPr>
              <a:t>   print('Greater than 4')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ts val="750"/>
              <a:buFont typeface="Cabin"/>
              <a:buNone/>
            </a:pPr>
            <a:r>
              <a:rPr b="0" i="0" lang="en-US" sz="3000" u="none" cap="none" strike="noStrike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"/>
              </a:rPr>
              <a:t>if  x &gt;= 5 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ts val="750"/>
              <a:buFont typeface="Courier"/>
              <a:buNone/>
            </a:pPr>
            <a:r>
              <a:rPr b="0" i="0" lang="en-US" sz="3000" u="none" cap="none" strike="noStrike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"/>
              </a:rPr>
              <a:t>    print('Greater than or Equals 5')</a:t>
            </a:r>
            <a:endParaRPr b="0" i="0" sz="3000" u="none" cap="none" strike="noStrike">
              <a:solidFill>
                <a:srgbClr val="FF99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750"/>
              <a:buFont typeface="Courier"/>
              <a:buNone/>
            </a:pPr>
            <a:r>
              <a:rPr b="0" i="0" lang="en-US" sz="3000" u="none" cap="none" strike="noStrike">
                <a:solidFill>
                  <a:srgbClr val="D9D9D9"/>
                </a:solidFill>
                <a:latin typeface="Courier"/>
                <a:ea typeface="Courier"/>
                <a:cs typeface="Courier"/>
                <a:sym typeface="Courier"/>
              </a:rPr>
              <a:t>if x &lt; 6 : print('Less than 6') </a:t>
            </a:r>
            <a:endParaRPr b="0" i="0" sz="3000" u="none" cap="none" strike="noStrike">
              <a:solidFill>
                <a:srgbClr val="D9D9D9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750"/>
              <a:buFont typeface="Cabin"/>
              <a:buNone/>
            </a:pPr>
            <a:r>
              <a:rPr b="0" i="0" lang="en-US" sz="30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if x &lt;= 5 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750"/>
              <a:buFont typeface="Courier"/>
              <a:buNone/>
            </a:pPr>
            <a:r>
              <a:rPr b="0" i="0" lang="en-US" sz="30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    print('Less than or Equals 5')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750"/>
              <a:buFont typeface="Cabin"/>
              <a:buNone/>
            </a:pPr>
            <a:r>
              <a:rPr b="0" i="0" lang="en-US" sz="3000" u="none" cap="none" strike="noStrike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"/>
              </a:rPr>
              <a:t>if x != 6 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750"/>
              <a:buFont typeface="Courier"/>
              <a:buNone/>
            </a:pPr>
            <a:r>
              <a:rPr b="0" i="0" lang="en-US" sz="3000" u="none" cap="none" strike="noStrike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"/>
              </a:rPr>
              <a:t>    print('Not equal 6')</a:t>
            </a:r>
            <a:endParaRPr b="0" i="0" sz="3000" u="none" cap="none" strike="noStrike">
              <a:solidFill>
                <a:srgbClr val="00FFFF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73" name="Google Shape;73;p4"/>
          <p:cNvSpPr txBox="1"/>
          <p:nvPr/>
        </p:nvSpPr>
        <p:spPr>
          <a:xfrm>
            <a:off x="10513900" y="2985796"/>
            <a:ext cx="5240762" cy="520286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900"/>
              <a:buFont typeface="Cabin"/>
              <a:buNone/>
            </a:pPr>
            <a:r>
              <a:rPr b="0" i="0" lang="en-US" sz="36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Equals 5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900"/>
              <a:buFont typeface="Cabin"/>
              <a:buNone/>
            </a:pPr>
            <a:r>
              <a:rPr b="0" i="0" lang="en-US" sz="36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Greater than 4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ts val="900"/>
              <a:buFont typeface="Cabin"/>
              <a:buNone/>
            </a:pPr>
            <a:r>
              <a:rPr b="0" i="0" lang="en-US" sz="36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Greater than or Equals 5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900"/>
              <a:buFont typeface="Cabin"/>
              <a:buNone/>
            </a:pPr>
            <a:r>
              <a:rPr b="0" i="0" lang="en-US" sz="3600" u="none" cap="none" strike="noStrike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Less than 6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900"/>
              <a:buFont typeface="Cabin"/>
              <a:buNone/>
            </a:pPr>
            <a:r>
              <a:rPr b="0" i="0" lang="en-US" sz="36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Less than or Equals 5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900"/>
              <a:buFont typeface="Cabin"/>
              <a:buNone/>
            </a:pPr>
            <a:r>
              <a:rPr b="0" i="0" lang="en-US" sz="3600" u="none" cap="none" strike="noStrike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Not equal 6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5"/>
          <p:cNvSpPr txBox="1"/>
          <p:nvPr>
            <p:ph type="title"/>
          </p:nvPr>
        </p:nvSpPr>
        <p:spPr>
          <a:xfrm>
            <a:off x="2028825" y="564876"/>
            <a:ext cx="9515632" cy="1070512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650"/>
              <a:buFont typeface="Cabin"/>
              <a:buNone/>
            </a:pPr>
            <a:r>
              <a:rPr lang="en-US" sz="6600" u="none" cap="none" strike="noStrike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One-Way Decisions</a:t>
            </a:r>
            <a:endParaRPr/>
          </a:p>
        </p:txBody>
      </p:sp>
      <p:sp>
        <p:nvSpPr>
          <p:cNvPr id="79" name="Google Shape;79;p5"/>
          <p:cNvSpPr txBox="1"/>
          <p:nvPr/>
        </p:nvSpPr>
        <p:spPr>
          <a:xfrm>
            <a:off x="631900" y="1543987"/>
            <a:ext cx="5712000" cy="65057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Cabin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x = 5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ts val="800"/>
              <a:buFont typeface="Courier"/>
              <a:buNone/>
            </a:pPr>
            <a:r>
              <a:rPr b="0" i="0" lang="en-US" sz="3200" u="none" cap="none" strike="noStrike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"/>
              </a:rPr>
              <a:t>print('Before 5')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800"/>
              <a:buFont typeface="Cabin"/>
              <a:buNone/>
            </a:pPr>
            <a:r>
              <a:rPr b="0" i="0" lang="en-US" sz="3200" u="none" cap="none" strike="noStrike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"/>
              </a:rPr>
              <a:t>if  x == 5 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800"/>
              <a:buFont typeface="Courier"/>
              <a:buNone/>
            </a:pPr>
            <a:r>
              <a:rPr b="0" i="0" lang="en-US" sz="3200" u="none" cap="none" strike="noStrike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"/>
              </a:rPr>
              <a:t>    print('Is 5')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800"/>
              <a:buFont typeface="Courier"/>
              <a:buNone/>
            </a:pPr>
            <a:r>
              <a:rPr b="0" i="0" lang="en-US" sz="3200" u="none" cap="none" strike="noStrike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"/>
              </a:rPr>
              <a:t>    print('Is Still 5')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800"/>
              <a:buFont typeface="Courier"/>
              <a:buNone/>
            </a:pPr>
            <a:r>
              <a:rPr b="0" i="0" lang="en-US" sz="3200" u="none" cap="none" strike="noStrike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"/>
              </a:rPr>
              <a:t>    print('Third 5')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ts val="800"/>
              <a:buFont typeface="Courier"/>
              <a:buNone/>
            </a:pPr>
            <a:r>
              <a:rPr b="0" i="0" lang="en-US" sz="3200" u="none" cap="none" strike="noStrike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"/>
              </a:rPr>
              <a:t>print('Afterwards 5')</a:t>
            </a:r>
            <a:endParaRPr b="0" i="0" sz="3200" u="none" cap="none" strike="noStrike">
              <a:solidFill>
                <a:srgbClr val="FF99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ts val="800"/>
              <a:buFont typeface="Courier"/>
              <a:buNone/>
            </a:pPr>
            <a:r>
              <a:rPr b="0" i="0" lang="en-US" sz="3200" u="none" cap="none" strike="noStrike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"/>
              </a:rPr>
              <a:t>print('Before 6')</a:t>
            </a:r>
            <a:endParaRPr b="0" i="0" sz="3200" u="none" cap="none" strike="noStrike">
              <a:solidFill>
                <a:srgbClr val="FF99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800"/>
              <a:buFont typeface="Cabin"/>
              <a:buNone/>
            </a:pPr>
            <a:r>
              <a:rPr b="0" i="0" lang="en-US" sz="32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if x == 6 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800"/>
              <a:buFont typeface="Courier"/>
              <a:buNone/>
            </a:pPr>
            <a:r>
              <a:rPr b="0" i="0" lang="en-US" sz="32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    print('Is 6')</a:t>
            </a:r>
            <a:endParaRPr b="0" i="0" sz="3200" u="none" cap="none" strike="noStrike">
              <a:solidFill>
                <a:schemeClr val="accent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800"/>
              <a:buFont typeface="Courier"/>
              <a:buNone/>
            </a:pPr>
            <a:r>
              <a:rPr b="0" i="0" lang="en-US" sz="32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    print('Is Still 6')</a:t>
            </a:r>
            <a:endParaRPr b="0" i="0" sz="3200" u="none" cap="none" strike="noStrike">
              <a:solidFill>
                <a:schemeClr val="accent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800"/>
              <a:buFont typeface="Courier"/>
              <a:buNone/>
            </a:pPr>
            <a:r>
              <a:rPr b="0" i="0" lang="en-US" sz="32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    print('Third 6')</a:t>
            </a:r>
            <a:endParaRPr b="0" i="0" sz="3200" u="none" cap="none" strike="noStrike">
              <a:solidFill>
                <a:schemeClr val="accent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ts val="800"/>
              <a:buFont typeface="Courier"/>
              <a:buNone/>
            </a:pPr>
            <a:r>
              <a:rPr b="0" i="0" lang="en-US" sz="3200" u="none" cap="none" strike="noStrike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"/>
              </a:rPr>
              <a:t>print('Afterwards 6')</a:t>
            </a:r>
            <a:endParaRPr b="0" i="0" sz="3200" u="none" cap="none" strike="noStrike">
              <a:solidFill>
                <a:srgbClr val="FF9900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80" name="Google Shape;80;p5"/>
          <p:cNvSpPr txBox="1"/>
          <p:nvPr/>
        </p:nvSpPr>
        <p:spPr>
          <a:xfrm>
            <a:off x="7321666" y="2088625"/>
            <a:ext cx="2826846" cy="596109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ts val="900"/>
              <a:buFont typeface="Cabin"/>
              <a:buNone/>
            </a:pPr>
            <a:r>
              <a:rPr b="0" i="0" lang="en-US" sz="36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Before 5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ts val="900"/>
              <a:buFont typeface="Cabin"/>
              <a:buNone/>
            </a:pPr>
            <a:r>
              <a:t/>
            </a:r>
            <a:endParaRPr b="0" i="0" sz="3600" u="none" cap="none" strike="noStrike"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900"/>
              <a:buFont typeface="Cabin"/>
              <a:buNone/>
            </a:pPr>
            <a:r>
              <a:rPr b="0" i="0" lang="en-US" sz="3600" u="none" cap="none" strike="noStrike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Is 5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900"/>
              <a:buFont typeface="Cabin"/>
              <a:buNone/>
            </a:pPr>
            <a:r>
              <a:rPr b="0" i="0" lang="en-US" sz="3600" u="none" cap="none" strike="noStrike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Is Still 5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900"/>
              <a:buFont typeface="Cabin"/>
              <a:buNone/>
            </a:pPr>
            <a:r>
              <a:rPr b="0" i="0" lang="en-US" sz="3600" u="none" cap="none" strike="noStrike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Third 5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ts val="900"/>
              <a:buFont typeface="Cabin"/>
              <a:buNone/>
            </a:pPr>
            <a:r>
              <a:rPr b="0" i="0" lang="en-US" sz="36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Afterwards 5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ts val="900"/>
              <a:buFont typeface="Cabin"/>
              <a:buNone/>
            </a:pPr>
            <a:r>
              <a:rPr b="0" i="0" lang="en-US" sz="36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Before 6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ts val="900"/>
              <a:buFont typeface="Cabin"/>
              <a:buNone/>
            </a:pPr>
            <a:r>
              <a:t/>
            </a:r>
            <a:endParaRPr b="0" i="0" sz="3600" u="none" cap="none" strike="noStrike"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ts val="900"/>
              <a:buFont typeface="Cabin"/>
              <a:buNone/>
            </a:pPr>
            <a:r>
              <a:t/>
            </a:r>
            <a:endParaRPr b="0" i="0" sz="3600" u="none" cap="none" strike="noStrike"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ts val="900"/>
              <a:buFont typeface="Cabin"/>
              <a:buNone/>
            </a:pPr>
            <a:r>
              <a:t/>
            </a:r>
            <a:endParaRPr b="0" i="0" sz="3600" u="none" cap="none" strike="noStrike"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ts val="900"/>
              <a:buFont typeface="Cabin"/>
              <a:buNone/>
            </a:pPr>
            <a:r>
              <a:rPr b="0" i="0" lang="en-US" sz="36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Afterwards 6</a:t>
            </a:r>
            <a:endParaRPr/>
          </a:p>
        </p:txBody>
      </p:sp>
      <p:cxnSp>
        <p:nvCxnSpPr>
          <p:cNvPr id="81" name="Google Shape;81;p5"/>
          <p:cNvCxnSpPr/>
          <p:nvPr/>
        </p:nvCxnSpPr>
        <p:spPr>
          <a:xfrm rot="10800000">
            <a:off x="6384210" y="3857360"/>
            <a:ext cx="794254" cy="65259"/>
          </a:xfrm>
          <a:prstGeom prst="straightConnector1">
            <a:avLst/>
          </a:prstGeom>
          <a:noFill/>
          <a:ln cap="rnd" cmpd="sng" w="76200">
            <a:solidFill>
              <a:srgbClr val="00FFFF"/>
            </a:solidFill>
            <a:prstDash val="solid"/>
            <a:miter lim="8000"/>
            <a:headEnd len="med" w="med" type="stealth"/>
            <a:tailEnd len="sm" w="sm" type="none"/>
          </a:ln>
        </p:spPr>
      </p:cxnSp>
      <p:cxnSp>
        <p:nvCxnSpPr>
          <p:cNvPr id="82" name="Google Shape;82;p5"/>
          <p:cNvCxnSpPr/>
          <p:nvPr/>
        </p:nvCxnSpPr>
        <p:spPr>
          <a:xfrm flipH="1">
            <a:off x="5382786" y="6345736"/>
            <a:ext cx="1669419" cy="116062"/>
          </a:xfrm>
          <a:prstGeom prst="straightConnector1">
            <a:avLst/>
          </a:prstGeom>
          <a:noFill/>
          <a:ln cap="rnd" cmpd="sng" w="76200">
            <a:solidFill>
              <a:srgbClr val="00FF00"/>
            </a:solidFill>
            <a:prstDash val="solid"/>
            <a:miter lim="8000"/>
            <a:headEnd len="med" w="med" type="stealth"/>
            <a:tailEnd len="sm" w="sm" type="none"/>
          </a:ln>
        </p:spPr>
      </p:cxnSp>
      <p:cxnSp>
        <p:nvCxnSpPr>
          <p:cNvPr id="83" name="Google Shape;83;p5"/>
          <p:cNvCxnSpPr/>
          <p:nvPr/>
        </p:nvCxnSpPr>
        <p:spPr>
          <a:xfrm rot="10800000">
            <a:off x="12087268" y="1315710"/>
            <a:ext cx="14400" cy="566699"/>
          </a:xfrm>
          <a:prstGeom prst="straightConnector1">
            <a:avLst/>
          </a:prstGeom>
          <a:noFill/>
          <a:ln cap="rnd" cmpd="sng" w="76200">
            <a:solidFill>
              <a:srgbClr val="00FFFF"/>
            </a:solidFill>
            <a:prstDash val="solid"/>
            <a:miter lim="8000"/>
            <a:headEnd len="med" w="med" type="stealth"/>
            <a:tailEnd len="sm" w="sm" type="none"/>
          </a:ln>
        </p:spPr>
      </p:cxnSp>
      <p:sp>
        <p:nvSpPr>
          <p:cNvPr id="84" name="Google Shape;84;p5"/>
          <p:cNvSpPr/>
          <p:nvPr/>
        </p:nvSpPr>
        <p:spPr>
          <a:xfrm>
            <a:off x="10671332" y="1876061"/>
            <a:ext cx="2870100" cy="1269899"/>
          </a:xfrm>
          <a:prstGeom prst="diamond">
            <a:avLst/>
          </a:prstGeom>
          <a:noFill/>
          <a:ln cap="flat" cmpd="sng" w="76200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Cabin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x == 5 ?</a:t>
            </a:r>
            <a:endParaRPr/>
          </a:p>
        </p:txBody>
      </p:sp>
      <p:cxnSp>
        <p:nvCxnSpPr>
          <p:cNvPr id="85" name="Google Shape;85;p5"/>
          <p:cNvCxnSpPr/>
          <p:nvPr/>
        </p:nvCxnSpPr>
        <p:spPr>
          <a:xfrm rot="10800000">
            <a:off x="12087393" y="3093698"/>
            <a:ext cx="49200" cy="4060800"/>
          </a:xfrm>
          <a:prstGeom prst="straightConnector1">
            <a:avLst/>
          </a:prstGeom>
          <a:noFill/>
          <a:ln cap="rnd" cmpd="sng" w="76200">
            <a:solidFill>
              <a:srgbClr val="00FFFF"/>
            </a:solidFill>
            <a:prstDash val="solid"/>
            <a:miter lim="8000"/>
            <a:headEnd len="med" w="med" type="stealth"/>
            <a:tailEnd len="sm" w="sm" type="none"/>
          </a:ln>
        </p:spPr>
      </p:cxnSp>
      <p:cxnSp>
        <p:nvCxnSpPr>
          <p:cNvPr id="86" name="Google Shape;86;p5"/>
          <p:cNvCxnSpPr/>
          <p:nvPr/>
        </p:nvCxnSpPr>
        <p:spPr>
          <a:xfrm rot="10800000">
            <a:off x="13528956" y="2504710"/>
            <a:ext cx="724500" cy="5700"/>
          </a:xfrm>
          <a:prstGeom prst="straightConnector1">
            <a:avLst/>
          </a:prstGeom>
          <a:noFill/>
          <a:ln cap="rnd" cmpd="sng" w="76200">
            <a:solidFill>
              <a:srgbClr val="00FFFF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87" name="Google Shape;87;p5"/>
          <p:cNvCxnSpPr/>
          <p:nvPr/>
        </p:nvCxnSpPr>
        <p:spPr>
          <a:xfrm flipH="1" rot="10800000">
            <a:off x="14273369" y="2504835"/>
            <a:ext cx="15899" cy="644400"/>
          </a:xfrm>
          <a:prstGeom prst="straightConnector1">
            <a:avLst/>
          </a:prstGeom>
          <a:noFill/>
          <a:ln cap="rnd" cmpd="sng" w="50800">
            <a:solidFill>
              <a:srgbClr val="00FFFF"/>
            </a:solidFill>
            <a:prstDash val="solid"/>
            <a:miter lim="8000"/>
            <a:headEnd len="med" w="med" type="stealth"/>
            <a:tailEnd len="sm" w="sm" type="none"/>
          </a:ln>
        </p:spPr>
      </p:cxnSp>
      <p:cxnSp>
        <p:nvCxnSpPr>
          <p:cNvPr id="88" name="Google Shape;88;p5"/>
          <p:cNvCxnSpPr/>
          <p:nvPr/>
        </p:nvCxnSpPr>
        <p:spPr>
          <a:xfrm>
            <a:off x="12144418" y="6345736"/>
            <a:ext cx="2149499" cy="0"/>
          </a:xfrm>
          <a:prstGeom prst="straightConnector1">
            <a:avLst/>
          </a:prstGeom>
          <a:noFill/>
          <a:ln cap="rnd" cmpd="sng" w="76200">
            <a:solidFill>
              <a:srgbClr val="00FFFF"/>
            </a:solidFill>
            <a:prstDash val="solid"/>
            <a:miter lim="8000"/>
            <a:headEnd len="med" w="med" type="stealth"/>
            <a:tailEnd len="sm" w="sm" type="none"/>
          </a:ln>
        </p:spPr>
      </p:cxnSp>
      <p:sp>
        <p:nvSpPr>
          <p:cNvPr id="89" name="Google Shape;89;p5"/>
          <p:cNvSpPr txBox="1"/>
          <p:nvPr/>
        </p:nvSpPr>
        <p:spPr>
          <a:xfrm>
            <a:off x="13365944" y="1667311"/>
            <a:ext cx="1114555" cy="622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Yes</a:t>
            </a:r>
            <a:endParaRPr/>
          </a:p>
        </p:txBody>
      </p:sp>
      <p:sp>
        <p:nvSpPr>
          <p:cNvPr id="90" name="Google Shape;90;p5"/>
          <p:cNvSpPr txBox="1"/>
          <p:nvPr/>
        </p:nvSpPr>
        <p:spPr>
          <a:xfrm>
            <a:off x="12817632" y="4212861"/>
            <a:ext cx="2921099" cy="749399"/>
          </a:xfrm>
          <a:prstGeom prst="rect">
            <a:avLst/>
          </a:prstGeom>
          <a:noFill/>
          <a:ln cap="flat" cmpd="sng" w="76200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75"/>
              <a:buFont typeface="Arial"/>
              <a:buNone/>
            </a:pPr>
            <a:r>
              <a:rPr b="0" i="0" lang="en-US" sz="3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print('Still 5')</a:t>
            </a:r>
            <a:endParaRPr b="0" i="0" sz="3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5"/>
          <p:cNvSpPr txBox="1"/>
          <p:nvPr/>
        </p:nvSpPr>
        <p:spPr>
          <a:xfrm>
            <a:off x="12817632" y="5317761"/>
            <a:ext cx="2921099" cy="749399"/>
          </a:xfrm>
          <a:prstGeom prst="rect">
            <a:avLst/>
          </a:prstGeom>
          <a:noFill/>
          <a:ln cap="flat" cmpd="sng" w="76200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75"/>
              <a:buFont typeface="Arial"/>
              <a:buNone/>
            </a:pPr>
            <a:r>
              <a:rPr b="0" i="0" lang="en-US" sz="3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print('Third 5')</a:t>
            </a:r>
            <a:endParaRPr b="0" i="0" sz="3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5"/>
          <p:cNvSpPr txBox="1"/>
          <p:nvPr/>
        </p:nvSpPr>
        <p:spPr>
          <a:xfrm>
            <a:off x="10988832" y="3171461"/>
            <a:ext cx="723900" cy="622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  <a:endParaRPr/>
          </a:p>
        </p:txBody>
      </p:sp>
      <p:sp>
        <p:nvSpPr>
          <p:cNvPr id="93" name="Google Shape;93;p5"/>
          <p:cNvSpPr txBox="1"/>
          <p:nvPr/>
        </p:nvSpPr>
        <p:spPr>
          <a:xfrm>
            <a:off x="12817632" y="3107961"/>
            <a:ext cx="2921099" cy="749399"/>
          </a:xfrm>
          <a:prstGeom prst="rect">
            <a:avLst/>
          </a:prstGeom>
          <a:noFill/>
          <a:ln cap="flat" cmpd="sng" w="76200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75"/>
              <a:buFont typeface="Arial"/>
              <a:buNone/>
            </a:pPr>
            <a:r>
              <a:rPr b="0" i="0" lang="en-US" sz="3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print('Is 5’)</a:t>
            </a:r>
            <a:endParaRPr b="0" i="0" sz="3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4" name="Google Shape;94;p5"/>
          <p:cNvCxnSpPr>
            <a:endCxn id="93" idx="2"/>
          </p:cNvCxnSpPr>
          <p:nvPr/>
        </p:nvCxnSpPr>
        <p:spPr>
          <a:xfrm flipH="1" rot="10800000">
            <a:off x="14267982" y="3857360"/>
            <a:ext cx="10200" cy="355500"/>
          </a:xfrm>
          <a:prstGeom prst="straightConnector1">
            <a:avLst/>
          </a:prstGeom>
          <a:noFill/>
          <a:ln cap="rnd" cmpd="sng" w="76200">
            <a:solidFill>
              <a:srgbClr val="00FFFF"/>
            </a:solidFill>
            <a:prstDash val="solid"/>
            <a:miter lim="8000"/>
            <a:headEnd len="med" w="med" type="stealth"/>
            <a:tailEnd len="sm" w="sm" type="none"/>
          </a:ln>
        </p:spPr>
      </p:cxnSp>
      <p:cxnSp>
        <p:nvCxnSpPr>
          <p:cNvPr id="95" name="Google Shape;95;p5"/>
          <p:cNvCxnSpPr/>
          <p:nvPr/>
        </p:nvCxnSpPr>
        <p:spPr>
          <a:xfrm flipH="1" rot="10800000">
            <a:off x="14267982" y="4999998"/>
            <a:ext cx="10200" cy="355500"/>
          </a:xfrm>
          <a:prstGeom prst="straightConnector1">
            <a:avLst/>
          </a:prstGeom>
          <a:noFill/>
          <a:ln cap="rnd" cmpd="sng" w="76200">
            <a:solidFill>
              <a:srgbClr val="00FFFF"/>
            </a:solidFill>
            <a:prstDash val="solid"/>
            <a:miter lim="8000"/>
            <a:headEnd len="med" w="med" type="stealth"/>
            <a:tailEnd len="sm" w="sm" type="none"/>
          </a:ln>
        </p:spPr>
      </p:cxnSp>
      <p:cxnSp>
        <p:nvCxnSpPr>
          <p:cNvPr id="96" name="Google Shape;96;p5"/>
          <p:cNvCxnSpPr/>
          <p:nvPr/>
        </p:nvCxnSpPr>
        <p:spPr>
          <a:xfrm flipH="1" rot="10800000">
            <a:off x="14276219" y="6066435"/>
            <a:ext cx="10200" cy="355500"/>
          </a:xfrm>
          <a:prstGeom prst="straightConnector1">
            <a:avLst/>
          </a:prstGeom>
          <a:noFill/>
          <a:ln cap="rnd" cmpd="sng" w="76200">
            <a:solidFill>
              <a:srgbClr val="00FFFF"/>
            </a:solidFill>
            <a:prstDash val="solid"/>
            <a:miter lim="8000"/>
            <a:headEnd len="med" w="med" type="stealth"/>
            <a:tailEnd len="sm" w="sm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6"/>
          <p:cNvSpPr txBox="1"/>
          <p:nvPr>
            <p:ph type="title"/>
          </p:nvPr>
        </p:nvSpPr>
        <p:spPr>
          <a:xfrm>
            <a:off x="727075" y="745588"/>
            <a:ext cx="13512800" cy="1794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ts val="1900"/>
              <a:buFont typeface="Cabin"/>
              <a:buNone/>
            </a:pPr>
            <a:r>
              <a:rPr lang="en-US" sz="7600" u="none" cap="none" strike="noStrike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Indentation</a:t>
            </a:r>
            <a:endParaRPr/>
          </a:p>
        </p:txBody>
      </p:sp>
      <p:sp>
        <p:nvSpPr>
          <p:cNvPr id="102" name="Google Shape;102;p6"/>
          <p:cNvSpPr txBox="1"/>
          <p:nvPr>
            <p:ph idx="1" type="body"/>
          </p:nvPr>
        </p:nvSpPr>
        <p:spPr>
          <a:xfrm>
            <a:off x="946523" y="2592296"/>
            <a:ext cx="14269178" cy="5640168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345694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ts val="3200"/>
              <a:buFont typeface="Cabin"/>
              <a:buChar char="•"/>
            </a:pPr>
            <a:r>
              <a:rPr lang="en-US" sz="32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Increase indent</a:t>
            </a:r>
            <a:r>
              <a:rPr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after an </a:t>
            </a:r>
            <a:r>
              <a:rPr lang="en-US" sz="32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statement or </a:t>
            </a:r>
            <a:r>
              <a:rPr lang="en-US" sz="32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for</a:t>
            </a:r>
            <a:r>
              <a:rPr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statement (after : )</a:t>
            </a:r>
            <a:endParaRPr/>
          </a:p>
          <a:p>
            <a:pPr indent="-345694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7F00"/>
              </a:buClr>
              <a:buSzPts val="3200"/>
              <a:buFont typeface="Cabin"/>
              <a:buChar char="•"/>
            </a:pPr>
            <a:r>
              <a:rPr lang="en-US" sz="32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Maintain indent</a:t>
            </a:r>
            <a:r>
              <a:rPr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to </a:t>
            </a:r>
            <a:r>
              <a:rPr lang="en-US" sz="3200">
                <a:solidFill>
                  <a:schemeClr val="lt1"/>
                </a:solidFill>
              </a:rPr>
              <a:t>keep code inside the same </a:t>
            </a:r>
            <a:r>
              <a:rPr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block (which lines are affected by the</a:t>
            </a:r>
            <a:r>
              <a:rPr lang="en-US" sz="32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if</a:t>
            </a:r>
            <a:r>
              <a:rPr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en-US" sz="32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for</a:t>
            </a:r>
            <a:r>
              <a:rPr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-345694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7F00"/>
              </a:buClr>
              <a:buSzPts val="3200"/>
              <a:buFont typeface="Cabin"/>
              <a:buChar char="•"/>
            </a:pPr>
            <a:r>
              <a:rPr lang="en-US" sz="32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Reduce indent</a:t>
            </a:r>
            <a:r>
              <a:rPr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back to </a:t>
            </a:r>
            <a:r>
              <a:rPr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level of the </a:t>
            </a:r>
            <a:r>
              <a:rPr lang="en-US" sz="32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statement or </a:t>
            </a:r>
            <a:r>
              <a:rPr lang="en-US" sz="32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for</a:t>
            </a:r>
            <a:r>
              <a:rPr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statement to indicate the end of the block</a:t>
            </a:r>
            <a:endParaRPr/>
          </a:p>
          <a:p>
            <a:pPr indent="-345694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00"/>
              </a:buClr>
              <a:buSzPts val="3200"/>
              <a:buFont typeface="Cabin"/>
              <a:buChar char="•"/>
            </a:pPr>
            <a:r>
              <a:rPr lang="en-US" sz="32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Blank lines</a:t>
            </a:r>
            <a:r>
              <a:rPr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are ignored - they do not affect </a:t>
            </a:r>
            <a:r>
              <a:rPr lang="en-US" sz="32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indentation</a:t>
            </a:r>
            <a:endParaRPr/>
          </a:p>
          <a:p>
            <a:pPr indent="-345694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00"/>
              </a:buClr>
              <a:buSzPts val="3200"/>
              <a:buFont typeface="Cabin"/>
              <a:buChar char="•"/>
            </a:pPr>
            <a:r>
              <a:rPr lang="en-US" sz="32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Comments</a:t>
            </a:r>
            <a:r>
              <a:rPr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on a line by themselves are ignored w</a:t>
            </a:r>
            <a:r>
              <a:rPr lang="en-US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ith regard to</a:t>
            </a:r>
            <a:r>
              <a:rPr lang="en-US" sz="32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 indentation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7"/>
          <p:cNvSpPr txBox="1"/>
          <p:nvPr/>
        </p:nvSpPr>
        <p:spPr>
          <a:xfrm>
            <a:off x="5395988" y="2404977"/>
            <a:ext cx="7918337" cy="6006500"/>
          </a:xfrm>
          <a:prstGeom prst="rect">
            <a:avLst/>
          </a:prstGeom>
          <a:noFill/>
          <a:ln cap="rnd" cmpd="sng" w="12700">
            <a:solidFill>
              <a:srgbClr val="FFFF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Cabin"/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0" i="0" lang="en-US" sz="32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x = 5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Cabin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if x &gt; 2 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Courier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    print('Bigger than 2')</a:t>
            </a:r>
            <a:endParaRPr b="0" i="0" sz="3200" u="none" cap="none" strike="noStrike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Courier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    print('Still bigger')</a:t>
            </a:r>
            <a:endParaRPr b="0" i="0" sz="3200" u="none" cap="none" strike="noStrike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Courier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print('Done with 2')</a:t>
            </a:r>
            <a:endParaRPr b="0" i="0" sz="3200" u="none" cap="none" strike="noStrike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Cabin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for i in range(5) 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Cabin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    print(i)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Cabin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    if i &gt; 2 :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Courier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        print('Bigger than 2')</a:t>
            </a:r>
            <a:endParaRPr b="0" i="0" sz="3200" u="none" cap="none" strike="noStrike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Cabin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    print('Done with i', i)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Cabin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print('All Done') </a:t>
            </a:r>
            <a:endParaRPr/>
          </a:p>
        </p:txBody>
      </p:sp>
      <p:sp>
        <p:nvSpPr>
          <p:cNvPr id="108" name="Google Shape;108;p7"/>
          <p:cNvSpPr txBox="1"/>
          <p:nvPr/>
        </p:nvSpPr>
        <p:spPr>
          <a:xfrm>
            <a:off x="4144962" y="957300"/>
            <a:ext cx="7183437" cy="125726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900"/>
              <a:buFont typeface="Cabin"/>
              <a:buNone/>
            </a:pPr>
            <a:r>
              <a:rPr b="0" i="0" lang="en-US" sz="36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increase / </a:t>
            </a:r>
            <a:r>
              <a:rPr b="0" i="0" lang="en-US" sz="36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maintain</a:t>
            </a:r>
            <a:r>
              <a:rPr b="0" i="0" lang="en-US" sz="36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after if or for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200"/>
              <a:buFont typeface="Cabin"/>
              <a:buNone/>
            </a:pPr>
            <a:r>
              <a:t/>
            </a:r>
            <a:endParaRPr b="0" i="0" sz="1200" u="none" cap="none" strike="noStrike">
              <a:solidFill>
                <a:srgbClr val="00FF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900"/>
              <a:buFont typeface="Cabin"/>
              <a:buNone/>
            </a:pPr>
            <a:r>
              <a:rPr b="0" i="0" lang="en-US" sz="36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decrease </a:t>
            </a:r>
            <a:r>
              <a:rPr b="0" i="0" lang="en-US" sz="36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to indicate end of block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ts val="1400"/>
              <a:buFont typeface="Cabin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9" name="Google Shape;109;p7"/>
          <p:cNvCxnSpPr/>
          <p:nvPr/>
        </p:nvCxnSpPr>
        <p:spPr>
          <a:xfrm>
            <a:off x="3187095" y="4787900"/>
            <a:ext cx="568200" cy="0"/>
          </a:xfrm>
          <a:prstGeom prst="straightConnector1">
            <a:avLst/>
          </a:prstGeom>
          <a:noFill/>
          <a:ln cap="rnd" cmpd="sng" w="76200">
            <a:solidFill>
              <a:srgbClr val="FF9900"/>
            </a:solidFill>
            <a:prstDash val="solid"/>
            <a:miter lim="8000"/>
            <a:headEnd len="med" w="med" type="stealth"/>
            <a:tailEnd len="sm" w="sm" type="none"/>
          </a:ln>
        </p:spPr>
      </p:cxnSp>
      <p:cxnSp>
        <p:nvCxnSpPr>
          <p:cNvPr id="110" name="Google Shape;110;p7"/>
          <p:cNvCxnSpPr/>
          <p:nvPr/>
        </p:nvCxnSpPr>
        <p:spPr>
          <a:xfrm rot="10800000">
            <a:off x="3818860" y="3721062"/>
            <a:ext cx="673199" cy="4799"/>
          </a:xfrm>
          <a:prstGeom prst="straightConnector1">
            <a:avLst/>
          </a:prstGeom>
          <a:noFill/>
          <a:ln cap="rnd" cmpd="sng" w="76200">
            <a:solidFill>
              <a:srgbClr val="00FF00"/>
            </a:solidFill>
            <a:prstDash val="solid"/>
            <a:miter lim="8000"/>
            <a:headEnd len="med" w="med" type="stealth"/>
            <a:tailEnd len="sm" w="sm" type="none"/>
          </a:ln>
        </p:spPr>
      </p:cxnSp>
      <p:cxnSp>
        <p:nvCxnSpPr>
          <p:cNvPr id="111" name="Google Shape;111;p7"/>
          <p:cNvCxnSpPr/>
          <p:nvPr/>
        </p:nvCxnSpPr>
        <p:spPr>
          <a:xfrm rot="10800000">
            <a:off x="4503199" y="7192961"/>
            <a:ext cx="673199" cy="4799"/>
          </a:xfrm>
          <a:prstGeom prst="straightConnector1">
            <a:avLst/>
          </a:prstGeom>
          <a:noFill/>
          <a:ln cap="rnd" cmpd="sng" w="76200">
            <a:solidFill>
              <a:srgbClr val="00FF00"/>
            </a:solidFill>
            <a:prstDash val="solid"/>
            <a:miter lim="8000"/>
            <a:headEnd len="med" w="med" type="stealth"/>
            <a:tailEnd len="sm" w="sm" type="none"/>
          </a:ln>
        </p:spPr>
      </p:cxnSp>
      <p:cxnSp>
        <p:nvCxnSpPr>
          <p:cNvPr id="112" name="Google Shape;112;p7"/>
          <p:cNvCxnSpPr/>
          <p:nvPr/>
        </p:nvCxnSpPr>
        <p:spPr>
          <a:xfrm>
            <a:off x="3794955" y="7620000"/>
            <a:ext cx="568200" cy="0"/>
          </a:xfrm>
          <a:prstGeom prst="straightConnector1">
            <a:avLst/>
          </a:prstGeom>
          <a:noFill/>
          <a:ln cap="rnd" cmpd="sng" w="76200">
            <a:solidFill>
              <a:srgbClr val="FF9900"/>
            </a:solidFill>
            <a:prstDash val="solid"/>
            <a:miter lim="8000"/>
            <a:headEnd len="med" w="med" type="stealth"/>
            <a:tailEnd len="sm" w="sm" type="none"/>
          </a:ln>
        </p:spPr>
      </p:cxnSp>
      <p:cxnSp>
        <p:nvCxnSpPr>
          <p:cNvPr id="113" name="Google Shape;113;p7"/>
          <p:cNvCxnSpPr/>
          <p:nvPr/>
        </p:nvCxnSpPr>
        <p:spPr>
          <a:xfrm rot="10800000">
            <a:off x="3830000" y="6273762"/>
            <a:ext cx="673199" cy="4799"/>
          </a:xfrm>
          <a:prstGeom prst="straightConnector1">
            <a:avLst/>
          </a:prstGeom>
          <a:noFill/>
          <a:ln cap="rnd" cmpd="sng" w="76200">
            <a:solidFill>
              <a:srgbClr val="00FF00"/>
            </a:solidFill>
            <a:prstDash val="solid"/>
            <a:miter lim="8000"/>
            <a:headEnd len="med" w="med" type="stealth"/>
            <a:tailEnd len="sm" w="sm" type="none"/>
          </a:ln>
        </p:spPr>
      </p:cxnSp>
      <p:cxnSp>
        <p:nvCxnSpPr>
          <p:cNvPr id="114" name="Google Shape;114;p7"/>
          <p:cNvCxnSpPr/>
          <p:nvPr/>
        </p:nvCxnSpPr>
        <p:spPr>
          <a:xfrm rot="10800000">
            <a:off x="3830000" y="4241762"/>
            <a:ext cx="673199" cy="4799"/>
          </a:xfrm>
          <a:prstGeom prst="straightConnector1">
            <a:avLst/>
          </a:prstGeom>
          <a:noFill/>
          <a:ln cap="rnd" cmpd="sng" w="76200">
            <a:solidFill>
              <a:srgbClr val="FFFF00"/>
            </a:solidFill>
            <a:prstDash val="solid"/>
            <a:miter lim="8000"/>
            <a:headEnd len="med" w="med" type="stealth"/>
            <a:tailEnd len="sm" w="sm" type="none"/>
          </a:ln>
        </p:spPr>
      </p:cxnSp>
      <p:cxnSp>
        <p:nvCxnSpPr>
          <p:cNvPr id="115" name="Google Shape;115;p7"/>
          <p:cNvCxnSpPr/>
          <p:nvPr/>
        </p:nvCxnSpPr>
        <p:spPr>
          <a:xfrm rot="10800000">
            <a:off x="3830000" y="6794461"/>
            <a:ext cx="673199" cy="4799"/>
          </a:xfrm>
          <a:prstGeom prst="straightConnector1">
            <a:avLst/>
          </a:prstGeom>
          <a:noFill/>
          <a:ln cap="rnd" cmpd="sng" w="76200">
            <a:solidFill>
              <a:srgbClr val="FFFF00"/>
            </a:solidFill>
            <a:prstDash val="solid"/>
            <a:miter lim="8000"/>
            <a:headEnd len="med" w="med" type="stealth"/>
            <a:tailEnd len="sm" w="sm" type="none"/>
          </a:ln>
        </p:spPr>
      </p:cxnSp>
      <p:cxnSp>
        <p:nvCxnSpPr>
          <p:cNvPr id="116" name="Google Shape;116;p7"/>
          <p:cNvCxnSpPr/>
          <p:nvPr/>
        </p:nvCxnSpPr>
        <p:spPr>
          <a:xfrm rot="10800000">
            <a:off x="3261800" y="5718064"/>
            <a:ext cx="673199" cy="4799"/>
          </a:xfrm>
          <a:prstGeom prst="straightConnector1">
            <a:avLst/>
          </a:prstGeom>
          <a:noFill/>
          <a:ln cap="rnd" cmpd="sng" w="76200">
            <a:solidFill>
              <a:srgbClr val="FFFF00"/>
            </a:solidFill>
            <a:prstDash val="solid"/>
            <a:miter lim="8000"/>
            <a:headEnd len="med" w="med" type="stealth"/>
            <a:tailEnd len="sm" w="sm" type="none"/>
          </a:ln>
        </p:spPr>
      </p:cxnSp>
      <p:cxnSp>
        <p:nvCxnSpPr>
          <p:cNvPr id="117" name="Google Shape;117;p7"/>
          <p:cNvCxnSpPr/>
          <p:nvPr/>
        </p:nvCxnSpPr>
        <p:spPr>
          <a:xfrm rot="10800000">
            <a:off x="3395540" y="2705061"/>
            <a:ext cx="673199" cy="4799"/>
          </a:xfrm>
          <a:prstGeom prst="straightConnector1">
            <a:avLst/>
          </a:prstGeom>
          <a:noFill/>
          <a:ln cap="rnd" cmpd="sng" w="76200">
            <a:solidFill>
              <a:srgbClr val="FFFF00"/>
            </a:solidFill>
            <a:prstDash val="solid"/>
            <a:miter lim="8000"/>
            <a:headEnd len="med" w="med" type="stealth"/>
            <a:tailEnd len="sm" w="sm" type="none"/>
          </a:ln>
        </p:spPr>
      </p:cxnSp>
      <p:cxnSp>
        <p:nvCxnSpPr>
          <p:cNvPr id="118" name="Google Shape;118;p7"/>
          <p:cNvCxnSpPr/>
          <p:nvPr/>
        </p:nvCxnSpPr>
        <p:spPr>
          <a:xfrm rot="10800000">
            <a:off x="3395540" y="3187661"/>
            <a:ext cx="673199" cy="4799"/>
          </a:xfrm>
          <a:prstGeom prst="straightConnector1">
            <a:avLst/>
          </a:prstGeom>
          <a:noFill/>
          <a:ln cap="rnd" cmpd="sng" w="76200">
            <a:solidFill>
              <a:srgbClr val="FFFF00"/>
            </a:solidFill>
            <a:prstDash val="solid"/>
            <a:miter lim="8000"/>
            <a:headEnd len="med" w="med" type="stealth"/>
            <a:tailEnd len="sm" w="sm" type="none"/>
          </a:ln>
        </p:spPr>
      </p:cxnSp>
      <p:cxnSp>
        <p:nvCxnSpPr>
          <p:cNvPr id="119" name="Google Shape;119;p7"/>
          <p:cNvCxnSpPr/>
          <p:nvPr/>
        </p:nvCxnSpPr>
        <p:spPr>
          <a:xfrm>
            <a:off x="3261800" y="8077200"/>
            <a:ext cx="568200" cy="0"/>
          </a:xfrm>
          <a:prstGeom prst="straightConnector1">
            <a:avLst/>
          </a:prstGeom>
          <a:noFill/>
          <a:ln cap="rnd" cmpd="sng" w="76200">
            <a:solidFill>
              <a:srgbClr val="FF9900"/>
            </a:solidFill>
            <a:prstDash val="solid"/>
            <a:miter lim="8000"/>
            <a:headEnd len="med" w="med" type="stealth"/>
            <a:tailEnd len="sm" w="sm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8"/>
          <p:cNvSpPr txBox="1"/>
          <p:nvPr/>
        </p:nvSpPr>
        <p:spPr>
          <a:xfrm>
            <a:off x="4598450" y="5392512"/>
            <a:ext cx="7704000" cy="2421299"/>
          </a:xfrm>
          <a:prstGeom prst="rect">
            <a:avLst/>
          </a:prstGeom>
          <a:noFill/>
          <a:ln cap="rnd" cmpd="sng" w="76200">
            <a:solidFill>
              <a:srgbClr val="FFFF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8"/>
          <p:cNvSpPr txBox="1"/>
          <p:nvPr/>
        </p:nvSpPr>
        <p:spPr>
          <a:xfrm>
            <a:off x="4576700" y="2941773"/>
            <a:ext cx="7704000" cy="1509299"/>
          </a:xfrm>
          <a:prstGeom prst="rect">
            <a:avLst/>
          </a:prstGeom>
          <a:noFill/>
          <a:ln cap="rnd" cmpd="sng" w="76200">
            <a:solidFill>
              <a:srgbClr val="FFFF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8"/>
          <p:cNvSpPr txBox="1"/>
          <p:nvPr/>
        </p:nvSpPr>
        <p:spPr>
          <a:xfrm>
            <a:off x="5533200" y="6313475"/>
            <a:ext cx="6377099" cy="1016999"/>
          </a:xfrm>
          <a:prstGeom prst="rect">
            <a:avLst/>
          </a:prstGeom>
          <a:noFill/>
          <a:ln cap="rnd" cmpd="sng" w="76200">
            <a:solidFill>
              <a:srgbClr val="00FF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8"/>
          <p:cNvSpPr txBox="1"/>
          <p:nvPr/>
        </p:nvSpPr>
        <p:spPr>
          <a:xfrm>
            <a:off x="4598449" y="2438400"/>
            <a:ext cx="7918337" cy="585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Cabin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x = 5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Cabin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if x &gt; 2 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Courier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   print('Bigger than 2')</a:t>
            </a:r>
            <a:endParaRPr b="0" i="0" sz="3200" u="none" cap="none" strike="noStrike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Courier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   print('Still bigger')</a:t>
            </a:r>
            <a:endParaRPr b="0" i="0" sz="3200" u="none" cap="none" strike="noStrike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Courier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print('Done with 2')</a:t>
            </a:r>
            <a:endParaRPr b="0" i="0" sz="3200" u="none" cap="none" strike="noStrike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Cabin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for i in range(5) 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Cabin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   print(i)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Cabin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   if i &gt; 2 :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Courier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       print('Bigger than 2')</a:t>
            </a:r>
            <a:endParaRPr b="0" i="0" sz="3200" u="none" cap="none" strike="noStrike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Cabin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   print('Done with i', i)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Cabin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print('All Done')</a:t>
            </a:r>
            <a:endParaRPr/>
          </a:p>
        </p:txBody>
      </p:sp>
      <p:sp>
        <p:nvSpPr>
          <p:cNvPr id="128" name="Google Shape;128;p8"/>
          <p:cNvSpPr txBox="1"/>
          <p:nvPr/>
        </p:nvSpPr>
        <p:spPr>
          <a:xfrm>
            <a:off x="2147475" y="524656"/>
            <a:ext cx="12044775" cy="149474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1650"/>
              <a:buFont typeface="Cabin"/>
              <a:buNone/>
            </a:pPr>
            <a:r>
              <a:rPr b="0" i="0" lang="en-US" sz="6600" u="none" cap="none" strike="noStrike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Think About begin/end Blocks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ts val="1400"/>
              <a:buFont typeface="Cabin"/>
              <a:buNone/>
            </a:pPr>
            <a:r>
              <a:t/>
            </a:r>
            <a:endParaRPr b="0" i="0" sz="14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1"/>
          <p:cNvSpPr txBox="1"/>
          <p:nvPr>
            <p:ph type="title"/>
          </p:nvPr>
        </p:nvSpPr>
        <p:spPr>
          <a:xfrm>
            <a:off x="1155700" y="1126051"/>
            <a:ext cx="7758111" cy="1794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650"/>
              <a:buFont typeface="Cabin"/>
              <a:buNone/>
            </a:pPr>
            <a:r>
              <a:rPr lang="en-US" sz="6600" u="none" cap="none" strike="noStrike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Two</a:t>
            </a:r>
            <a:r>
              <a:rPr lang="en-US" sz="6600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-w</a:t>
            </a:r>
            <a:r>
              <a:rPr lang="en-US" sz="6600" u="none" cap="none" strike="noStrike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ay Decisions with else:</a:t>
            </a:r>
            <a:endParaRPr/>
          </a:p>
        </p:txBody>
      </p:sp>
      <p:sp>
        <p:nvSpPr>
          <p:cNvPr id="134" name="Google Shape;134;p11"/>
          <p:cNvSpPr/>
          <p:nvPr/>
        </p:nvSpPr>
        <p:spPr>
          <a:xfrm>
            <a:off x="9980540" y="3241114"/>
            <a:ext cx="3257489" cy="1349530"/>
          </a:xfrm>
          <a:prstGeom prst="diamond">
            <a:avLst/>
          </a:prstGeom>
          <a:noFill/>
          <a:ln cap="rnd" cmpd="sng" w="50800">
            <a:solidFill>
              <a:srgbClr val="00FF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Cabin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x &gt; 2</a:t>
            </a:r>
            <a:endParaRPr/>
          </a:p>
        </p:txBody>
      </p:sp>
      <p:sp>
        <p:nvSpPr>
          <p:cNvPr id="135" name="Google Shape;135;p11"/>
          <p:cNvSpPr txBox="1"/>
          <p:nvPr/>
        </p:nvSpPr>
        <p:spPr>
          <a:xfrm>
            <a:off x="12784308" y="4613913"/>
            <a:ext cx="3176051" cy="1163389"/>
          </a:xfrm>
          <a:prstGeom prst="rect">
            <a:avLst/>
          </a:prstGeom>
          <a:noFill/>
          <a:ln cap="rnd" cmpd="sng" w="50800">
            <a:solidFill>
              <a:srgbClr val="00FF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Cabin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print('Bigger')</a:t>
            </a:r>
            <a:endParaRPr/>
          </a:p>
        </p:txBody>
      </p:sp>
      <p:cxnSp>
        <p:nvCxnSpPr>
          <p:cNvPr id="136" name="Google Shape;136;p11"/>
          <p:cNvCxnSpPr/>
          <p:nvPr/>
        </p:nvCxnSpPr>
        <p:spPr>
          <a:xfrm flipH="1" rot="10800000">
            <a:off x="13214762" y="3892612"/>
            <a:ext cx="1278272" cy="11633"/>
          </a:xfrm>
          <a:prstGeom prst="straightConnector1">
            <a:avLst/>
          </a:prstGeom>
          <a:noFill/>
          <a:ln cap="rnd" cmpd="sng" w="63500">
            <a:solidFill>
              <a:srgbClr val="00FF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37" name="Google Shape;137;p11"/>
          <p:cNvCxnSpPr/>
          <p:nvPr/>
        </p:nvCxnSpPr>
        <p:spPr>
          <a:xfrm flipH="1" rot="10800000">
            <a:off x="14442137" y="3910062"/>
            <a:ext cx="17450" cy="683491"/>
          </a:xfrm>
          <a:prstGeom prst="straightConnector1">
            <a:avLst/>
          </a:prstGeom>
          <a:noFill/>
          <a:ln cap="rnd" cmpd="sng" w="63500">
            <a:solidFill>
              <a:srgbClr val="00FF00"/>
            </a:solidFill>
            <a:prstDash val="solid"/>
            <a:miter lim="8000"/>
            <a:headEnd len="med" w="med" type="stealth"/>
            <a:tailEnd len="sm" w="sm" type="none"/>
          </a:ln>
        </p:spPr>
      </p:cxnSp>
      <p:cxnSp>
        <p:nvCxnSpPr>
          <p:cNvPr id="138" name="Google Shape;138;p11"/>
          <p:cNvCxnSpPr/>
          <p:nvPr/>
        </p:nvCxnSpPr>
        <p:spPr>
          <a:xfrm flipH="1" rot="10800000">
            <a:off x="11638370" y="6213572"/>
            <a:ext cx="2822672" cy="29085"/>
          </a:xfrm>
          <a:prstGeom prst="straightConnector1">
            <a:avLst/>
          </a:prstGeom>
          <a:noFill/>
          <a:ln cap="rnd" cmpd="sng" w="63500">
            <a:solidFill>
              <a:srgbClr val="00FF00"/>
            </a:solidFill>
            <a:prstDash val="solid"/>
            <a:miter lim="8000"/>
            <a:headEnd len="med" w="med" type="stealth"/>
            <a:tailEnd len="sm" w="sm" type="none"/>
          </a:ln>
        </p:spPr>
      </p:cxnSp>
      <p:sp>
        <p:nvSpPr>
          <p:cNvPr id="139" name="Google Shape;139;p11"/>
          <p:cNvSpPr txBox="1"/>
          <p:nvPr/>
        </p:nvSpPr>
        <p:spPr>
          <a:xfrm>
            <a:off x="13683026" y="3293467"/>
            <a:ext cx="810008" cy="51189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Cabin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yes</a:t>
            </a:r>
            <a:endParaRPr/>
          </a:p>
        </p:txBody>
      </p:sp>
      <p:sp>
        <p:nvSpPr>
          <p:cNvPr id="140" name="Google Shape;140;p11"/>
          <p:cNvSpPr txBox="1"/>
          <p:nvPr/>
        </p:nvSpPr>
        <p:spPr>
          <a:xfrm>
            <a:off x="9560265" y="3293467"/>
            <a:ext cx="495894" cy="51189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Cabin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  <a:endParaRPr/>
          </a:p>
        </p:txBody>
      </p:sp>
      <p:cxnSp>
        <p:nvCxnSpPr>
          <p:cNvPr id="141" name="Google Shape;141;p11"/>
          <p:cNvCxnSpPr/>
          <p:nvPr/>
        </p:nvCxnSpPr>
        <p:spPr>
          <a:xfrm rot="10800000">
            <a:off x="14434866" y="5765668"/>
            <a:ext cx="8725" cy="423181"/>
          </a:xfrm>
          <a:prstGeom prst="straightConnector1">
            <a:avLst/>
          </a:prstGeom>
          <a:noFill/>
          <a:ln cap="rnd" cmpd="sng" w="63500">
            <a:solidFill>
              <a:srgbClr val="00FF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42" name="Google Shape;142;p11"/>
          <p:cNvCxnSpPr/>
          <p:nvPr/>
        </p:nvCxnSpPr>
        <p:spPr>
          <a:xfrm rot="10800000">
            <a:off x="11622373" y="2649239"/>
            <a:ext cx="4362" cy="629684"/>
          </a:xfrm>
          <a:prstGeom prst="straightConnector1">
            <a:avLst/>
          </a:prstGeom>
          <a:noFill/>
          <a:ln cap="rnd" cmpd="sng" w="63500">
            <a:solidFill>
              <a:srgbClr val="FFFFFF"/>
            </a:solidFill>
            <a:prstDash val="solid"/>
            <a:miter lim="8000"/>
            <a:headEnd len="med" w="med" type="stealth"/>
            <a:tailEnd len="sm" w="sm" type="none"/>
          </a:ln>
        </p:spPr>
      </p:cxnSp>
      <p:sp>
        <p:nvSpPr>
          <p:cNvPr id="143" name="Google Shape;143;p11"/>
          <p:cNvSpPr txBox="1"/>
          <p:nvPr/>
        </p:nvSpPr>
        <p:spPr>
          <a:xfrm>
            <a:off x="10061978" y="1751976"/>
            <a:ext cx="3176051" cy="884175"/>
          </a:xfrm>
          <a:prstGeom prst="rect">
            <a:avLst/>
          </a:prstGeom>
          <a:noFill/>
          <a:ln cap="rnd" cmpd="sng" w="508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Cabin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x = 4</a:t>
            </a:r>
            <a:endParaRPr/>
          </a:p>
        </p:txBody>
      </p:sp>
      <p:cxnSp>
        <p:nvCxnSpPr>
          <p:cNvPr id="144" name="Google Shape;144;p11"/>
          <p:cNvCxnSpPr/>
          <p:nvPr/>
        </p:nvCxnSpPr>
        <p:spPr>
          <a:xfrm flipH="1" rot="10800000">
            <a:off x="8805517" y="3915880"/>
            <a:ext cx="1278272" cy="11633"/>
          </a:xfrm>
          <a:prstGeom prst="straightConnector1">
            <a:avLst/>
          </a:prstGeom>
          <a:noFill/>
          <a:ln cap="rnd" cmpd="sng" w="63500">
            <a:solidFill>
              <a:srgbClr val="FF9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45" name="Google Shape;145;p11"/>
          <p:cNvCxnSpPr/>
          <p:nvPr/>
        </p:nvCxnSpPr>
        <p:spPr>
          <a:xfrm flipH="1" rot="10800000">
            <a:off x="8788067" y="3910062"/>
            <a:ext cx="17450" cy="683491"/>
          </a:xfrm>
          <a:prstGeom prst="straightConnector1">
            <a:avLst/>
          </a:prstGeom>
          <a:noFill/>
          <a:ln cap="rnd" cmpd="sng" w="63500">
            <a:solidFill>
              <a:srgbClr val="FF9900"/>
            </a:solidFill>
            <a:prstDash val="solid"/>
            <a:miter lim="8000"/>
            <a:headEnd len="med" w="med" type="stealth"/>
            <a:tailEnd len="sm" w="sm" type="none"/>
          </a:ln>
        </p:spPr>
      </p:cxnSp>
      <p:cxnSp>
        <p:nvCxnSpPr>
          <p:cNvPr id="146" name="Google Shape;146;p11"/>
          <p:cNvCxnSpPr/>
          <p:nvPr/>
        </p:nvCxnSpPr>
        <p:spPr>
          <a:xfrm flipH="1">
            <a:off x="8783702" y="6222298"/>
            <a:ext cx="2856119" cy="2908"/>
          </a:xfrm>
          <a:prstGeom prst="straightConnector1">
            <a:avLst/>
          </a:prstGeom>
          <a:noFill/>
          <a:ln cap="rnd" cmpd="sng" w="63500">
            <a:solidFill>
              <a:srgbClr val="FF9900"/>
            </a:solidFill>
            <a:prstDash val="solid"/>
            <a:miter lim="8000"/>
            <a:headEnd len="med" w="med" type="stealth"/>
            <a:tailEnd len="sm" w="sm" type="none"/>
          </a:ln>
        </p:spPr>
      </p:cxnSp>
      <p:cxnSp>
        <p:nvCxnSpPr>
          <p:cNvPr id="147" name="Google Shape;147;p11"/>
          <p:cNvCxnSpPr/>
          <p:nvPr/>
        </p:nvCxnSpPr>
        <p:spPr>
          <a:xfrm rot="10800000">
            <a:off x="8757526" y="5777302"/>
            <a:ext cx="8725" cy="423181"/>
          </a:xfrm>
          <a:prstGeom prst="straightConnector1">
            <a:avLst/>
          </a:prstGeom>
          <a:noFill/>
          <a:ln cap="rnd" cmpd="sng" w="63500">
            <a:solidFill>
              <a:srgbClr val="FF99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48" name="Google Shape;148;p11"/>
          <p:cNvCxnSpPr/>
          <p:nvPr/>
        </p:nvCxnSpPr>
        <p:spPr>
          <a:xfrm flipH="1" rot="10800000">
            <a:off x="11650004" y="6283375"/>
            <a:ext cx="17450" cy="683491"/>
          </a:xfrm>
          <a:prstGeom prst="straightConnector1">
            <a:avLst/>
          </a:prstGeom>
          <a:noFill/>
          <a:ln cap="rnd" cmpd="sng" w="63500">
            <a:solidFill>
              <a:srgbClr val="00FFFF"/>
            </a:solidFill>
            <a:prstDash val="solid"/>
            <a:miter lim="8000"/>
            <a:headEnd len="med" w="med" type="stealth"/>
            <a:tailEnd len="sm" w="sm" type="none"/>
          </a:ln>
        </p:spPr>
      </p:cxnSp>
      <p:sp>
        <p:nvSpPr>
          <p:cNvPr id="149" name="Google Shape;149;p11"/>
          <p:cNvSpPr txBox="1"/>
          <p:nvPr/>
        </p:nvSpPr>
        <p:spPr>
          <a:xfrm>
            <a:off x="10015442" y="6940691"/>
            <a:ext cx="3176051" cy="884175"/>
          </a:xfrm>
          <a:prstGeom prst="rect">
            <a:avLst/>
          </a:prstGeom>
          <a:noFill/>
          <a:ln cap="rnd" cmpd="sng" w="50800">
            <a:solidFill>
              <a:srgbClr val="00FFF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25"/>
              <a:buFont typeface="Cabin"/>
              <a:buNone/>
            </a:pPr>
            <a:r>
              <a:rPr b="0" i="0" lang="en-US" sz="3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print('All Done')</a:t>
            </a:r>
            <a:endParaRPr/>
          </a:p>
        </p:txBody>
      </p:sp>
      <p:sp>
        <p:nvSpPr>
          <p:cNvPr id="150" name="Google Shape;150;p11"/>
          <p:cNvSpPr txBox="1"/>
          <p:nvPr/>
        </p:nvSpPr>
        <p:spPr>
          <a:xfrm>
            <a:off x="1109119" y="3549412"/>
            <a:ext cx="4814099" cy="400966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ts val="750"/>
              <a:buFont typeface="Cabin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x = 4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750"/>
              <a:buFont typeface="Cabin"/>
              <a:buNone/>
            </a:pPr>
            <a:r>
              <a:rPr b="0" i="0" lang="en-US" sz="30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if x &gt; 2 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750"/>
              <a:buFont typeface="Cabin"/>
              <a:buNone/>
            </a:pPr>
            <a:r>
              <a:rPr b="0" i="0" lang="en-US" sz="30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    print('Bigger')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750"/>
              <a:buFont typeface="Cabin"/>
              <a:buNone/>
            </a:pPr>
            <a:r>
              <a:rPr b="0" i="0" lang="en-US" sz="3000" u="none" cap="none" strike="noStrike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"/>
              </a:rPr>
              <a:t>else 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750"/>
              <a:buFont typeface="Cabin"/>
              <a:buNone/>
            </a:pPr>
            <a:r>
              <a:rPr b="0" i="0" lang="en-US" sz="3000" u="none" cap="none" strike="noStrike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"/>
              </a:rPr>
              <a:t>    print('Smaller')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ts val="750"/>
              <a:buFont typeface="Cabin"/>
              <a:buNone/>
            </a:pPr>
            <a:r>
              <a:rPr b="0" i="0" lang="en-US" sz="3000" u="none" cap="none" strike="noStrike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"/>
              </a:rPr>
              <a:t>print('All done')</a:t>
            </a:r>
            <a:endParaRPr/>
          </a:p>
        </p:txBody>
      </p:sp>
      <p:sp>
        <p:nvSpPr>
          <p:cNvPr id="151" name="Google Shape;151;p11"/>
          <p:cNvSpPr txBox="1"/>
          <p:nvPr/>
        </p:nvSpPr>
        <p:spPr>
          <a:xfrm>
            <a:off x="7083585" y="4602279"/>
            <a:ext cx="3393915" cy="1163389"/>
          </a:xfrm>
          <a:prstGeom prst="rect">
            <a:avLst/>
          </a:prstGeom>
          <a:noFill/>
          <a:ln cap="rnd" cmpd="sng" w="50800">
            <a:solidFill>
              <a:srgbClr val="FF99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Cabin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print('Not bigger')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