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9144000" cx="16256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9vRrqI73zDAyxYFtgFID/5Jb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8" name="Google Shape;14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" name="Google Shape;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7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 sz="4000"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26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8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</a:rPr>
              <a:t>Arguments &amp;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5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56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6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variable which we use </a:t>
            </a:r>
            <a:r>
              <a:rPr lang="en-US" sz="3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function </a:t>
            </a:r>
            <a:r>
              <a:rPr lang="en-US" sz="3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It is a </a:t>
            </a:r>
            <a:r>
              <a:rPr lang="en-US" sz="3600">
                <a:solidFill>
                  <a:schemeClr val="lt1"/>
                </a:solidFill>
              </a:rPr>
              <a:t>“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n-US" sz="36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allows the code in the 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access the </a:t>
            </a:r>
            <a:r>
              <a:rPr lang="en-US" sz="36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a particular 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invocation.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'es':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('Hola')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'fr':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('Bonjour')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'en'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'es'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Hola</a:t>
            </a:r>
            <a:endParaRPr b="1" i="0" sz="26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'fr'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Bonjour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13716510" y="1665688"/>
            <a:ext cx="18646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DFF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/>
          </a:p>
        </p:txBody>
      </p:sp>
      <p:cxnSp>
        <p:nvCxnSpPr>
          <p:cNvPr id="102" name="Google Shape;102;p16"/>
          <p:cNvCxnSpPr>
            <a:stCxn id="101" idx="1"/>
          </p:cNvCxnSpPr>
          <p:nvPr/>
        </p:nvCxnSpPr>
        <p:spPr>
          <a:xfrm flipH="1">
            <a:off x="13130310" y="1927298"/>
            <a:ext cx="586200" cy="382800"/>
          </a:xfrm>
          <a:prstGeom prst="straightConnector1">
            <a:avLst/>
          </a:prstGeom>
          <a:noFill/>
          <a:ln cap="flat" cmpd="sng" w="38100">
            <a:solidFill>
              <a:srgbClr val="B5DAD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13611735" y="8078826"/>
            <a:ext cx="17443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7F01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endParaRPr/>
          </a:p>
        </p:txBody>
      </p:sp>
      <p:cxnSp>
        <p:nvCxnSpPr>
          <p:cNvPr id="104" name="Google Shape;104;p16"/>
          <p:cNvCxnSpPr>
            <a:stCxn id="103" idx="1"/>
          </p:cNvCxnSpPr>
          <p:nvPr/>
        </p:nvCxnSpPr>
        <p:spPr>
          <a:xfrm rot="10800000">
            <a:off x="12458835" y="7756636"/>
            <a:ext cx="1152900" cy="583800"/>
          </a:xfrm>
          <a:prstGeom prst="straightConnector1">
            <a:avLst/>
          </a:prstGeom>
          <a:noFill/>
          <a:ln cap="flat" cmpd="sng" w="38100">
            <a:solidFill>
              <a:srgbClr val="B5DAD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a value we pass into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its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when we call the function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 we can direct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do different kinds of work when we call it at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times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put the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parenthes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after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function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Return Values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Often a function will take its arguments, do some computation, and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value to be used as the value of the function call in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calling expression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 The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keyword is used for this.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 New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b="1" i="0" lang="en-US" sz="32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 New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2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"Hello"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 New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greet()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ourier New"/>
              <a:buNone/>
            </a:pP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2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greet()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, "Sally")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ourier New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Hello Sally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Return Value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fruitful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one that produces a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ends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execution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sends back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'es':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'Hola'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lang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'fr':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'Bonjour'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5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'Hello'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'en'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),'Glenn')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Hello Glenn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'es'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),'Sally')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Hola Sally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'fr'</a:t>
            </a: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),'Michael')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Bonjour Michael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-US" sz="7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72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define more than one 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simply add more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when we call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match the number and order of arguments and parameters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a,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added =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+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added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bin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x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addtwo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3, 5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Void (non-fruitful) Functions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1155700" y="2603500"/>
            <a:ext cx="63318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08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56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a function does not return a value, we call it a 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 sz="3600"/>
          </a:p>
          <a:p>
            <a:pPr indent="-508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5756"/>
              <a:buFont typeface="Cabin"/>
              <a:buChar char="•"/>
            </a:pP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 that return values are 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fruitful</a:t>
            </a: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functions</a:t>
            </a:r>
            <a:endParaRPr sz="3600"/>
          </a:p>
          <a:p>
            <a:pPr indent="-5080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5756"/>
              <a:buFont typeface="Cabin"/>
              <a:buChar char="•"/>
            </a:pPr>
            <a:r>
              <a:rPr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functions are 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fruitful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36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755900" y="2603500"/>
            <a:ext cx="6331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lang="en-US" sz="25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25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check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 b="1" sz="25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		 </a:t>
            </a:r>
            <a:r>
              <a:rPr b="1" lang="en-US" sz="2500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"/>
              </a:rPr>
              <a:t>answer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lang="en-US" sz="25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1" lang="en-US" sz="25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'2+2='</a:t>
            </a:r>
            <a:r>
              <a:rPr b="1" lang="en-US" sz="25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sz="25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lang="en-US" sz="25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 sz="250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answer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== </a:t>
            </a:r>
            <a:r>
              <a:rPr b="1" lang="en-US" sz="25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'4'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 </a:t>
            </a:r>
            <a:r>
              <a:rPr b="1" lang="en-US" sz="25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 True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lang="en-US" sz="25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else: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    </a:t>
            </a:r>
            <a:r>
              <a:rPr b="1" lang="en-US" sz="25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return _______</a:t>
            </a:r>
            <a:endParaRPr b="1" sz="25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 b="1" sz="25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lang="en-US" sz="25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check</a:t>
            </a:r>
            <a:r>
              <a:rPr b="1" lang="en-US" sz="2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b="1" sz="2500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To function or not to function...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Organize your code into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paragraphs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capture a complete thought and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it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 repeat yourself - make it work once and then reuse it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something gets too long or complex, break it up into logical chunks and put those chunks in 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(fruitful functions)</a:t>
            </a:r>
            <a:endParaRPr/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 (non-fruitful) functions</a:t>
            </a:r>
            <a:endParaRPr/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use functions?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61886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/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Built-In Functions</a:t>
            </a:r>
            <a:endParaRPr/>
          </a:p>
          <a:p>
            <a:pPr indent="-361886" lvl="0" marL="68580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conversion (int, float)</a:t>
            </a:r>
            <a:endParaRPr/>
          </a:p>
          <a:p>
            <a:pPr indent="-361886" lvl="0" marL="68580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 conversions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886" lvl="0" marL="685800" marR="0" rtl="0" algn="l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 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Stored (and reused) Steps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</a:t>
            </a:r>
            <a:endParaRPr/>
          </a:p>
        </p:txBody>
      </p:sp>
      <p:sp>
        <p:nvSpPr>
          <p:cNvPr id="33" name="Google Shape;33;p2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thing():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('Fun')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ourier New"/>
              <a:buNone/>
            </a:pPr>
            <a:r>
              <a:rPr b="1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thing()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('Zip')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25"/>
              <a:buFont typeface="Courier New"/>
              <a:buNone/>
            </a:pPr>
            <a:r>
              <a:rPr b="0" i="0" lang="en-US" sz="25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thing()</a:t>
            </a:r>
            <a:endParaRPr/>
          </a:p>
        </p:txBody>
      </p:sp>
      <p:sp>
        <p:nvSpPr>
          <p:cNvPr id="34" name="Google Shape;34;p2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6" name="Google Shape;36;p2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7" name="Google Shape;37;p2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8" name="Google Shape;38;p2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('Hello')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('Fun')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thing()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1" name="Google Shape;41;p2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2" name="Google Shape;42;p2"/>
          <p:cNvCxnSpPr/>
          <p:nvPr/>
        </p:nvCxnSpPr>
        <p:spPr>
          <a:xfrm flipH="1" rot="10800000">
            <a:off x="3527425" y="4723637"/>
            <a:ext cx="2100300" cy="893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3" name="Google Shape;43;p2"/>
          <p:cNvCxnSpPr>
            <a:endCxn id="34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4" name="Google Shape;44;p2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call these reusable pieces of code “functions”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thing():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thing()</a:t>
            </a:r>
            <a:endParaRPr/>
          </a:p>
        </p:txBody>
      </p:sp>
      <p:cxnSp>
        <p:nvCxnSpPr>
          <p:cNvPr id="47" name="Google Shape;47;p2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8" name="Google Shape;48;p2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'Zip'</a:t>
            </a:r>
            <a:r>
              <a:rPr b="0" i="0" lang="en-US" sz="3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Python Functions</a:t>
            </a:r>
            <a:endParaRPr/>
          </a:p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two kinds of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Python.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3600"/>
              <a:buNone/>
            </a:pP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Built-in functions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that are provided as part of Python - 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print(),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input(), type(), float(), int() ...</a:t>
            </a:r>
            <a:endParaRPr/>
          </a:p>
          <a:p>
            <a:pPr indent="0" lvl="1" marL="670306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ts val="3600"/>
              <a:buNone/>
            </a:pP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Functions that we define ourselves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then use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treat 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 as 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reserved words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(i.e., we avoid them as variable names)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Python a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some reusable code that takes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(s) as input, does some computation, and then returns a result or results</a:t>
            </a:r>
            <a:endParaRPr/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define a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using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reserved word</a:t>
            </a:r>
            <a:endParaRPr/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call/invoke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s, and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an expression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Functions of Our Own…</a:t>
            </a:r>
            <a:endParaRPr sz="7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Building our Own Functions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 a new</a:t>
            </a:r>
            <a:r>
              <a:rPr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keyword followed by optional parameters in parenthes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indent the body of the function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defines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function but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does not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execute the body of the function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print_lyrics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("I'm a lumberjack, and I'm okay.")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('I sleep all night and I work all day.')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print_lyrics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("I'm a lumberjack, and I'm okay.")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('I sleep all night and I work all day.')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('Yo')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Yo</a:t>
            </a:r>
            <a:endParaRPr b="0" i="0" sz="36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79" name="Google Shape;79;p12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"I'm a lumberjack, and I'm okay."</a:t>
            </a:r>
            <a:r>
              <a:rPr b="0" i="0" lang="en-US" sz="2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5"/>
              <a:buFont typeface="Cabin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'I sleep all night and I work all day.'</a:t>
            </a:r>
            <a:r>
              <a:rPr b="0" i="0" lang="en-US" sz="25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00"/>
              <a:buFont typeface="Cabin"/>
              <a:buNone/>
            </a:pPr>
            <a:r>
              <a:rPr b="0" i="0" lang="en-US" sz="28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print_lyrics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Definitions and Uses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we have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defined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function, we can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invoke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it </a:t>
            </a:r>
            <a:b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many times as we like</a:t>
            </a:r>
            <a:endParaRPr/>
          </a:p>
          <a:p>
            <a:pPr indent="-371094" lvl="0" marL="749300" marR="0" rtl="0" algn="l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reuse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pattern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('Hello')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def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print_lyrics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("I'm a lumberjack, and I'm okay.")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('I sleep all night and I work all day.')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('Yo')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print_lyrics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Yo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I'm a lumberjack, and I'm okay.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 sleep all night and I work all day.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93" name="Google Shape;93;p1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cap="rnd" cmpd="sng" w="889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