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9144000" cx="16256000"/>
  <p:notesSz cx="6858000" cy="9144000"/>
  <p:embeddedFontLst>
    <p:embeddedFont>
      <p:font typeface="Gill Sans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GoogleSlidesCustomDataVersion2">
      <go:slidesCustomData xmlns:go="http://customooxmlschemas.google.com/" r:id="rId55" roundtripDataSignature="AMtx7mgD4ZsSuwrYuIFkmXyKLNZZgaVE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GillSans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 at the end.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0" name="Google Shape;26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6" name="Google Shape;26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2" name="Google Shape;27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8" name="Google Shape;27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4" name="Google Shape;28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0" name="Google Shape;29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6" name="Google Shape;29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1" name="Google Shape;30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2" name="Google Shape;31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1" name="Google Shape;32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0" name="Google Shape;33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9" name="Google Shape;33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48" name="Google Shape;34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7" name="Google Shape;35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5" name="Google Shape;36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78" name="Google Shape;37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4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1" name="Google Shape;391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9" name="Google Shape;39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7" name="Google Shape;40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5" name="Google Shape;415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3" name="Google Shape;423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1" name="Google Shape;431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9" name="Google Shape;439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6" name="Google Shape;446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4" name="Google Shape;454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2" name="Google Shape;46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9" name="Google Shape;469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5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umper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5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200"/>
              <a:buFont typeface="Arial"/>
              <a:buNone/>
              <a:defRPr>
                <a:solidFill>
                  <a:srgbClr val="FFFF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55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6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200"/>
              <a:buFont typeface="Arial"/>
              <a:buNone/>
              <a:defRPr>
                <a:solidFill>
                  <a:srgbClr val="FFFF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ullets">
  <p:cSld name="Title and Bulle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7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200"/>
              <a:buFont typeface="Arial"/>
              <a:buNone/>
              <a:defRPr>
                <a:solidFill>
                  <a:srgbClr val="FFFF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7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  <a:defRPr sz="32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200"/>
              <a:buFont typeface="Arial"/>
              <a:buNone/>
              <a:defRPr b="0" i="0" sz="7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4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4"/>
          <p:cNvSpPr/>
          <p:nvPr/>
        </p:nvSpPr>
        <p:spPr>
          <a:xfrm>
            <a:off x="0" y="0"/>
            <a:ext cx="16256000" cy="7680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54"/>
          <p:cNvSpPr/>
          <p:nvPr/>
        </p:nvSpPr>
        <p:spPr>
          <a:xfrm>
            <a:off x="0" y="8357616"/>
            <a:ext cx="16256000" cy="7863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pythonlearn.com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3.jp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Loops and Iteration</a:t>
            </a:r>
            <a:endParaRPr/>
          </a:p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 sz="4800"/>
              <a:t>4</a:t>
            </a:r>
            <a:endParaRPr/>
          </a:p>
        </p:txBody>
      </p:sp>
      <p:sp>
        <p:nvSpPr>
          <p:cNvPr id="25" name="Google Shape;25;p1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 for Everybody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www.py4e.com</a:t>
            </a:r>
            <a:endParaRPr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Definite Loops</a:t>
            </a:r>
            <a:endParaRPr/>
          </a:p>
        </p:txBody>
      </p:sp>
      <p:sp>
        <p:nvSpPr>
          <p:cNvPr id="152" name="Google Shape;152;p13"/>
          <p:cNvSpPr txBox="1"/>
          <p:nvPr>
            <p:ph idx="1" type="body"/>
          </p:nvPr>
        </p:nvSpPr>
        <p:spPr>
          <a:xfrm>
            <a:off x="1155700" y="2603500"/>
            <a:ext cx="1393200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Quite often we have a </a:t>
            </a:r>
            <a:r>
              <a:rPr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items of the </a:t>
            </a:r>
            <a:r>
              <a:rPr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lines in a file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effectively a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finite set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things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write a loop to run the loop once for each of the items in a set using the Python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construct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loops are called </a:t>
            </a:r>
            <a:r>
              <a:rPr lang="en-US" sz="3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definite loops</a:t>
            </a:r>
            <a:r>
              <a:rPr lang="en-US" sz="3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because they execute an exact number of times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say that </a:t>
            </a:r>
            <a:r>
              <a:rPr lang="en-US" sz="3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definite loops iterate through the members of a set</a:t>
            </a:r>
            <a:r>
              <a:rPr lang="en-US" sz="36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A Simple Definite Loop</a:t>
            </a:r>
            <a:endParaRPr/>
          </a:p>
        </p:txBody>
      </p:sp>
      <p:sp>
        <p:nvSpPr>
          <p:cNvPr id="158" name="Google Shape;158;p14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[5, 4, 3, 2, 1]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'Blastoff!'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Blastoff!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A Definite Loop with Strings</a:t>
            </a:r>
            <a:endParaRPr/>
          </a:p>
        </p:txBody>
      </p:sp>
      <p:sp>
        <p:nvSpPr>
          <p:cNvPr id="165" name="Google Shape;165;p15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['Joseph', 'Glenn', 'Sally']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'Happy New Year:'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'Done!'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166" name="Google Shape;166;p15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Happy New Year: Joseph</a:t>
            </a:r>
            <a:b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Happy New Year: Glenn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Happy New Year: Sally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3600"/>
              <a:buFont typeface="Cabin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Done!</a:t>
            </a:r>
            <a:endParaRPr/>
          </a:p>
        </p:txBody>
      </p:sp>
      <p:cxnSp>
        <p:nvCxnSpPr>
          <p:cNvPr id="167" name="Google Shape;167;p15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68" name="Google Shape;168;p15"/>
          <p:cNvCxnSpPr/>
          <p:nvPr/>
        </p:nvCxnSpPr>
        <p:spPr>
          <a:xfrm rot="10800000">
            <a:off x="4057650" y="5972175"/>
            <a:ext cx="6411949" cy="243725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Looking at </a:t>
            </a:r>
            <a:r>
              <a:rPr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in...</a:t>
            </a:r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iteration variable 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iterates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ough the </a:t>
            </a:r>
            <a:r>
              <a:rPr lang="en-US" sz="34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sequence 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(ordered set)</a:t>
            </a:r>
            <a:endParaRPr/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block (body)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code is executed once for each value </a:t>
            </a:r>
            <a:r>
              <a:rPr lang="en-US" sz="3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34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/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iteration variable 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moves through all of the values </a:t>
            </a:r>
            <a:r>
              <a:rPr lang="en-US" sz="3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34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[5, 4, 3, 2, 1]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print(i)</a:t>
            </a: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Iteration variable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Five-element sequence</a:t>
            </a:r>
            <a:endParaRPr/>
          </a:p>
        </p:txBody>
      </p:sp>
      <p:cxnSp>
        <p:nvCxnSpPr>
          <p:cNvPr id="178" name="Google Shape;178;p17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cap="rnd" cmpd="sng" w="63500">
            <a:solidFill>
              <a:srgbClr val="00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79" name="Google Shape;179;p17"/>
          <p:cNvCxnSpPr/>
          <p:nvPr/>
        </p:nvCxnSpPr>
        <p:spPr>
          <a:xfrm flipH="1" rot="10800000">
            <a:off x="12987800" y="4341217"/>
            <a:ext cx="794999" cy="1078200"/>
          </a:xfrm>
          <a:prstGeom prst="straightConnector1">
            <a:avLst/>
          </a:prstGeom>
          <a:noFill/>
          <a:ln cap="rnd" cmpd="sng" w="63500">
            <a:solidFill>
              <a:srgbClr val="FF7F00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18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85" name="Google Shape;185;p18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Done?</a:t>
            </a:r>
            <a:endParaRPr/>
          </a:p>
        </p:txBody>
      </p:sp>
      <p:cxnSp>
        <p:nvCxnSpPr>
          <p:cNvPr id="186" name="Google Shape;186;p18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87" name="Google Shape;187;p18"/>
          <p:cNvCxnSpPr/>
          <p:nvPr/>
        </p:nvCxnSpPr>
        <p:spPr>
          <a:xfrm rot="10800000">
            <a:off x="6468949" y="2768699"/>
            <a:ext cx="3301" cy="587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88" name="Google Shape;188;p18"/>
          <p:cNvCxnSpPr>
            <a:stCxn id="189" idx="2"/>
          </p:cNvCxnSpPr>
          <p:nvPr/>
        </p:nvCxnSpPr>
        <p:spPr>
          <a:xfrm flipH="1">
            <a:off x="6468950" y="4051399"/>
            <a:ext cx="8100" cy="472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0" name="Google Shape;190;p18"/>
          <p:cNvCxnSpPr/>
          <p:nvPr/>
        </p:nvCxnSpPr>
        <p:spPr>
          <a:xfrm flipH="1" rot="10800000">
            <a:off x="3170237" y="4502112"/>
            <a:ext cx="3328200" cy="4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91" name="Google Shape;191;p18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192" name="Google Shape;192;p18"/>
          <p:cNvCxnSpPr/>
          <p:nvPr/>
        </p:nvCxnSpPr>
        <p:spPr>
          <a:xfrm flipH="1" rot="10800000">
            <a:off x="3157537" y="5238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93" name="Google Shape;193;p18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94" name="Google Shape;194;p18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5" name="Google Shape;195;p18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b="0" i="0" lang="en-US" sz="35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96" name="Google Shape;196;p18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Move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5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ahead</a:t>
            </a:r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8356600" y="1714500"/>
            <a:ext cx="7162799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32994" lvl="0" marL="495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iteration variable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“iterates” through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sequence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(ordered set)</a:t>
            </a:r>
            <a:endParaRPr/>
          </a:p>
          <a:p>
            <a:pPr indent="-332994" lvl="0" marL="495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block (body)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code is executed once for each value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/>
          </a:p>
          <a:p>
            <a:pPr indent="-332994" lvl="0" marL="495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iteration variable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moves through all of the values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1400175" y="6704000"/>
            <a:ext cx="65373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[5, 4, 3, 2, 1]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cxnSp>
        <p:nvCxnSpPr>
          <p:cNvPr id="200" name="Google Shape;200;p18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9"/>
          <p:cNvGrpSpPr/>
          <p:nvPr/>
        </p:nvGrpSpPr>
        <p:grpSpPr>
          <a:xfrm>
            <a:off x="11703050" y="814388"/>
            <a:ext cx="2984500" cy="7472362"/>
            <a:chOff x="11703050" y="381000"/>
            <a:chExt cx="2984500" cy="8278812"/>
          </a:xfrm>
        </p:grpSpPr>
        <p:cxnSp>
          <p:nvCxnSpPr>
            <p:cNvPr id="206" name="Google Shape;206;p19"/>
            <p:cNvCxnSpPr/>
            <p:nvPr/>
          </p:nvCxnSpPr>
          <p:spPr>
            <a:xfrm flipH="1" rot="10800000">
              <a:off x="13185775" y="915987"/>
              <a:ext cx="12699" cy="307974"/>
            </a:xfrm>
            <a:prstGeom prst="straightConnector1">
              <a:avLst/>
            </a:prstGeom>
            <a:noFill/>
            <a:ln cap="rnd" cmpd="sng" w="50800">
              <a:solidFill>
                <a:srgbClr val="1155CC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  <p:sp>
          <p:nvSpPr>
            <p:cNvPr id="207" name="Google Shape;207;p19"/>
            <p:cNvSpPr txBox="1"/>
            <p:nvPr/>
          </p:nvSpPr>
          <p:spPr>
            <a:xfrm>
              <a:off x="11703050" y="1231900"/>
              <a:ext cx="2984500" cy="536575"/>
            </a:xfrm>
            <a:prstGeom prst="rect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bin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print(</a:t>
              </a:r>
              <a:r>
                <a:rPr b="0" i="0" lang="en-US" sz="32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208" name="Google Shape;208;p19"/>
            <p:cNvSpPr txBox="1"/>
            <p:nvPr/>
          </p:nvSpPr>
          <p:spPr>
            <a:xfrm>
              <a:off x="11703050" y="381000"/>
              <a:ext cx="2984500" cy="523874"/>
            </a:xfrm>
            <a:prstGeom prst="rect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800"/>
                <a:buFont typeface="Cabin"/>
                <a:buNone/>
              </a:pPr>
              <a:r>
                <a:rPr b="0" i="0" lang="en-US" sz="32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 = 5</a:t>
              </a:r>
              <a:endParaRPr/>
            </a:p>
          </p:txBody>
        </p:sp>
        <p:cxnSp>
          <p:nvCxnSpPr>
            <p:cNvPr id="209" name="Google Shape;209;p19"/>
            <p:cNvCxnSpPr/>
            <p:nvPr/>
          </p:nvCxnSpPr>
          <p:spPr>
            <a:xfrm flipH="1" rot="10800000">
              <a:off x="13181012" y="1825625"/>
              <a:ext cx="12699" cy="307974"/>
            </a:xfrm>
            <a:prstGeom prst="straightConnector1">
              <a:avLst/>
            </a:prstGeom>
            <a:noFill/>
            <a:ln cap="rnd" cmpd="sng" w="50800">
              <a:solidFill>
                <a:srgbClr val="1155CC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  <p:cxnSp>
          <p:nvCxnSpPr>
            <p:cNvPr id="210" name="Google Shape;210;p19"/>
            <p:cNvCxnSpPr/>
            <p:nvPr/>
          </p:nvCxnSpPr>
          <p:spPr>
            <a:xfrm flipH="1" rot="10800000">
              <a:off x="13181012" y="2630486"/>
              <a:ext cx="12699" cy="307974"/>
            </a:xfrm>
            <a:prstGeom prst="straightConnector1">
              <a:avLst/>
            </a:prstGeom>
            <a:noFill/>
            <a:ln cap="rnd" cmpd="sng" w="50800">
              <a:solidFill>
                <a:srgbClr val="1155CC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  <p:sp>
          <p:nvSpPr>
            <p:cNvPr id="211" name="Google Shape;211;p19"/>
            <p:cNvSpPr txBox="1"/>
            <p:nvPr/>
          </p:nvSpPr>
          <p:spPr>
            <a:xfrm>
              <a:off x="11703050" y="2946400"/>
              <a:ext cx="2984500" cy="536575"/>
            </a:xfrm>
            <a:prstGeom prst="rect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bin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print(</a:t>
              </a:r>
              <a:r>
                <a:rPr b="0" i="0" lang="en-US" sz="32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9"/>
            <p:cNvSpPr txBox="1"/>
            <p:nvPr/>
          </p:nvSpPr>
          <p:spPr>
            <a:xfrm>
              <a:off x="11703050" y="2093911"/>
              <a:ext cx="2984500" cy="525462"/>
            </a:xfrm>
            <a:prstGeom prst="rect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800"/>
                <a:buFont typeface="Cabin"/>
                <a:buNone/>
              </a:pPr>
              <a:r>
                <a:rPr b="0" i="0" lang="en-US" sz="32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 = 4</a:t>
              </a:r>
              <a:endParaRPr/>
            </a:p>
          </p:txBody>
        </p:sp>
        <p:cxnSp>
          <p:nvCxnSpPr>
            <p:cNvPr id="213" name="Google Shape;213;p19"/>
            <p:cNvCxnSpPr/>
            <p:nvPr/>
          </p:nvCxnSpPr>
          <p:spPr>
            <a:xfrm flipH="1" rot="10800000">
              <a:off x="13181012" y="3459162"/>
              <a:ext cx="12699" cy="307974"/>
            </a:xfrm>
            <a:prstGeom prst="straightConnector1">
              <a:avLst/>
            </a:prstGeom>
            <a:noFill/>
            <a:ln cap="rnd" cmpd="sng" w="50800">
              <a:solidFill>
                <a:srgbClr val="1155CC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  <p:cxnSp>
          <p:nvCxnSpPr>
            <p:cNvPr id="214" name="Google Shape;214;p19"/>
            <p:cNvCxnSpPr/>
            <p:nvPr/>
          </p:nvCxnSpPr>
          <p:spPr>
            <a:xfrm flipH="1" rot="10800000">
              <a:off x="13181012" y="4310062"/>
              <a:ext cx="12699" cy="307974"/>
            </a:xfrm>
            <a:prstGeom prst="straightConnector1">
              <a:avLst/>
            </a:prstGeom>
            <a:noFill/>
            <a:ln cap="rnd" cmpd="sng" w="50800">
              <a:solidFill>
                <a:srgbClr val="1155CC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  <p:sp>
          <p:nvSpPr>
            <p:cNvPr id="215" name="Google Shape;215;p19"/>
            <p:cNvSpPr txBox="1"/>
            <p:nvPr/>
          </p:nvSpPr>
          <p:spPr>
            <a:xfrm>
              <a:off x="11703050" y="4625975"/>
              <a:ext cx="2984500" cy="536575"/>
            </a:xfrm>
            <a:prstGeom prst="rect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bin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print(</a:t>
              </a:r>
              <a:r>
                <a:rPr b="0" i="0" lang="en-US" sz="32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216" name="Google Shape;216;p19"/>
            <p:cNvSpPr txBox="1"/>
            <p:nvPr/>
          </p:nvSpPr>
          <p:spPr>
            <a:xfrm>
              <a:off x="11703050" y="3773487"/>
              <a:ext cx="2984500" cy="525462"/>
            </a:xfrm>
            <a:prstGeom prst="rect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800"/>
                <a:buFont typeface="Cabin"/>
                <a:buNone/>
              </a:pPr>
              <a:r>
                <a:rPr b="0" i="0" lang="en-US" sz="32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 = 3</a:t>
              </a:r>
              <a:endParaRPr/>
            </a:p>
          </p:txBody>
        </p:sp>
        <p:cxnSp>
          <p:nvCxnSpPr>
            <p:cNvPr id="217" name="Google Shape;217;p19"/>
            <p:cNvCxnSpPr/>
            <p:nvPr/>
          </p:nvCxnSpPr>
          <p:spPr>
            <a:xfrm flipH="1" rot="10800000">
              <a:off x="13181012" y="5208587"/>
              <a:ext cx="12699" cy="307974"/>
            </a:xfrm>
            <a:prstGeom prst="straightConnector1">
              <a:avLst/>
            </a:prstGeom>
            <a:noFill/>
            <a:ln cap="rnd" cmpd="sng" w="50800">
              <a:solidFill>
                <a:srgbClr val="1155CC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  <p:cxnSp>
          <p:nvCxnSpPr>
            <p:cNvPr id="218" name="Google Shape;218;p19"/>
            <p:cNvCxnSpPr/>
            <p:nvPr/>
          </p:nvCxnSpPr>
          <p:spPr>
            <a:xfrm flipH="1" rot="10800000">
              <a:off x="13181012" y="6107111"/>
              <a:ext cx="12699" cy="306386"/>
            </a:xfrm>
            <a:prstGeom prst="straightConnector1">
              <a:avLst/>
            </a:prstGeom>
            <a:noFill/>
            <a:ln cap="rnd" cmpd="sng" w="50800">
              <a:solidFill>
                <a:srgbClr val="1155CC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  <p:sp>
          <p:nvSpPr>
            <p:cNvPr id="219" name="Google Shape;219;p19"/>
            <p:cNvSpPr txBox="1"/>
            <p:nvPr/>
          </p:nvSpPr>
          <p:spPr>
            <a:xfrm>
              <a:off x="11703050" y="6421437"/>
              <a:ext cx="2984500" cy="536575"/>
            </a:xfrm>
            <a:prstGeom prst="rect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bin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print(</a:t>
              </a:r>
              <a:r>
                <a:rPr b="0" i="0" lang="en-US" sz="32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220" name="Google Shape;220;p19"/>
            <p:cNvSpPr txBox="1"/>
            <p:nvPr/>
          </p:nvSpPr>
          <p:spPr>
            <a:xfrm>
              <a:off x="11703050" y="5570537"/>
              <a:ext cx="2984500" cy="523874"/>
            </a:xfrm>
            <a:prstGeom prst="rect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800"/>
                <a:buFont typeface="Cabin"/>
                <a:buNone/>
              </a:pPr>
              <a:r>
                <a:rPr b="0" i="0" lang="en-US" sz="32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 = 2</a:t>
              </a:r>
              <a:endParaRPr/>
            </a:p>
          </p:txBody>
        </p:sp>
        <p:cxnSp>
          <p:nvCxnSpPr>
            <p:cNvPr id="221" name="Google Shape;221;p19"/>
            <p:cNvCxnSpPr/>
            <p:nvPr/>
          </p:nvCxnSpPr>
          <p:spPr>
            <a:xfrm flipH="1" rot="10800000">
              <a:off x="13181012" y="6934200"/>
              <a:ext cx="12699" cy="307974"/>
            </a:xfrm>
            <a:prstGeom prst="straightConnector1">
              <a:avLst/>
            </a:prstGeom>
            <a:noFill/>
            <a:ln cap="rnd" cmpd="sng" w="50800">
              <a:solidFill>
                <a:srgbClr val="1155CC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  <p:cxnSp>
          <p:nvCxnSpPr>
            <p:cNvPr id="222" name="Google Shape;222;p19"/>
            <p:cNvCxnSpPr/>
            <p:nvPr/>
          </p:nvCxnSpPr>
          <p:spPr>
            <a:xfrm flipH="1" rot="10800000">
              <a:off x="13181012" y="7808911"/>
              <a:ext cx="12699" cy="307974"/>
            </a:xfrm>
            <a:prstGeom prst="straightConnector1">
              <a:avLst/>
            </a:prstGeom>
            <a:noFill/>
            <a:ln cap="rnd" cmpd="sng" w="50800">
              <a:solidFill>
                <a:srgbClr val="1155CC"/>
              </a:solidFill>
              <a:prstDash val="solid"/>
              <a:miter lim="8000"/>
              <a:headEnd len="med" w="med" type="stealth"/>
              <a:tailEnd len="sm" w="sm" type="none"/>
            </a:ln>
          </p:spPr>
        </p:cxnSp>
        <p:sp>
          <p:nvSpPr>
            <p:cNvPr id="223" name="Google Shape;223;p19"/>
            <p:cNvSpPr txBox="1"/>
            <p:nvPr/>
          </p:nvSpPr>
          <p:spPr>
            <a:xfrm>
              <a:off x="11703050" y="8124825"/>
              <a:ext cx="2984500" cy="534987"/>
            </a:xfrm>
            <a:prstGeom prst="rect">
              <a:avLst/>
            </a:prstGeom>
            <a:noFill/>
            <a:ln cap="flat" cmpd="sng" w="76200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Cabin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print(</a:t>
              </a:r>
              <a:r>
                <a:rPr b="0" i="0" lang="en-US" sz="32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i)</a:t>
              </a:r>
              <a:endParaRPr/>
            </a:p>
          </p:txBody>
        </p:sp>
        <p:sp>
          <p:nvSpPr>
            <p:cNvPr id="224" name="Google Shape;224;p19"/>
            <p:cNvSpPr txBox="1"/>
            <p:nvPr/>
          </p:nvSpPr>
          <p:spPr>
            <a:xfrm>
              <a:off x="11703050" y="7272336"/>
              <a:ext cx="2984500" cy="525462"/>
            </a:xfrm>
            <a:prstGeom prst="rect">
              <a:avLst/>
            </a:prstGeom>
            <a:noFill/>
            <a:ln cap="flat" cmpd="sng" w="762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800"/>
                <a:buFont typeface="Cabin"/>
                <a:buNone/>
              </a:pPr>
              <a:r>
                <a:rPr b="0" i="0" lang="en-US" sz="3200" u="none" cap="none" strike="noStrik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 = 1</a:t>
              </a:r>
              <a:endParaRPr/>
            </a:p>
          </p:txBody>
        </p:sp>
      </p:grpSp>
      <p:sp>
        <p:nvSpPr>
          <p:cNvPr id="225" name="Google Shape;225;p19"/>
          <p:cNvSpPr txBox="1"/>
          <p:nvPr/>
        </p:nvSpPr>
        <p:spPr>
          <a:xfrm>
            <a:off x="4481375" y="6254750"/>
            <a:ext cx="626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[5, 4, 3, 2, 1]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cxnSp>
        <p:nvCxnSpPr>
          <p:cNvPr id="226" name="Google Shape;226;p19"/>
          <p:cNvCxnSpPr/>
          <p:nvPr/>
        </p:nvCxnSpPr>
        <p:spPr>
          <a:xfrm rot="10800000">
            <a:off x="3143137" y="1192249"/>
            <a:ext cx="14400" cy="5666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227" name="Google Shape;227;p19"/>
          <p:cNvSpPr/>
          <p:nvPr/>
        </p:nvSpPr>
        <p:spPr>
          <a:xfrm>
            <a:off x="1727200" y="175260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Done?</a:t>
            </a:r>
            <a:endParaRPr/>
          </a:p>
        </p:txBody>
      </p:sp>
      <p:cxnSp>
        <p:nvCxnSpPr>
          <p:cNvPr id="228" name="Google Shape;228;p19"/>
          <p:cNvCxnSpPr/>
          <p:nvPr/>
        </p:nvCxnSpPr>
        <p:spPr>
          <a:xfrm rot="10800000">
            <a:off x="3162312" y="3022699"/>
            <a:ext cx="11100" cy="14985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229" name="Google Shape;229;p19"/>
          <p:cNvCxnSpPr/>
          <p:nvPr/>
        </p:nvCxnSpPr>
        <p:spPr>
          <a:xfrm rot="10800000">
            <a:off x="6468949" y="2768699"/>
            <a:ext cx="3301" cy="587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30" name="Google Shape;230;p19"/>
          <p:cNvCxnSpPr>
            <a:stCxn id="231" idx="2"/>
          </p:cNvCxnSpPr>
          <p:nvPr/>
        </p:nvCxnSpPr>
        <p:spPr>
          <a:xfrm flipH="1">
            <a:off x="6468950" y="4051399"/>
            <a:ext cx="8100" cy="472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2" name="Google Shape;232;p19"/>
          <p:cNvCxnSpPr/>
          <p:nvPr/>
        </p:nvCxnSpPr>
        <p:spPr>
          <a:xfrm flipH="1" rot="10800000">
            <a:off x="3170237" y="4502112"/>
            <a:ext cx="3328200" cy="4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33" name="Google Shape;233;p19"/>
          <p:cNvCxnSpPr/>
          <p:nvPr/>
        </p:nvCxnSpPr>
        <p:spPr>
          <a:xfrm flipH="1">
            <a:off x="1371574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234" name="Google Shape;234;p19"/>
          <p:cNvCxnSpPr/>
          <p:nvPr/>
        </p:nvCxnSpPr>
        <p:spPr>
          <a:xfrm flipH="1" rot="10800000">
            <a:off x="3157537" y="5238874"/>
            <a:ext cx="15899" cy="64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35" name="Google Shape;235;p19"/>
          <p:cNvCxnSpPr/>
          <p:nvPr/>
        </p:nvCxnSpPr>
        <p:spPr>
          <a:xfrm rot="10800000">
            <a:off x="1401636" y="2451012"/>
            <a:ext cx="3299" cy="27797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236" name="Google Shape;236;p19"/>
          <p:cNvCxnSpPr/>
          <p:nvPr/>
        </p:nvCxnSpPr>
        <p:spPr>
          <a:xfrm>
            <a:off x="1401761" y="5225236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7" name="Google Shape;237;p19"/>
          <p:cNvSpPr txBox="1"/>
          <p:nvPr/>
        </p:nvSpPr>
        <p:spPr>
          <a:xfrm>
            <a:off x="846137" y="1638300"/>
            <a:ext cx="881063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5016500" y="330200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b="0" i="0" lang="en-US" sz="35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4206150" y="1397100"/>
            <a:ext cx="723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39" name="Google Shape;239;p19"/>
          <p:cNvSpPr txBox="1"/>
          <p:nvPr/>
        </p:nvSpPr>
        <p:spPr>
          <a:xfrm>
            <a:off x="5016500" y="2019300"/>
            <a:ext cx="2997300" cy="749399"/>
          </a:xfrm>
          <a:prstGeom prst="rect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Move </a:t>
            </a:r>
            <a:r>
              <a:rPr b="0" i="0" lang="en-US" sz="35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35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 ahead</a:t>
            </a:r>
            <a:endParaRPr/>
          </a:p>
        </p:txBody>
      </p:sp>
      <p:cxnSp>
        <p:nvCxnSpPr>
          <p:cNvPr id="240" name="Google Shape;240;p19"/>
          <p:cNvCxnSpPr/>
          <p:nvPr/>
        </p:nvCxnSpPr>
        <p:spPr>
          <a:xfrm>
            <a:off x="4635525" y="2397125"/>
            <a:ext cx="396900" cy="329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"/>
          <p:cNvSpPr txBox="1"/>
          <p:nvPr>
            <p:ph type="title"/>
          </p:nvPr>
        </p:nvSpPr>
        <p:spPr>
          <a:xfrm>
            <a:off x="1155700" y="1536700"/>
            <a:ext cx="13931900" cy="503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Loop Idioms:</a:t>
            </a:r>
            <a:b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We Do in Loops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br>
              <a:rPr lang="en-US" sz="7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Even though these examples are simple, the patterns apply to all kinds of loops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Looping Through a Set</a:t>
            </a:r>
            <a:endParaRPr/>
          </a:p>
        </p:txBody>
      </p:sp>
      <p:sp>
        <p:nvSpPr>
          <p:cNvPr id="251" name="Google Shape;251;p22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'Before'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thing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[9, 41, 12, 3, 74, 15]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thing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'After'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$ python basicloop.py</a:t>
            </a:r>
            <a:endParaRPr b="0" i="0" sz="3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is the Largest Number?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63" name="Google Shape;263;p24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is the Largest Number?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/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bin"/>
              <a:buNone/>
            </a:pPr>
            <a:r>
              <a:rPr lang="en-US" sz="72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Repeated Steps</a:t>
            </a:r>
            <a:endParaRPr/>
          </a:p>
        </p:txBody>
      </p:sp>
      <p:sp>
        <p:nvSpPr>
          <p:cNvPr id="32" name="Google Shape;32;p2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7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while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 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–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'Blastoff!'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cxnSp>
        <p:nvCxnSpPr>
          <p:cNvPr id="33" name="Google Shape;33;p2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34" name="Google Shape;34;p2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35" name="Google Shape;35;p2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n &gt; 0 ?</a:t>
            </a:r>
            <a:endParaRPr/>
          </a:p>
        </p:txBody>
      </p:sp>
      <p:cxnSp>
        <p:nvCxnSpPr>
          <p:cNvPr id="36" name="Google Shape;36;p2"/>
          <p:cNvCxnSpPr/>
          <p:nvPr/>
        </p:nvCxnSpPr>
        <p:spPr>
          <a:xfrm flipH="1" rot="10800000">
            <a:off x="2551104" y="3832230"/>
            <a:ext cx="20636" cy="231774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37" name="Google Shape;37;p2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8" name="Google Shape;38;p2"/>
          <p:cNvCxnSpPr/>
          <p:nvPr/>
        </p:nvCxnSpPr>
        <p:spPr>
          <a:xfrm flipH="1" rot="10800000">
            <a:off x="4738680" y="319088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39" name="Google Shape;39;p2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0" name="Google Shape;40;p2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1" name="Google Shape;41;p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42" name="Google Shape;42;p2"/>
          <p:cNvCxnSpPr/>
          <p:nvPr/>
        </p:nvCxnSpPr>
        <p:spPr>
          <a:xfrm flipH="1" rot="10800000">
            <a:off x="2554279" y="6594480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43" name="Google Shape;43;p2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44" name="Google Shape;44;p2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45" name="Google Shape;45;p2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46" name="Google Shape;46;p2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Loops (repeated steps) have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iteration variables</a:t>
            </a: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 change each time through a loop.  Often these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iteration variables 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 through a sequence of numbers.</a:t>
            </a:r>
            <a:endParaRPr/>
          </a:p>
        </p:txBody>
      </p:sp>
      <p:sp>
        <p:nvSpPr>
          <p:cNvPr id="47" name="Google Shape;47;p2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print('Blastoff')</a:t>
            </a:r>
            <a:endParaRPr/>
          </a:p>
        </p:txBody>
      </p:sp>
      <p:sp>
        <p:nvSpPr>
          <p:cNvPr id="49" name="Google Shape;49;p2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= 5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b="0" i="0" lang="en-US" sz="35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52" name="Google Shape;52;p2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Blastoff!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3" name="Google Shape;53;p2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 = n -1</a:t>
            </a:r>
            <a:endParaRPr/>
          </a:p>
        </p:txBody>
      </p:sp>
      <p:cxnSp>
        <p:nvCxnSpPr>
          <p:cNvPr id="54" name="Google Shape;54;p2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is the Largest Number?</a:t>
            </a:r>
            <a:endParaRPr/>
          </a:p>
        </p:txBody>
      </p:sp>
      <p:sp>
        <p:nvSpPr>
          <p:cNvPr id="269" name="Google Shape;269;p25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is the Largest Number?</a:t>
            </a:r>
            <a:endParaRPr/>
          </a:p>
        </p:txBody>
      </p:sp>
      <p:sp>
        <p:nvSpPr>
          <p:cNvPr id="275" name="Google Shape;275;p26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is the Largest Number?</a:t>
            </a:r>
            <a:endParaRPr/>
          </a:p>
        </p:txBody>
      </p:sp>
      <p:sp>
        <p:nvSpPr>
          <p:cNvPr id="281" name="Google Shape;281;p27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is the Largest Number?</a:t>
            </a:r>
            <a:endParaRPr/>
          </a:p>
        </p:txBody>
      </p:sp>
      <p:sp>
        <p:nvSpPr>
          <p:cNvPr id="287" name="Google Shape;287;p28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is the Largest Number?</a:t>
            </a:r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is the Largest Number?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04" name="Google Shape;304;p31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is the Largest Number?</a:t>
            </a:r>
            <a:endParaRPr/>
          </a:p>
        </p:txBody>
      </p:sp>
      <p:sp>
        <p:nvSpPr>
          <p:cNvPr id="305" name="Google Shape;305;p31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/>
          </a:p>
        </p:txBody>
      </p:sp>
      <p:sp>
        <p:nvSpPr>
          <p:cNvPr id="306" name="Google Shape;306;p31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307" name="Google Shape;307;p31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08" name="Google Shape;308;p31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</p:txBody>
      </p:sp>
      <p:sp>
        <p:nvSpPr>
          <p:cNvPr id="309" name="Google Shape;309;p31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15" name="Google Shape;315;p33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is the Largest Number?</a:t>
            </a:r>
            <a:endParaRPr/>
          </a:p>
        </p:txBody>
      </p:sp>
      <p:sp>
        <p:nvSpPr>
          <p:cNvPr id="316" name="Google Shape;316;p33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largest_so_far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6642100" y="6259512"/>
            <a:ext cx="760500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is the Largest Number?</a:t>
            </a:r>
            <a:endParaRPr/>
          </a:p>
        </p:txBody>
      </p:sp>
      <p:sp>
        <p:nvSpPr>
          <p:cNvPr id="324" name="Google Shape;324;p34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/>
          </a:p>
        </p:txBody>
      </p:sp>
      <p:sp>
        <p:nvSpPr>
          <p:cNvPr id="325" name="Google Shape;325;p34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largest_so_far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b="0" i="0" sz="5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is the Largest Number?</a:t>
            </a:r>
            <a:endParaRPr/>
          </a:p>
        </p:txBody>
      </p:sp>
      <p:sp>
        <p:nvSpPr>
          <p:cNvPr id="333" name="Google Shape;333;p35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334" name="Google Shape;334;p35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5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largest_so_far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5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Cabin"/>
              <a:buNone/>
            </a:pPr>
            <a:r>
              <a:rPr lang="en-US" sz="72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An Infinite Loop</a:t>
            </a:r>
            <a:endParaRPr/>
          </a:p>
        </p:txBody>
      </p:sp>
      <p:sp>
        <p:nvSpPr>
          <p:cNvPr id="60" name="Google Shape;60;p3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while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 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'Lather'</a:t>
            </a: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3000" u="none" cap="none" strike="noStrike"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 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'Rinse'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'Dry off!'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cxnSp>
        <p:nvCxnSpPr>
          <p:cNvPr id="61" name="Google Shape;61;p3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62" name="Google Shape;62;p3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  <a:endParaRPr/>
          </a:p>
        </p:txBody>
      </p:sp>
      <p:cxnSp>
        <p:nvCxnSpPr>
          <p:cNvPr id="63" name="Google Shape;63;p3"/>
          <p:cNvCxnSpPr/>
          <p:nvPr/>
        </p:nvCxnSpPr>
        <p:spPr>
          <a:xfrm flipH="1" rot="10800000">
            <a:off x="2836861" y="3917955"/>
            <a:ext cx="20636" cy="231774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64" name="Google Shape;64;p3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5" name="Google Shape;65;p3"/>
          <p:cNvCxnSpPr/>
          <p:nvPr/>
        </p:nvCxnSpPr>
        <p:spPr>
          <a:xfrm flipH="1" rot="10800000">
            <a:off x="5024437" y="3276605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66" name="Google Shape;66;p3"/>
          <p:cNvCxnSpPr>
            <a:stCxn id="67" idx="2"/>
          </p:cNvCxnSpPr>
          <p:nvPr/>
        </p:nvCxnSpPr>
        <p:spPr>
          <a:xfrm>
            <a:off x="5078405" y="5899154"/>
            <a:ext cx="0" cy="3366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" name="Google Shape;68;p3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9" name="Google Shape;69;p3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70" name="Google Shape;70;p3"/>
          <p:cNvCxnSpPr/>
          <p:nvPr/>
        </p:nvCxnSpPr>
        <p:spPr>
          <a:xfrm flipH="1" rot="10800000">
            <a:off x="2840036" y="6680205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71" name="Google Shape;71;p3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72" name="Google Shape;72;p3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3" name="Google Shape;73;p3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74" name="Google Shape;74;p3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print('Dry off!')</a:t>
            </a:r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76" name="Google Shape;76;p3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= 5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b="0" i="0" lang="en-US" sz="35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'Lather'</a:t>
            </a: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7" name="Google Shape;67;p3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b="0" i="0" lang="en-US" sz="35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'Rinse'</a:t>
            </a: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8295898" y="7412450"/>
            <a:ext cx="6791801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What is wrong with this loop?</a:t>
            </a:r>
            <a:endParaRPr/>
          </a:p>
        </p:txBody>
      </p:sp>
      <p:cxnSp>
        <p:nvCxnSpPr>
          <p:cNvPr id="79" name="Google Shape;79;p3"/>
          <p:cNvCxnSpPr>
            <a:stCxn id="77" idx="2"/>
            <a:endCxn id="67" idx="0"/>
          </p:cNvCxnSpPr>
          <p:nvPr/>
        </p:nvCxnSpPr>
        <p:spPr>
          <a:xfrm flipH="1">
            <a:off x="5078331" y="4678366"/>
            <a:ext cx="9600" cy="4716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is the Largest Number?</a:t>
            </a:r>
            <a:endParaRPr/>
          </a:p>
        </p:txBody>
      </p:sp>
      <p:sp>
        <p:nvSpPr>
          <p:cNvPr id="342" name="Google Shape;342;p36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43" name="Google Shape;343;p36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6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largest_so_far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b="0" i="0" sz="5400" u="none" cap="none" strike="noStrike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is the Largest Number?</a:t>
            </a:r>
            <a:endParaRPr/>
          </a:p>
        </p:txBody>
      </p:sp>
      <p:sp>
        <p:nvSpPr>
          <p:cNvPr id="351" name="Google Shape;351;p37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</p:txBody>
      </p:sp>
      <p:sp>
        <p:nvSpPr>
          <p:cNvPr id="352" name="Google Shape;352;p37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7"/>
          <p:cNvSpPr txBox="1"/>
          <p:nvPr/>
        </p:nvSpPr>
        <p:spPr>
          <a:xfrm>
            <a:off x="2841624" y="6502400"/>
            <a:ext cx="3344863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largest_so_far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7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is the Largest Number?</a:t>
            </a:r>
            <a:endParaRPr/>
          </a:p>
        </p:txBody>
      </p:sp>
      <p:sp>
        <p:nvSpPr>
          <p:cNvPr id="360" name="Google Shape;360;p38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361" name="Google Shape;361;p38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8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9"/>
          <p:cNvSpPr txBox="1"/>
          <p:nvPr/>
        </p:nvSpPr>
        <p:spPr>
          <a:xfrm>
            <a:off x="37719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68" name="Google Shape;368;p39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is the Largest Number?</a:t>
            </a:r>
            <a:endParaRPr/>
          </a:p>
        </p:txBody>
      </p:sp>
      <p:sp>
        <p:nvSpPr>
          <p:cNvPr id="369" name="Google Shape;369;p39"/>
          <p:cNvSpPr txBox="1"/>
          <p:nvPr/>
        </p:nvSpPr>
        <p:spPr>
          <a:xfrm>
            <a:off x="534352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/>
          </a:p>
        </p:txBody>
      </p:sp>
      <p:sp>
        <p:nvSpPr>
          <p:cNvPr id="370" name="Google Shape;370;p39"/>
          <p:cNvSpPr txBox="1"/>
          <p:nvPr/>
        </p:nvSpPr>
        <p:spPr>
          <a:xfrm>
            <a:off x="7145336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371" name="Google Shape;371;p39"/>
          <p:cNvSpPr txBox="1"/>
          <p:nvPr/>
        </p:nvSpPr>
        <p:spPr>
          <a:xfrm>
            <a:off x="8945561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72" name="Google Shape;372;p39"/>
          <p:cNvSpPr txBox="1"/>
          <p:nvPr/>
        </p:nvSpPr>
        <p:spPr>
          <a:xfrm>
            <a:off x="10671175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</p:txBody>
      </p:sp>
      <p:sp>
        <p:nvSpPr>
          <p:cNvPr id="373" name="Google Shape;373;p39"/>
          <p:cNvSpPr txBox="1"/>
          <p:nvPr/>
        </p:nvSpPr>
        <p:spPr>
          <a:xfrm>
            <a:off x="12547600" y="3609975"/>
            <a:ext cx="100319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374" name="Google Shape;374;p39"/>
          <p:cNvSpPr txBox="1"/>
          <p:nvPr/>
        </p:nvSpPr>
        <p:spPr>
          <a:xfrm>
            <a:off x="6451600" y="6159500"/>
            <a:ext cx="5841899" cy="1307999"/>
          </a:xfrm>
          <a:prstGeom prst="rect">
            <a:avLst/>
          </a:prstGeom>
          <a:noFill/>
          <a:ln cap="rnd" cmpd="sng" w="25400">
            <a:solidFill>
              <a:srgbClr val="00F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9"/>
          <p:cNvSpPr txBox="1"/>
          <p:nvPr/>
        </p:nvSpPr>
        <p:spPr>
          <a:xfrm>
            <a:off x="6642100" y="6259512"/>
            <a:ext cx="2116138" cy="110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350"/>
              <a:buFont typeface="Cabin"/>
              <a:buNone/>
            </a:pPr>
            <a:r>
              <a:rPr b="0" i="0" lang="en-US" sz="5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Finding the Largest Value</a:t>
            </a:r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largest_so_far = 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'Before',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largest_so_far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the_num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[9, 41, 12, 3, 74, 15]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if the_num 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largest_so_far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largest_so_far =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the_num</a:t>
            </a:r>
            <a:endParaRPr b="1" i="0" sz="2600" u="none" cap="none" strike="noStrike">
              <a:solidFill>
                <a:srgbClr val="FF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largest_so_far,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the_num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00"/>
              <a:buFont typeface="Cabin"/>
              <a:buNone/>
            </a:pPr>
            <a:r>
              <a:t/>
            </a:r>
            <a:endParaRPr b="1" i="0" sz="2600" u="none" cap="none" strike="noStrike">
              <a:solidFill>
                <a:srgbClr val="FF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'After',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largest_so_far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382" name="Google Shape;382;p40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python largest.py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Before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 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</p:txBody>
      </p:sp>
      <p:sp>
        <p:nvSpPr>
          <p:cNvPr id="383" name="Google Shape;383;p40"/>
          <p:cNvSpPr txBox="1"/>
          <p:nvPr/>
        </p:nvSpPr>
        <p:spPr>
          <a:xfrm>
            <a:off x="906525" y="7194550"/>
            <a:ext cx="14757599" cy="1306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make a </a:t>
            </a:r>
            <a:r>
              <a:rPr b="0" i="0" lang="en-US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that contains the </a:t>
            </a:r>
            <a:r>
              <a:rPr b="0" i="0" lang="en-US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largest value we have seen so far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If the current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number we are looking at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larger, it is the new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largest value we have seen so far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7200"/>
              <a:buFont typeface="Arial"/>
              <a:buNone/>
            </a:pPr>
            <a:r>
              <a:rPr lang="en-US">
                <a:solidFill>
                  <a:srgbClr val="FFD966"/>
                </a:solidFill>
              </a:rPr>
              <a:t>More Loop Patterns…</a:t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Counting in a Loop</a:t>
            </a:r>
            <a:endParaRPr/>
          </a:p>
        </p:txBody>
      </p:sp>
      <p:sp>
        <p:nvSpPr>
          <p:cNvPr id="394" name="Google Shape;394;p42"/>
          <p:cNvSpPr txBox="1"/>
          <p:nvPr/>
        </p:nvSpPr>
        <p:spPr>
          <a:xfrm>
            <a:off x="1741475" y="26495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zork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'Before', zork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thing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[9, 41, 12, 3, 74, 15]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zork = zork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zork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, thing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'After',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zork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395" name="Google Shape;395;p42"/>
          <p:cNvSpPr txBox="1"/>
          <p:nvPr/>
        </p:nvSpPr>
        <p:spPr>
          <a:xfrm>
            <a:off x="10261600" y="2362200"/>
            <a:ext cx="4219499" cy="4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python countloop.py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Before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5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6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96" name="Google Shape;396;p42"/>
          <p:cNvSpPr txBox="1"/>
          <p:nvPr/>
        </p:nvSpPr>
        <p:spPr>
          <a:xfrm>
            <a:off x="1155700" y="7099849"/>
            <a:ext cx="140714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how many times we execute a loop, we introduce a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counter variable that starts at 0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we add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one to it each time through the loop.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Summing in a Loop</a:t>
            </a:r>
            <a:endParaRPr/>
          </a:p>
        </p:txBody>
      </p:sp>
      <p:sp>
        <p:nvSpPr>
          <p:cNvPr id="402" name="Google Shape;402;p43"/>
          <p:cNvSpPr txBox="1"/>
          <p:nvPr/>
        </p:nvSpPr>
        <p:spPr>
          <a:xfrm>
            <a:off x="1741475" y="2649525"/>
            <a:ext cx="75069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zork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('Before',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zork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thing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[9, 41, 12, 3, 74, 15]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zork = zork +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thing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zork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thing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('After',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zork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403" name="Google Shape;403;p43"/>
          <p:cNvSpPr txBox="1"/>
          <p:nvPr/>
        </p:nvSpPr>
        <p:spPr>
          <a:xfrm>
            <a:off x="10261600" y="22098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python countloop.py</a:t>
            </a: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Before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139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154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154</a:t>
            </a:r>
            <a:endParaRPr/>
          </a:p>
        </p:txBody>
      </p:sp>
      <p:sp>
        <p:nvSpPr>
          <p:cNvPr id="404" name="Google Shape;404;p43"/>
          <p:cNvSpPr txBox="1"/>
          <p:nvPr/>
        </p:nvSpPr>
        <p:spPr>
          <a:xfrm>
            <a:off x="1050925" y="7162899"/>
            <a:ext cx="1464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add up 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we encounter in a loop,  we introduce a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sum variable that starts at 0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we add the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the sum each time through the loop.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Finding the Average in a Loop</a:t>
            </a:r>
            <a:endParaRPr/>
          </a:p>
        </p:txBody>
      </p:sp>
      <p:sp>
        <p:nvSpPr>
          <p:cNvPr id="410" name="Google Shape;410;p44"/>
          <p:cNvSpPr txBox="1"/>
          <p:nvPr/>
        </p:nvSpPr>
        <p:spPr>
          <a:xfrm>
            <a:off x="838550" y="2717875"/>
            <a:ext cx="7984200" cy="40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count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sum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'Before',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count,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value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[9, 41, 12, 3, 74, 15]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count = count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sum = sum +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count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sum,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'After',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count,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sum,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sum / count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411" name="Google Shape;411;p44"/>
          <p:cNvSpPr txBox="1"/>
          <p:nvPr/>
        </p:nvSpPr>
        <p:spPr>
          <a:xfrm>
            <a:off x="10034575" y="2441575"/>
            <a:ext cx="4540199" cy="47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 averageloop.py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Before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65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139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74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154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154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25.666</a:t>
            </a:r>
            <a:endParaRPr/>
          </a:p>
        </p:txBody>
      </p:sp>
      <p:sp>
        <p:nvSpPr>
          <p:cNvPr id="412" name="Google Shape;412;p44"/>
          <p:cNvSpPr txBox="1"/>
          <p:nvPr/>
        </p:nvSpPr>
        <p:spPr>
          <a:xfrm>
            <a:off x="2952750" y="7188175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just combines the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counting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patterns and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divides when the loop is done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Filtering in a Loop</a:t>
            </a:r>
            <a:endParaRPr/>
          </a:p>
        </p:txBody>
      </p:sp>
      <p:sp>
        <p:nvSpPr>
          <p:cNvPr id="418" name="Google Shape;418;p45"/>
          <p:cNvSpPr txBox="1"/>
          <p:nvPr/>
        </p:nvSpPr>
        <p:spPr>
          <a:xfrm>
            <a:off x="1703375" y="3219450"/>
            <a:ext cx="76875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'Before'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value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[9, 41, 12, 3, 74, 15]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&gt; 20: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 	    print('Large number',value)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'After'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419" name="Google Shape;419;p45"/>
          <p:cNvSpPr txBox="1"/>
          <p:nvPr/>
        </p:nvSpPr>
        <p:spPr>
          <a:xfrm>
            <a:off x="10034586" y="3321050"/>
            <a:ext cx="3744899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 search1.py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Large number 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Large number 74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endParaRPr/>
          </a:p>
        </p:txBody>
      </p:sp>
      <p:sp>
        <p:nvSpPr>
          <p:cNvPr id="420" name="Google Shape;420;p45"/>
          <p:cNvSpPr txBox="1"/>
          <p:nvPr/>
        </p:nvSpPr>
        <p:spPr>
          <a:xfrm>
            <a:off x="2692386" y="7046913"/>
            <a:ext cx="110870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use an</a:t>
            </a: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statement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catch / filter the values we are looking for.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6829550" y="817418"/>
            <a:ext cx="825815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800"/>
              <a:buFont typeface="Cabin"/>
              <a:buNone/>
            </a:pPr>
            <a:r>
              <a:rPr lang="en-US" sz="72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Another Loop</a:t>
            </a:r>
            <a:endParaRPr/>
          </a:p>
        </p:txBody>
      </p:sp>
      <p:sp>
        <p:nvSpPr>
          <p:cNvPr id="85" name="Google Shape;85;p4"/>
          <p:cNvSpPr txBox="1"/>
          <p:nvPr/>
        </p:nvSpPr>
        <p:spPr>
          <a:xfrm>
            <a:off x="8853467" y="3181350"/>
            <a:ext cx="5019696" cy="27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while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&gt;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 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lang="en-US" sz="300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Wash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</a:t>
            </a: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3000" u="none" cap="none" strike="noStrike">
              <a:solidFill>
                <a:srgbClr val="FF99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    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'Rinse'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'Dry off!'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cxnSp>
        <p:nvCxnSpPr>
          <p:cNvPr id="86" name="Google Shape;86;p4"/>
          <p:cNvCxnSpPr/>
          <p:nvPr/>
        </p:nvCxnSpPr>
        <p:spPr>
          <a:xfrm rot="10800000">
            <a:off x="2838449" y="2087567"/>
            <a:ext cx="14287" cy="566736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87" name="Google Shape;87;p4"/>
          <p:cNvSpPr/>
          <p:nvPr/>
        </p:nvSpPr>
        <p:spPr>
          <a:xfrm>
            <a:off x="1422400" y="2647955"/>
            <a:ext cx="2870200" cy="1270000"/>
          </a:xfrm>
          <a:prstGeom prst="diamond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rgbClr val="00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&gt; 0 ?</a:t>
            </a:r>
            <a:endParaRPr/>
          </a:p>
        </p:txBody>
      </p:sp>
      <p:cxnSp>
        <p:nvCxnSpPr>
          <p:cNvPr id="88" name="Google Shape;88;p4"/>
          <p:cNvCxnSpPr/>
          <p:nvPr/>
        </p:nvCxnSpPr>
        <p:spPr>
          <a:xfrm flipH="1" rot="10800000">
            <a:off x="2836861" y="3917955"/>
            <a:ext cx="20636" cy="2317749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89" name="Google Shape;89;p4"/>
          <p:cNvCxnSpPr/>
          <p:nvPr/>
        </p:nvCxnSpPr>
        <p:spPr>
          <a:xfrm rot="10800000">
            <a:off x="4203675" y="3276479"/>
            <a:ext cx="819299" cy="7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0" name="Google Shape;90;p4"/>
          <p:cNvCxnSpPr/>
          <p:nvPr/>
        </p:nvCxnSpPr>
        <p:spPr>
          <a:xfrm flipH="1" rot="10800000">
            <a:off x="5024437" y="3276605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91" name="Google Shape;91;p4"/>
          <p:cNvCxnSpPr>
            <a:stCxn id="92" idx="2"/>
          </p:cNvCxnSpPr>
          <p:nvPr/>
        </p:nvCxnSpPr>
        <p:spPr>
          <a:xfrm>
            <a:off x="5078405" y="5899154"/>
            <a:ext cx="0" cy="3366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3" name="Google Shape;93;p4"/>
          <p:cNvCxnSpPr/>
          <p:nvPr/>
        </p:nvCxnSpPr>
        <p:spPr>
          <a:xfrm>
            <a:off x="2852736" y="6202367"/>
            <a:ext cx="2187574" cy="14287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" name="Google Shape;94;p4"/>
          <p:cNvCxnSpPr/>
          <p:nvPr/>
        </p:nvCxnSpPr>
        <p:spPr>
          <a:xfrm flipH="1">
            <a:off x="1066800" y="3292480"/>
            <a:ext cx="396874" cy="317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med" w="med" type="stealth"/>
          </a:ln>
        </p:spPr>
      </p:cxnSp>
      <p:cxnSp>
        <p:nvCxnSpPr>
          <p:cNvPr id="95" name="Google Shape;95;p4"/>
          <p:cNvCxnSpPr/>
          <p:nvPr/>
        </p:nvCxnSpPr>
        <p:spPr>
          <a:xfrm flipH="1" rot="10800000">
            <a:off x="2840036" y="6680205"/>
            <a:ext cx="15875" cy="644524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96" name="Google Shape;96;p4"/>
          <p:cNvCxnSpPr/>
          <p:nvPr/>
        </p:nvCxnSpPr>
        <p:spPr>
          <a:xfrm rot="10800000">
            <a:off x="1063537" y="3340067"/>
            <a:ext cx="36599" cy="34338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97" name="Google Shape;97;p4"/>
          <p:cNvCxnSpPr/>
          <p:nvPr/>
        </p:nvCxnSpPr>
        <p:spPr>
          <a:xfrm>
            <a:off x="1084262" y="6697667"/>
            <a:ext cx="1752600" cy="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8" name="Google Shape;98;p4"/>
          <p:cNvSpPr txBox="1"/>
          <p:nvPr/>
        </p:nvSpPr>
        <p:spPr>
          <a:xfrm>
            <a:off x="542925" y="2533655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99" name="Google Shape;99;p4"/>
          <p:cNvSpPr txBox="1"/>
          <p:nvPr/>
        </p:nvSpPr>
        <p:spPr>
          <a:xfrm>
            <a:off x="1397000" y="7296155"/>
            <a:ext cx="2921000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print('Dry off!')</a:t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4659312" y="2533655"/>
            <a:ext cx="1074736" cy="62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101" name="Google Shape;101;p4"/>
          <p:cNvSpPr txBox="1"/>
          <p:nvPr/>
        </p:nvSpPr>
        <p:spPr>
          <a:xfrm>
            <a:off x="1397000" y="1352555"/>
            <a:ext cx="2921099" cy="7493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 = 0</a:t>
            </a:r>
            <a:endParaRPr b="0" i="0" sz="3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3405194" y="3930655"/>
            <a:ext cx="3365474" cy="747711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Cabin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b="0" i="0" lang="en-US" sz="35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500">
                <a:solidFill>
                  <a:srgbClr val="FF9900"/>
                </a:solidFill>
              </a:rPr>
              <a:t>Wash</a:t>
            </a:r>
            <a:r>
              <a:rPr b="0" i="0" lang="en-US" sz="35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3386141" y="5149855"/>
            <a:ext cx="3384527" cy="749299"/>
          </a:xfrm>
          <a:prstGeom prst="rect">
            <a:avLst/>
          </a:prstGeom>
          <a:noFill/>
          <a:ln cap="flat" cmpd="sng" w="762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5"/>
              <a:buFont typeface="Arial"/>
              <a:buNone/>
            </a:pP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print(</a:t>
            </a:r>
            <a:r>
              <a:rPr b="0" i="0" lang="en-US" sz="35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'Rinse'</a:t>
            </a:r>
            <a:r>
              <a:rPr b="0" i="0" lang="en-US" sz="3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8295898" y="7412450"/>
            <a:ext cx="6303287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What is this loop doing?</a:t>
            </a:r>
            <a:endParaRPr/>
          </a:p>
        </p:txBody>
      </p:sp>
      <p:cxnSp>
        <p:nvCxnSpPr>
          <p:cNvPr id="104" name="Google Shape;104;p4"/>
          <p:cNvCxnSpPr>
            <a:stCxn id="102" idx="2"/>
            <a:endCxn id="92" idx="0"/>
          </p:cNvCxnSpPr>
          <p:nvPr/>
        </p:nvCxnSpPr>
        <p:spPr>
          <a:xfrm flipH="1">
            <a:off x="5078331" y="4678366"/>
            <a:ext cx="9600" cy="471600"/>
          </a:xfrm>
          <a:prstGeom prst="straightConnector1">
            <a:avLst/>
          </a:prstGeom>
          <a:noFill/>
          <a:ln cap="rnd" cmpd="sng" w="76200">
            <a:solidFill>
              <a:srgbClr val="00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650"/>
              <a:buFont typeface="Cabin"/>
              <a:buNone/>
            </a:pPr>
            <a:r>
              <a:rPr lang="en-US" sz="6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Search Using a Boolean Variable</a:t>
            </a:r>
            <a:endParaRPr/>
          </a:p>
        </p:txBody>
      </p:sp>
      <p:sp>
        <p:nvSpPr>
          <p:cNvPr id="426" name="Google Shape;426;p46"/>
          <p:cNvSpPr txBox="1"/>
          <p:nvPr/>
        </p:nvSpPr>
        <p:spPr>
          <a:xfrm>
            <a:off x="1703375" y="2970200"/>
            <a:ext cx="77078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found =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'Before',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found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value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[9, 41, 12, 3, 74, 15]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value == 3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     found =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found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, value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'After',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found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427" name="Google Shape;427;p46"/>
          <p:cNvSpPr txBox="1"/>
          <p:nvPr/>
        </p:nvSpPr>
        <p:spPr>
          <a:xfrm>
            <a:off x="10034586" y="2365375"/>
            <a:ext cx="37448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 search1.py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Before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74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</p:txBody>
      </p:sp>
      <p:sp>
        <p:nvSpPr>
          <p:cNvPr id="428" name="Google Shape;428;p46"/>
          <p:cNvSpPr txBox="1"/>
          <p:nvPr/>
        </p:nvSpPr>
        <p:spPr>
          <a:xfrm>
            <a:off x="968200" y="7208974"/>
            <a:ext cx="14119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we just want to search and</a:t>
            </a:r>
            <a:r>
              <a:rPr b="0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know if a value was found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we use a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that starts at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is set to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as soon as we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find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what we are looking for.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How to Find the Smallest Value</a:t>
            </a:r>
            <a:endParaRPr/>
          </a:p>
        </p:txBody>
      </p:sp>
      <p:sp>
        <p:nvSpPr>
          <p:cNvPr id="434" name="Google Shape;434;p47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largest_so_far = 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'Before',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largest_so_far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the_num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[9, 41, 12, 3, 74, 15]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if the_num 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largest_so_far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largest_so_far =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the_num</a:t>
            </a:r>
            <a:endParaRPr b="1" i="0" sz="2600" u="none" cap="none" strike="noStrike">
              <a:solidFill>
                <a:srgbClr val="FF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largest_so_far,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the_num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00"/>
              <a:buFont typeface="Cabin"/>
              <a:buNone/>
            </a:pPr>
            <a:r>
              <a:t/>
            </a:r>
            <a:endParaRPr b="1" i="0" sz="2600" u="none" cap="none" strike="noStrike">
              <a:solidFill>
                <a:srgbClr val="FF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'After',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largest_so_far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435" name="Google Shape;435;p47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python largest.py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Before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 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</p:txBody>
      </p:sp>
      <p:sp>
        <p:nvSpPr>
          <p:cNvPr id="436" name="Google Shape;436;p47"/>
          <p:cNvSpPr txBox="1"/>
          <p:nvPr/>
        </p:nvSpPr>
        <p:spPr>
          <a:xfrm>
            <a:off x="906525" y="7194550"/>
            <a:ext cx="14757599" cy="111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would we change this to make it find the smallest value in the list?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Finding the Smallest Value</a:t>
            </a:r>
            <a:endParaRPr/>
          </a:p>
        </p:txBody>
      </p:sp>
      <p:sp>
        <p:nvSpPr>
          <p:cNvPr id="442" name="Google Shape;442;p48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smallest_so_far = 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'Before',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smallest_so_far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the_num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[9, 41, 12, 3, 74, 15]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if the_num &lt;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smallest_so_far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smallest_so_far =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the_num</a:t>
            </a:r>
            <a:endParaRPr b="1" i="0" sz="2600" u="none" cap="none" strike="noStrike">
              <a:solidFill>
                <a:srgbClr val="FF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smallest_so_far,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the_num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00"/>
              <a:buFont typeface="Cabin"/>
              <a:buNone/>
            </a:pPr>
            <a:r>
              <a:t/>
            </a:r>
            <a:endParaRPr b="1" i="0" sz="2600" u="none" cap="none" strike="noStrike">
              <a:solidFill>
                <a:srgbClr val="FF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'After',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smallest_so_far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443" name="Google Shape;443;p48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switched the variable name to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smallest_so_far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switched the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9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Finding the Smallest Value</a:t>
            </a:r>
            <a:endParaRPr/>
          </a:p>
        </p:txBody>
      </p:sp>
      <p:sp>
        <p:nvSpPr>
          <p:cNvPr id="449" name="Google Shape;449;p49"/>
          <p:cNvSpPr txBox="1"/>
          <p:nvPr/>
        </p:nvSpPr>
        <p:spPr>
          <a:xfrm>
            <a:off x="1620375" y="3009225"/>
            <a:ext cx="79958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smallest_so_far = 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'Before',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smallest_so_far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the_num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[9, 41, 12, 3, 74, 15]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if the_num &lt;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smallest_so_far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smallest_so_far =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the_num</a:t>
            </a:r>
            <a:endParaRPr b="1" i="0" sz="2600" u="none" cap="none" strike="noStrike">
              <a:solidFill>
                <a:srgbClr val="FF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smallest_so_far,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the_num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00"/>
              <a:buFont typeface="Cabin"/>
              <a:buNone/>
            </a:pPr>
            <a:r>
              <a:t/>
            </a:r>
            <a:endParaRPr b="1" i="0" sz="2600" u="none" cap="none" strike="noStrike">
              <a:solidFill>
                <a:srgbClr val="FF00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'After',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smallest_so_far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450" name="Google Shape;450;p49"/>
          <p:cNvSpPr txBox="1"/>
          <p:nvPr/>
        </p:nvSpPr>
        <p:spPr>
          <a:xfrm>
            <a:off x="906525" y="7194551"/>
            <a:ext cx="14757599" cy="992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switched the variable name to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smallest_so_far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switched the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32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endParaRPr/>
          </a:p>
        </p:txBody>
      </p:sp>
      <p:sp>
        <p:nvSpPr>
          <p:cNvPr id="451" name="Google Shape;451;p49"/>
          <p:cNvSpPr txBox="1"/>
          <p:nvPr/>
        </p:nvSpPr>
        <p:spPr>
          <a:xfrm>
            <a:off x="10261600" y="2286000"/>
            <a:ext cx="4219499" cy="4986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python smallbad.py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Before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 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74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b="0" i="0" lang="en-US" sz="30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0"/>
          <p:cNvSpPr txBox="1"/>
          <p:nvPr/>
        </p:nvSpPr>
        <p:spPr>
          <a:xfrm>
            <a:off x="1459175" y="2133500"/>
            <a:ext cx="77483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 =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None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'Before'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value 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[9, 41, 12, 3, 74, 15]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smallest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is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None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       smallest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=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elif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value &lt;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       smallest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=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smallest,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value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'After',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457" name="Google Shape;457;p50"/>
          <p:cNvSpPr txBox="1"/>
          <p:nvPr/>
        </p:nvSpPr>
        <p:spPr>
          <a:xfrm>
            <a:off x="10225086" y="2327275"/>
            <a:ext cx="37973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python smallest.py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Before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41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74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30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 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After </a:t>
            </a:r>
            <a:r>
              <a:rPr b="0" i="0" lang="en-US" sz="3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58" name="Google Shape;458;p50"/>
          <p:cNvSpPr txBox="1"/>
          <p:nvPr/>
        </p:nvSpPr>
        <p:spPr>
          <a:xfrm>
            <a:off x="695325" y="7118299"/>
            <a:ext cx="14859000" cy="1168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still have a variable that is the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smallest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so far.  The first time through the loop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smallest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so we take the first </a:t>
            </a:r>
            <a:r>
              <a:rPr b="0" i="0" lang="en-US" sz="3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be the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smallest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59" name="Google Shape;459;p50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Finding the Smallest Value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76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is not</a:t>
            </a: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 Operators</a:t>
            </a:r>
            <a:endParaRPr/>
          </a:p>
        </p:txBody>
      </p:sp>
      <p:sp>
        <p:nvSpPr>
          <p:cNvPr id="465" name="Google Shape;465;p51"/>
          <p:cNvSpPr txBox="1"/>
          <p:nvPr>
            <p:ph idx="1" type="body"/>
          </p:nvPr>
        </p:nvSpPr>
        <p:spPr>
          <a:xfrm>
            <a:off x="8616824" y="2603500"/>
            <a:ext cx="6470875" cy="5702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583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has an</a:t>
            </a:r>
            <a:r>
              <a:rPr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opera</a:t>
            </a:r>
            <a:r>
              <a:rPr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 that can be used in logical expressions</a:t>
            </a:r>
            <a:endParaRPr/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Implies </a:t>
            </a:r>
            <a:r>
              <a:rPr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is the same as</a:t>
            </a:r>
            <a:r>
              <a:rPr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Similar to, but stronger than </a:t>
            </a:r>
            <a:r>
              <a:rPr lang="en-US" sz="3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==</a:t>
            </a:r>
            <a:endParaRPr/>
          </a:p>
          <a:p>
            <a:pPr indent="-3583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is not</a:t>
            </a:r>
            <a:r>
              <a:rPr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also is a logical operator</a:t>
            </a:r>
            <a:endParaRPr/>
          </a:p>
        </p:txBody>
      </p:sp>
      <p:sp>
        <p:nvSpPr>
          <p:cNvPr id="466" name="Google Shape;466;p51"/>
          <p:cNvSpPr txBox="1"/>
          <p:nvPr/>
        </p:nvSpPr>
        <p:spPr>
          <a:xfrm>
            <a:off x="874425" y="2962250"/>
            <a:ext cx="7742400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None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('Before')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value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[3, 41, 12, 9, 74, 15]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is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None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elif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value &lt;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value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t/>
            </a:r>
            <a:endParaRPr b="1" i="0" sz="26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('After',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smallest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2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72" name="Google Shape;472;p52"/>
          <p:cNvSpPr txBox="1"/>
          <p:nvPr>
            <p:ph idx="1" type="body"/>
          </p:nvPr>
        </p:nvSpPr>
        <p:spPr>
          <a:xfrm>
            <a:off x="1809750" y="2603500"/>
            <a:ext cx="6826250" cy="5702399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9446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While loops (indefinite)</a:t>
            </a:r>
            <a:endParaRPr/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Infinite loops</a:t>
            </a:r>
            <a:endParaRPr/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break</a:t>
            </a:r>
            <a:endParaRPr/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continue</a:t>
            </a:r>
            <a:endParaRPr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2"/>
          <p:cNvSpPr txBox="1"/>
          <p:nvPr>
            <p:ph idx="4294967295" type="body"/>
          </p:nvPr>
        </p:nvSpPr>
        <p:spPr>
          <a:xfrm>
            <a:off x="9036050" y="2755900"/>
            <a:ext cx="6051650" cy="5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9446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loops (definite)</a:t>
            </a:r>
            <a:endParaRPr/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Iteration variables</a:t>
            </a:r>
            <a:endParaRPr/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Largest or smallest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"/>
          <p:cNvSpPr txBox="1"/>
          <p:nvPr>
            <p:ph type="title"/>
          </p:nvPr>
        </p:nvSpPr>
        <p:spPr>
          <a:xfrm>
            <a:off x="1155700" y="817418"/>
            <a:ext cx="13932000" cy="1127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  <a:endParaRPr/>
          </a:p>
        </p:txBody>
      </p:sp>
      <p:sp>
        <p:nvSpPr>
          <p:cNvPr id="479" name="Google Shape;479;p53"/>
          <p:cNvSpPr txBox="1"/>
          <p:nvPr/>
        </p:nvSpPr>
        <p:spPr>
          <a:xfrm>
            <a:off x="11557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b="0" i="0" lang="en-US" sz="18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www.dr-chuck.com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b="0" i="0" lang="en-US" sz="18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open.umich.edu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 </a:t>
            </a:r>
            <a:endParaRPr/>
          </a:p>
        </p:txBody>
      </p:sp>
      <p:pic>
        <p:nvPicPr>
          <p:cNvPr id="480" name="Google Shape;480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920474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36901" y="1098674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53"/>
          <p:cNvSpPr txBox="1"/>
          <p:nvPr/>
        </p:nvSpPr>
        <p:spPr>
          <a:xfrm>
            <a:off x="8704400" y="2143125"/>
            <a:ext cx="6797699" cy="59843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Breaking Out of a Loop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statement ends the current loop and jumps to the statement immediately following the loop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is like a loop test that can happen anywhere in the body of the loop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hello there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hello there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Done!</a:t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input(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'&gt; '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==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'done'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break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'Done!')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Breaking Out of a Loop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1155700" y="2603500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533400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break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statement ends the current loop and jumps to the statement immediately following the loop</a:t>
            </a:r>
            <a:endParaRPr/>
          </a:p>
          <a:p>
            <a:pPr indent="-533400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6156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is like a loop test that can happen anywhere in the body of the loop</a:t>
            </a:r>
            <a:endParaRPr/>
          </a:p>
        </p:txBody>
      </p:sp>
      <p:sp>
        <p:nvSpPr>
          <p:cNvPr id="119" name="Google Shape;119;p6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hello there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hello there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finished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Done!</a:t>
            </a:r>
            <a:endParaRPr/>
          </a:p>
        </p:txBody>
      </p:sp>
      <p:cxnSp>
        <p:nvCxnSpPr>
          <p:cNvPr id="120" name="Google Shape;120;p6"/>
          <p:cNvCxnSpPr/>
          <p:nvPr/>
        </p:nvCxnSpPr>
        <p:spPr>
          <a:xfrm rot="10800000">
            <a:off x="3082749" y="7565976"/>
            <a:ext cx="574851" cy="3492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21" name="Google Shape;121;p6"/>
          <p:cNvCxnSpPr/>
          <p:nvPr/>
        </p:nvCxnSpPr>
        <p:spPr>
          <a:xfrm flipH="1" rot="10800000">
            <a:off x="3025775" y="7015163"/>
            <a:ext cx="2332038" cy="533398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122" name="Google Shape;122;p6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input(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'&gt; '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==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'done'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break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'Done!')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abin"/>
              <a:buNone/>
            </a:pPr>
            <a:r>
              <a:rPr lang="en-US" sz="72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Finishing an Iteration with </a:t>
            </a:r>
            <a:r>
              <a:rPr lang="en-US" sz="7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/>
          </a:p>
        </p:txBody>
      </p:sp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statement ends the current iteration and jumps to the top of the loop and starts the next iteration</a:t>
            </a:r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input(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'&gt; '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line[0]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==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'#'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continue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==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'done'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break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'Done!')</a:t>
            </a:r>
            <a:endParaRPr/>
          </a:p>
        </p:txBody>
      </p:sp>
      <p:sp>
        <p:nvSpPr>
          <p:cNvPr id="130" name="Google Shape;130;p8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hello there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hello there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# don't print this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print this!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this!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abin"/>
              <a:buNone/>
            </a:pPr>
            <a:r>
              <a:rPr lang="en-US" sz="72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Finishing an Iteration with </a:t>
            </a:r>
            <a:r>
              <a:rPr lang="en-US" sz="7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continue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statement ends the </a:t>
            </a:r>
            <a:r>
              <a:rPr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current iteration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jumps to the </a:t>
            </a:r>
            <a:r>
              <a:rPr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top of the loop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starts the next iteration</a:t>
            </a:r>
            <a:endParaRPr/>
          </a:p>
        </p:txBody>
      </p:sp>
      <p:sp>
        <p:nvSpPr>
          <p:cNvPr id="137" name="Google Shape;137;p9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input(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'&gt; '</a:t>
            </a:r>
            <a:r>
              <a:rPr b="1" i="0" lang="en-US" sz="3000" u="none" cap="none" strike="noStrike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line[0]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==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'#'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continue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if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==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'done'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break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line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'Done!')</a:t>
            </a:r>
            <a:endParaRPr/>
          </a:p>
        </p:txBody>
      </p:sp>
      <p:sp>
        <p:nvSpPr>
          <p:cNvPr id="138" name="Google Shape;138;p9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hello there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hello there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# don't print this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print this!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print this!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b="0" i="0" lang="en-US" sz="32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Done!</a:t>
            </a:r>
            <a:endParaRPr/>
          </a:p>
        </p:txBody>
      </p:sp>
      <p:cxnSp>
        <p:nvCxnSpPr>
          <p:cNvPr id="139" name="Google Shape;139;p9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140" name="Google Shape;140;p9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D966"/>
              </a:buClr>
              <a:buSzPts val="7200"/>
              <a:buFont typeface="Arial"/>
              <a:buNone/>
            </a:pPr>
            <a:r>
              <a:rPr lang="en-US">
                <a:solidFill>
                  <a:srgbClr val="FFD966"/>
                </a:solidFill>
              </a:rPr>
              <a:t>Definite Loops</a:t>
            </a:r>
            <a:endParaRPr/>
          </a:p>
        </p:txBody>
      </p:sp>
      <p:sp>
        <p:nvSpPr>
          <p:cNvPr id="146" name="Google Shape;146;p12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Iterating over a set of items…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