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9144000" cx="16256000"/>
  <p:notesSz cx="6858000" cy="9144000"/>
  <p:embeddedFontLs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fRGv9T9W2MHz1/QkP3QiPgNk3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Gill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2" name="Google Shape;10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9" name="Google Shape;10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4" name="Google Shape;12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" name="Google Shape;2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6" name="Google Shape;16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1" name="Google Shape;18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2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" name="Google Shape;5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4" name="Google Shape;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" name="Google Shape;7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bin"/>
              <a:buChar char="•"/>
              <a:defRPr sz="3200"/>
            </a:lvl1pPr>
            <a:lvl2pPr indent="-317500" lvl="1" marL="914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/>
          <p:nvPr/>
        </p:nvSpPr>
        <p:spPr>
          <a:xfrm>
            <a:off x="0" y="0"/>
            <a:ext cx="16256000" cy="7680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30"/>
          <p:cNvSpPr/>
          <p:nvPr/>
        </p:nvSpPr>
        <p:spPr>
          <a:xfrm>
            <a:off x="0" y="8357616"/>
            <a:ext cx="16256000" cy="7863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python.org/tutorial/datastructures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Algorithm" TargetMode="External"/><Relationship Id="rId4" Type="http://schemas.openxmlformats.org/officeDocument/2006/relationships/hyperlink" Target="https://en.wikipedia.org/wiki/Data_structur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dr-chuck.com" TargetMode="External"/><Relationship Id="rId4" Type="http://schemas.openxmlformats.org/officeDocument/2006/relationships/hyperlink" Target="http://open.umich.edu/" TargetMode="External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Python Lists</a:t>
            </a:r>
            <a:endParaRPr/>
          </a:p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4800">
                <a:solidFill>
                  <a:schemeClr val="lt1"/>
                </a:solidFill>
              </a:rPr>
              <a:t>6</a:t>
            </a:r>
            <a:endParaRPr/>
          </a:p>
        </p:txBody>
      </p:sp>
      <p:sp>
        <p:nvSpPr>
          <p:cNvPr id="25" name="Google Shape;25;p1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 for Everybody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www.py4e.com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How Long is a List?</a:t>
            </a:r>
            <a:endParaRPr/>
          </a:p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len()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 takes a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a parameter and returns the number of 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elements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Actually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len()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tells us the number of elements of any set or sequence (such as a string...)</a:t>
            </a:r>
            <a:endParaRPr/>
          </a:p>
        </p:txBody>
      </p:sp>
      <p:sp>
        <p:nvSpPr>
          <p:cNvPr id="99" name="Google Shape;99;p10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'Hello Bob'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greet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[ 1, 2, 'joe', 99]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Using the </a:t>
            </a:r>
            <a:r>
              <a:rPr lang="en-US" sz="7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returns a list of numbers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range from zero to one less than the 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parameter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construct an index loop using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an integer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 iterator</a:t>
            </a:r>
            <a:endParaRPr/>
          </a:p>
        </p:txBody>
      </p:sp>
      <p:sp>
        <p:nvSpPr>
          <p:cNvPr id="106" name="Google Shape;106;p11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[0, 1, 2, 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['Joseph', 'Glenn', 'Sally']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list(range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)))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[0, 1, 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 Tale of Two Loops...</a:t>
            </a:r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['Joseph', 'Glenn', 'Sally']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(len(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friends)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('Happy New Year:', 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Happy New Year: Joseph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Happy New Year: Glenn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Happy New Year: Sally</a:t>
            </a:r>
            <a:endParaRPr/>
          </a:p>
        </p:txBody>
      </p:sp>
      <p:sp>
        <p:nvSpPr>
          <p:cNvPr id="114" name="Google Shape;114;p12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['Joseph', 'Glenn', 'Sally']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list(range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(friends)))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[0, 1, 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Concatenating</a:t>
            </a:r>
            <a:r>
              <a:rPr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Lists Using </a:t>
            </a:r>
            <a:r>
              <a:rPr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create a new list by adding two ex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ting lists together</a:t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[1, 2, 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[4, 5, 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 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+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[1, 2, 3, 4, 5, 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</a:t>
            </a:r>
            <a:r>
              <a:rPr b="1" i="0" lang="en-US" sz="32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[1, 2, 3]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Lists Can Be </a:t>
            </a:r>
            <a:r>
              <a:rPr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Sliced</a:t>
            </a:r>
            <a:r>
              <a:rPr lang="en-US" sz="7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-US" sz="7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7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[9, 41, 12, 3, 74, 15]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[1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[41,12]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[9, 41, 12, 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[3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[3, 74, 15]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[9, 41, 12, 3, 74, 15]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Remember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 Just like in strings, the second number is “</a:t>
            </a:r>
            <a:r>
              <a:rPr b="0" i="0"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up to but not including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 Methods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&lt;type 'list'&gt;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dir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[... 'append', 'count', 'extend', 'index', 'insert', 'pop', 'remove', 'reverse', 'sort']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50"/>
              <a:buFont typeface="Cabin"/>
              <a:buNone/>
            </a:pPr>
            <a:r>
              <a:rPr b="0" i="0" lang="en-US" sz="30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http://docs.python.org/tutorial/datastructures.html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cratch</a:t>
            </a:r>
            <a:endParaRPr/>
          </a:p>
        </p:txBody>
      </p:sp>
      <p:sp>
        <p:nvSpPr>
          <p:cNvPr id="141" name="Google Shape;141;p16"/>
          <p:cNvSpPr txBox="1"/>
          <p:nvPr>
            <p:ph idx="1" type="body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create an empty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then add elements using the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stays in order and new elements are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at the end of the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</p:txBody>
      </p:sp>
      <p:sp>
        <p:nvSpPr>
          <p:cNvPr id="142" name="Google Shape;142;p16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('book')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(99)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['book', 99]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.append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('cookie')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['book', 99, 'cookie']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Is Something in a List?</a:t>
            </a:r>
            <a:endParaRPr/>
          </a:p>
        </p:txBody>
      </p:sp>
      <p:sp>
        <p:nvSpPr>
          <p:cNvPr id="148" name="Google Shape;148;p17"/>
          <p:cNvSpPr txBox="1"/>
          <p:nvPr>
            <p:ph idx="1" type="body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provides two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let you check if an item is in a list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are logical operators that return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do not modify the list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some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[1, 9, 21, 10, 16]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9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15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False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20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not 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50"/>
              <a:buFont typeface="Cabin"/>
              <a:buNone/>
            </a:pPr>
            <a:r>
              <a:rPr lang="en-US" sz="78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Lists are in Order</a:t>
            </a:r>
            <a:endParaRPr/>
          </a:p>
        </p:txBody>
      </p:sp>
      <p:sp>
        <p:nvSpPr>
          <p:cNvPr id="155" name="Google Shape;155;p18"/>
          <p:cNvSpPr txBox="1"/>
          <p:nvPr>
            <p:ph idx="1" type="body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590677" lvl="0" marL="1104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hold many items and keeps those items in the order until we do something to change the order</a:t>
            </a:r>
            <a:endParaRPr/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(i.e., change its order)</a:t>
            </a:r>
            <a:endParaRPr/>
          </a:p>
          <a:p>
            <a:pPr indent="-590677" lvl="0" marL="11049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method (unlike in strings) means 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sort yourself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 'Joseph', 'Glenn', 'Sally'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friends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.sort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ourier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6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['Glenn', 'Joseph', 'Sally']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ourier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1" i="0" lang="en-US" sz="26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i="0" lang="en-US" sz="2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600" u="none" cap="none" strike="noStrike">
              <a:solidFill>
                <a:srgbClr val="00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Joseph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"/>
              <a:buFont typeface="Cabin"/>
              <a:buNone/>
            </a:pPr>
            <a:r>
              <a:rPr b="1" i="0" lang="en-US" sz="2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in Functions and Lists</a:t>
            </a:r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a number of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functions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built into </a:t>
            </a:r>
            <a:r>
              <a:rPr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take 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parameters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Remember the loops we built?  These are much simpler.</a:t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[3, 41, 12, 9, 74, 15]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max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74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min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154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sum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)/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nums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25.6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"/>
          <p:cNvSpPr txBox="1"/>
          <p:nvPr>
            <p:ph type="title"/>
          </p:nvPr>
        </p:nvSpPr>
        <p:spPr>
          <a:xfrm>
            <a:off x="1155700" y="789709"/>
            <a:ext cx="1299203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Programming</a:t>
            </a:r>
            <a:endParaRPr/>
          </a:p>
        </p:txBody>
      </p:sp>
      <p:sp>
        <p:nvSpPr>
          <p:cNvPr id="32" name="Google Shape;32;p2"/>
          <p:cNvSpPr txBox="1"/>
          <p:nvPr>
            <p:ph idx="1" type="body"/>
          </p:nvPr>
        </p:nvSpPr>
        <p:spPr>
          <a:xfrm>
            <a:off x="1155700" y="2857500"/>
            <a:ext cx="1376045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/>
          </a:p>
          <a:p>
            <a:pPr indent="0" lvl="1" marL="30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A set of rules or steps used to solve a problem</a:t>
            </a:r>
            <a:endParaRPr/>
          </a:p>
          <a:p>
            <a:pPr indent="-241300" lvl="1" marL="7493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  <a:endParaRPr/>
          </a:p>
          <a:p>
            <a:pPr indent="0" lvl="1" marL="304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 A particular way of organizing data in a computer</a:t>
            </a:r>
            <a:endParaRPr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7767449" y="6941246"/>
            <a:ext cx="797365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https://en.wikipedia.org/wiki/Algorithm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"/>
              <a:buNone/>
            </a:pPr>
            <a:r>
              <a:rPr b="0" i="0" lang="en-US" sz="3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https://en.wikipedia.org/wiki/Data_structure</a:t>
            </a:r>
            <a:endParaRPr b="0" i="0" sz="3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numlist = list()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while True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inp = input('Enter a number: 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 inp == 'done' : 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value = float(inp)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   numlist.append(value)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average = sum(numlist) / len(numlist)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print('Average:', average)</a:t>
            </a:r>
            <a:endParaRPr/>
          </a:p>
        </p:txBody>
      </p:sp>
      <p:sp>
        <p:nvSpPr>
          <p:cNvPr id="169" name="Google Shape;169;p20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total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count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while True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inp = input('Enter a number: 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if inp == 'done' : break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 value = float(inp)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total = total + value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    count = count + 1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FF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average = total / count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"/>
              <a:buFont typeface="Courier New"/>
              <a:buNone/>
            </a:pPr>
            <a:r>
              <a:rPr b="1" i="0" lang="en-US" sz="2600" u="none" cap="none" strike="noStrike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print('Average:', average)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Enter a number: </a:t>
            </a:r>
            <a:r>
              <a:rPr b="0" i="0"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done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Average: 5.66666666667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Best Friends: Strings and Lists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abc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'With three words'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=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abc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.split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['With', 'three', 'words']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len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i="0" lang="en-US" sz="30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FF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['With', 'three', 'words']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0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stuff 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ourier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    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w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30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Three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Words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50"/>
              <a:buFont typeface="Cabin"/>
              <a:buNone/>
            </a:pPr>
            <a:r>
              <a:rPr b="0" i="0"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breaks a string into parts and produces a list of strings.  We think of these as words.  We can </a:t>
            </a:r>
            <a:r>
              <a:rPr b="0" i="0"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particular word or </a:t>
            </a:r>
            <a:r>
              <a:rPr b="0" i="0" lang="en-US" sz="3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loop</a:t>
            </a:r>
            <a:r>
              <a:rPr b="0" i="0"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through all the words.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 Summary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94461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Concept of a collection</a:t>
            </a:r>
            <a:endParaRPr/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Lists and definite loops</a:t>
            </a:r>
            <a:endParaRPr/>
          </a:p>
          <a:p>
            <a:pPr indent="-394461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Indexing and lookup</a:t>
            </a:r>
            <a:endParaRPr/>
          </a:p>
          <a:p>
            <a:pPr indent="-394462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mutability</a:t>
            </a:r>
            <a:endParaRPr/>
          </a:p>
        </p:txBody>
      </p:sp>
      <p:sp>
        <p:nvSpPr>
          <p:cNvPr id="185" name="Google Shape;185;p28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5720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Slicing lists</a:t>
            </a:r>
            <a:endParaRPr/>
          </a:p>
          <a:p>
            <a:pPr indent="-4572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List methods: append,  remove</a:t>
            </a:r>
            <a:endParaRPr/>
          </a:p>
          <a:p>
            <a:pPr indent="-457200" lvl="0" marL="6858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bin"/>
              <a:buChar char="•"/>
            </a:pPr>
            <a:r>
              <a:rPr b="0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Sorting lists</a:t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ts val="3600"/>
              <a:buChar char="•"/>
            </a:pPr>
            <a:r>
              <a:rPr lang="en-US" sz="3600">
                <a:solidFill>
                  <a:schemeClr val="lt1"/>
                </a:solidFill>
              </a:rPr>
              <a:t>  </a:t>
            </a:r>
            <a:r>
              <a:rPr lang="en-US" sz="3600">
                <a:solidFill>
                  <a:schemeClr val="lt1"/>
                </a:solidFill>
              </a:rPr>
              <a:t>Functions: len, min, max, sum</a:t>
            </a:r>
            <a:endParaRPr sz="36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Acknowledgements / Contributions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These slides are Copyright 2010-  Charles R. Severance (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www.dr-chuck.com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 of the University of Michigan School of Information and </a:t>
            </a:r>
            <a:r>
              <a:rPr b="0" i="0" lang="en-US" sz="18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open.umich.edu</a:t>
            </a: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Initial Development: Charles Severance, University of Michigan School of Information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 Insert new Contributors and Translators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What is Not a </a:t>
            </a:r>
            <a:r>
              <a:rPr b="0" i="0"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b="0" i="0"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”?</a:t>
            </a:r>
            <a:endParaRPr b="0" i="0" sz="7600" u="none" cap="none" strike="noStrike">
              <a:solidFill>
                <a:srgbClr val="FFD9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 txBox="1"/>
          <p:nvPr>
            <p:ph idx="1" type="body"/>
          </p:nvPr>
        </p:nvSpPr>
        <p:spPr>
          <a:xfrm>
            <a:off x="1155700" y="2603501"/>
            <a:ext cx="139319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Most of our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have one value in them - when we put a new value in the 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old value is overwritten</a:t>
            </a:r>
            <a:endParaRPr/>
          </a:p>
        </p:txBody>
      </p:sp>
      <p:sp>
        <p:nvSpPr>
          <p:cNvPr id="40" name="Google Shape;40;p3"/>
          <p:cNvSpPr txBox="1"/>
          <p:nvPr/>
        </p:nvSpPr>
        <p:spPr>
          <a:xfrm>
            <a:off x="2136725" y="5621338"/>
            <a:ext cx="12214275" cy="225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$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python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0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30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Font typeface="Cabin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/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50"/>
              <a:buFont typeface="Cabin"/>
              <a:buNone/>
            </a:pPr>
            <a:r>
              <a:rPr lang="en-US" sz="74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A List is a Kind of Collection</a:t>
            </a:r>
            <a:endParaRPr/>
          </a:p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371094" lvl="0" marL="749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allows us to put many values in a single 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variable</a:t>
            </a:r>
            <a:r>
              <a:rPr b="0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371094" lvl="0" marL="749300" marR="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6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nice because we can carry all </a:t>
            </a:r>
            <a:r>
              <a:rPr lang="en-US" sz="36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many values</a:t>
            </a: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around in one convenient package.</a:t>
            </a:r>
            <a:endParaRPr/>
          </a:p>
        </p:txBody>
      </p:sp>
      <p:sp>
        <p:nvSpPr>
          <p:cNvPr id="47" name="Google Shape;47;p4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[ 'Joseph', 'Glenn', 'Sally' ]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carryon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 [ 'socks', 'shirt', 'perfume' 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 Constants</a:t>
            </a:r>
            <a:endParaRPr/>
          </a:p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constants are surrounded by square brackets and the elements in the list are separated by commas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element can be any Python object - even 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another list</a:t>
            </a:r>
            <a:endParaRPr/>
          </a:p>
          <a:p>
            <a:pPr indent="-444500" lvl="0" marL="457200" marR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400" u="none" cap="none" strike="noStrike">
                <a:solidFill>
                  <a:srgbClr val="FF7F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can be empty</a:t>
            </a:r>
            <a:endParaRPr/>
          </a:p>
        </p:txBody>
      </p:sp>
      <p:sp>
        <p:nvSpPr>
          <p:cNvPr id="54" name="Google Shape;54;p5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[1, 24, 76]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[1, 24, 76]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ourier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['red', 'yellow', 'blue']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8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['red', 'yellow', 'blue']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ourier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['red', 24, 98.6]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8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['red', 24, 98.6]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ourier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[ 1, </a:t>
            </a:r>
            <a:r>
              <a:rPr b="1" i="0" lang="en-US" sz="28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[5, 6]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, 7]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8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[1, [5, 6], 7]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ourier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8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r>
              <a:rPr b="1" i="0" lang="en-US" sz="28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800" u="none" cap="none" strike="noStrike">
              <a:solidFill>
                <a:srgbClr val="FF7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Cabin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We Already Use Lists!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[5, 4, 3, 2, 1]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6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900"/>
              <a:buFont typeface="Cabin"/>
              <a:buNone/>
            </a:pP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36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'Blastoff!'</a:t>
            </a:r>
            <a:r>
              <a:rPr b="1" i="0" lang="en-US" sz="36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200"/>
              <a:buFont typeface="Cabin"/>
              <a:buNone/>
            </a:pPr>
            <a:r>
              <a:rPr b="0" i="0" lang="en-US" sz="48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Blastoff!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50"/>
              <a:buFont typeface="Cabin"/>
              <a:buNone/>
            </a:pPr>
            <a:r>
              <a:rPr lang="en-US" sz="6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Lists and Definite Loops - Best Pals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['Joseph', 'Glenn', 'Sally']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'Done!'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Happy New Year: Joseph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Happy New Year: Glenn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Happy New Year: Sally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800"/>
              <a:buFont typeface="Cabin"/>
              <a:buNone/>
            </a:pPr>
            <a:r>
              <a:rPr b="0" i="0" lang="en-US" sz="32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Done!</a:t>
            </a:r>
            <a:endParaRPr/>
          </a:p>
        </p:txBody>
      </p:sp>
      <p:cxnSp>
        <p:nvCxnSpPr>
          <p:cNvPr id="69" name="Google Shape;69;p7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 rot="10800000">
            <a:off x="8464060" y="4672014"/>
            <a:ext cx="1961138" cy="839786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cap="rnd" cmpd="sng" w="50800">
            <a:solidFill>
              <a:srgbClr val="FFFF00"/>
            </a:solidFill>
            <a:prstDash val="solid"/>
            <a:miter lim="8000"/>
            <a:headEnd len="med" w="med" type="stealth"/>
            <a:tailEnd len="sm" w="sm" type="none"/>
          </a:ln>
        </p:spPr>
      </p:cxnSp>
      <p:sp>
        <p:nvSpPr>
          <p:cNvPr id="72" name="Google Shape;72;p7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['Joseph', 'Glenn', 'Sally']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in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z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'Happy New Year:'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'Done!'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1155700" y="789709"/>
            <a:ext cx="139319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Looking Inside Lists</a:t>
            </a:r>
            <a:endParaRPr/>
          </a:p>
        </p:txBody>
      </p:sp>
      <p:sp>
        <p:nvSpPr>
          <p:cNvPr id="78" name="Google Shape;78;p8"/>
          <p:cNvSpPr txBox="1"/>
          <p:nvPr>
            <p:ph idx="1" type="body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 like strings, we can get at any single element in a list using an index specified in</a:t>
            </a:r>
            <a:r>
              <a:rPr lang="en-US" sz="36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 square brackets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Joseph</a:t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 'Joseph', 'Glenn', 'Sally'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friends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1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FF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Glenn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Glenn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cap="rnd" cmpd="sng" w="50800">
            <a:solidFill>
              <a:srgbClr val="FF7F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bin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Sally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900"/>
              <a:buFont typeface="Cabin"/>
              <a:buNone/>
            </a:pPr>
            <a:r>
              <a:rPr lang="en-US" sz="7600" u="none" cap="none" strike="noStrik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Lists are Mutable</a:t>
            </a:r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Cabin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Strings are 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immutable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we cannot change the contents of a string - we must make a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new string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make any change</a:t>
            </a:r>
            <a:endParaRPr/>
          </a:p>
          <a:p>
            <a:pPr indent="-444500" lvl="0" marL="45720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3400"/>
              <a:buChar char="•"/>
            </a:pP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we can </a:t>
            </a:r>
            <a:r>
              <a:rPr lang="en-US" sz="3400" u="none" cap="none" strike="noStrik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change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 element of a list using the </a:t>
            </a:r>
            <a:r>
              <a:rPr lang="en-US" sz="3400" u="none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lang="en-US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/>
          </a:p>
        </p:txBody>
      </p:sp>
      <p:sp>
        <p:nvSpPr>
          <p:cNvPr id="92" name="Google Shape;92;p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'Banana'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'b'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Traceback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TypeError: 'str' object does not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"/>
              </a:rPr>
              <a:t>support item 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fruit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.lower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banana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lotto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b="1" i="0" lang="en-US" sz="2400" u="none" cap="none" strike="noStrik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"/>
              </a:rPr>
              <a:t>[2, 14, 26, 41, 63]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lotto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[2, 14, 26, 41, 63]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lotto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[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2</a:t>
            </a:r>
            <a:r>
              <a:rPr b="1" i="0" lang="en-US" sz="2400" u="none" cap="none" strike="noStrike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"/>
              </a:rPr>
              <a:t>]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= 28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ourier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print(</a:t>
            </a:r>
            <a:r>
              <a:rPr b="1" i="0" lang="en-US" sz="2400" u="none" cap="none" strike="noStrik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"/>
              </a:rPr>
              <a:t>lotto</a:t>
            </a:r>
            <a:r>
              <a:rPr b="1" i="0" lang="en-US" sz="2400" u="none" cap="none" strike="noStrik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b="1" i="0" sz="2400" u="none" cap="none" strike="noStrike">
              <a:solidFill>
                <a:srgbClr val="00FF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Cabin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[2, 14, </a:t>
            </a:r>
            <a:r>
              <a:rPr b="1" i="0" lang="en-US" sz="2400" u="none" cap="none" strike="noStrike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"/>
              </a:rPr>
              <a:t>28</a:t>
            </a:r>
            <a:r>
              <a:rPr b="1" i="0" lang="en-US" sz="24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, 41, 63]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