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enterknowledge.com/wp-content/uploads/2014/11/IPV4_IPV6_Orig.jpg" TargetMode="External"/><Relationship Id="rId2" Type="http://schemas.openxmlformats.org/officeDocument/2006/relationships/hyperlink" Target="http://www.worldipv6launch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amonmillan.com/tutoriales/ipv6_parte1.php" TargetMode="External"/><Relationship Id="rId4" Type="http://schemas.openxmlformats.org/officeDocument/2006/relationships/hyperlink" Target="http://www.ibm.com/support/knowledgecenter/es/ssw_aix_61/com.ibm.aix.networkcomm/tcpip_ipv6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IPv6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Esteban </a:t>
            </a:r>
            <a:r>
              <a:rPr lang="es-MX" smtClean="0"/>
              <a:t>Juarez Rodríguez</a:t>
            </a:r>
            <a:endParaRPr lang="es-MX" dirty="0"/>
          </a:p>
        </p:txBody>
      </p:sp>
      <p:pic>
        <p:nvPicPr>
          <p:cNvPr id="1026" name="Picture 2" descr="http://www.worldipv6launch.org/wp-content/themes/ipv6/downloads/World_IPv6_launch_badge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58" y="761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2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http://www.worldipv6launch.org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www.datacenterknowledge.com/wp-content/uploads/2014/11/IPV4_IPV6_Orig.jpg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www.ibm.com/support/knowledgecenter/es/ssw_aix_61/com.ibm.aix.networkcomm/tcpip_ipv6.htm</a:t>
            </a:r>
            <a:endParaRPr lang="es-MX" dirty="0" smtClean="0"/>
          </a:p>
          <a:p>
            <a:r>
              <a:rPr lang="es-MX" dirty="0">
                <a:hlinkClick r:id="rId5"/>
              </a:rPr>
              <a:t>http://</a:t>
            </a:r>
            <a:r>
              <a:rPr lang="es-MX" dirty="0" smtClean="0">
                <a:hlinkClick r:id="rId5"/>
              </a:rPr>
              <a:t>www.ramonmillan.com/tutoriales/ipv6_parte1.php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45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IPv6?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27018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Internet Protocol (IP) define </a:t>
            </a:r>
            <a:r>
              <a:rPr lang="es-MX" dirty="0" smtClean="0"/>
              <a:t>como</a:t>
            </a:r>
            <a:r>
              <a:rPr lang="en-US" dirty="0" smtClean="0"/>
              <a:t> </a:t>
            </a:r>
            <a:r>
              <a:rPr lang="es-MX" dirty="0" smtClean="0"/>
              <a:t>las</a:t>
            </a:r>
            <a:r>
              <a:rPr lang="en-US" dirty="0" smtClean="0"/>
              <a:t> </a:t>
            </a:r>
            <a:r>
              <a:rPr lang="es-MX" dirty="0" smtClean="0"/>
              <a:t>computadoras</a:t>
            </a:r>
            <a:r>
              <a:rPr lang="en-US" dirty="0" smtClean="0"/>
              <a:t> se </a:t>
            </a:r>
            <a:r>
              <a:rPr lang="es-MX" dirty="0" smtClean="0"/>
              <a:t>comunican a través de una red.</a:t>
            </a:r>
          </a:p>
          <a:p>
            <a:endParaRPr lang="es-MX" dirty="0"/>
          </a:p>
          <a:p>
            <a:r>
              <a:rPr lang="es-MX" dirty="0" smtClean="0"/>
              <a:t>IPv6 es el sucesor de IPv4.</a:t>
            </a:r>
          </a:p>
          <a:p>
            <a:endParaRPr lang="es-MX" dirty="0"/>
          </a:p>
          <a:p>
            <a:r>
              <a:rPr lang="es-MX" dirty="0" smtClean="0"/>
              <a:t>IPv6 fue diseñado para evolucionar Internet </a:t>
            </a:r>
            <a:r>
              <a:rPr lang="es-MX" dirty="0" err="1" smtClean="0"/>
              <a:t>Protocol</a:t>
            </a:r>
            <a:r>
              <a:rPr lang="es-MX" dirty="0" smtClean="0"/>
              <a:t> (IP) sin embargo puede coexistir con IPv4 con tecnologías como (</a:t>
            </a:r>
            <a:r>
              <a:rPr lang="es-MX" dirty="0" err="1" smtClean="0"/>
              <a:t>Taredo</a:t>
            </a:r>
            <a:r>
              <a:rPr lang="es-MX" dirty="0" smtClean="0"/>
              <a:t> &amp; 6to4).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http://www.thetelecomblog.com/wp-content/uploads/2015/07/ipv6-ev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412" y="4722668"/>
            <a:ext cx="3418897" cy="201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4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http://hardzone.es/app/uploads/2013/10/v4_v6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624110"/>
            <a:ext cx="8625819" cy="570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3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esta formada una dirección IPv6?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 descr="http://estaticos04.elmundo.es/imasd/ipv6/iconos/estructura_direcc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33" y="2291819"/>
            <a:ext cx="9348757" cy="34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Comparación </a:t>
            </a:r>
            <a:r>
              <a:rPr lang="es-MX" dirty="0" smtClean="0"/>
              <a:t>de cabeceras IPv6 con IPv4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Cabecera de IP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482470"/>
            <a:ext cx="7948951" cy="16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becera de IPv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905000"/>
            <a:ext cx="6946973" cy="22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2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Cabecera de un paquete IPv6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3697524"/>
            <a:ext cx="8915400" cy="3777622"/>
          </a:xfrm>
        </p:spPr>
        <p:txBody>
          <a:bodyPr/>
          <a:lstStyle/>
          <a:p>
            <a:r>
              <a:rPr lang="es-MX" sz="1400" dirty="0"/>
              <a:t>Versión (4 bits). Es el número de versión de </a:t>
            </a:r>
            <a:r>
              <a:rPr lang="es-MX" sz="1400" dirty="0" smtClean="0"/>
              <a:t>IP.</a:t>
            </a:r>
            <a:endParaRPr lang="es-MX" sz="1400" dirty="0"/>
          </a:p>
          <a:p>
            <a:r>
              <a:rPr lang="es-MX" sz="1400" dirty="0"/>
              <a:t>Clase de tráfico (8 bits</a:t>
            </a:r>
            <a:r>
              <a:rPr lang="es-MX" sz="1400" dirty="0" smtClean="0"/>
              <a:t>).</a:t>
            </a:r>
            <a:r>
              <a:rPr lang="es-MX" sz="1400" dirty="0"/>
              <a:t> Los valores de 0-7 </a:t>
            </a:r>
            <a:r>
              <a:rPr lang="es-MX" sz="1400" dirty="0" smtClean="0"/>
              <a:t>definidos </a:t>
            </a:r>
            <a:r>
              <a:rPr lang="es-MX" sz="1400" dirty="0"/>
              <a:t>para tráfico de datos </a:t>
            </a:r>
            <a:r>
              <a:rPr lang="es-MX" sz="1400" dirty="0" smtClean="0"/>
              <a:t>y </a:t>
            </a:r>
            <a:r>
              <a:rPr lang="es-MX" sz="1400" dirty="0"/>
              <a:t>de 8-15 para tráfico de vídeo y </a:t>
            </a:r>
            <a:r>
              <a:rPr lang="es-MX" sz="1400" dirty="0" smtClean="0"/>
              <a:t>audio.</a:t>
            </a:r>
          </a:p>
          <a:p>
            <a:r>
              <a:rPr lang="es-MX" sz="1400" dirty="0"/>
              <a:t>Etiqueta del flujo (20 bits</a:t>
            </a:r>
            <a:r>
              <a:rPr lang="es-MX" sz="1400" dirty="0" smtClean="0"/>
              <a:t>).</a:t>
            </a:r>
            <a:r>
              <a:rPr lang="es-MX" sz="1400" dirty="0"/>
              <a:t> </a:t>
            </a:r>
            <a:r>
              <a:rPr lang="es-MX" sz="1400" dirty="0" smtClean="0"/>
              <a:t>Compuesto por una </a:t>
            </a:r>
            <a:r>
              <a:rPr lang="es-MX" sz="1400" dirty="0"/>
              <a:t>dirección fuente y una etiqueta de 20 bits. </a:t>
            </a:r>
            <a:r>
              <a:rPr lang="es-MX" sz="1400" dirty="0" smtClean="0"/>
              <a:t>La </a:t>
            </a:r>
            <a:r>
              <a:rPr lang="es-MX" sz="1400" dirty="0"/>
              <a:t>fuente asigna la misma etiqueta a todos los paquetes que forman parte del mismo flujo</a:t>
            </a:r>
            <a:r>
              <a:rPr lang="es-MX" sz="1400" dirty="0" smtClean="0"/>
              <a:t>.</a:t>
            </a:r>
          </a:p>
          <a:p>
            <a:r>
              <a:rPr lang="es-MX" sz="1400" dirty="0"/>
              <a:t>Longitud del paquete (16 bits). Especifica el tamaño total del </a:t>
            </a:r>
            <a:r>
              <a:rPr lang="es-MX" sz="1400" dirty="0" smtClean="0"/>
              <a:t>paquete.</a:t>
            </a:r>
          </a:p>
          <a:p>
            <a:r>
              <a:rPr lang="es-MX" sz="1400" dirty="0"/>
              <a:t>Siguiente cabecera (8 bits</a:t>
            </a:r>
            <a:r>
              <a:rPr lang="es-MX" sz="1400" dirty="0" smtClean="0"/>
              <a:t>). Especifica el tipo de la siguiente cabecera.</a:t>
            </a:r>
          </a:p>
          <a:p>
            <a:r>
              <a:rPr lang="es-MX" sz="1400" dirty="0"/>
              <a:t>Límite de saltos (8 bits</a:t>
            </a:r>
            <a:r>
              <a:rPr lang="es-MX" sz="1400" dirty="0" smtClean="0"/>
              <a:t>). Reemplaza el campo TTL.</a:t>
            </a:r>
          </a:p>
          <a:p>
            <a:r>
              <a:rPr lang="es-MX" sz="1400" dirty="0"/>
              <a:t>Dirección origen (128 bits). Es la dirección del origen del paquete</a:t>
            </a:r>
            <a:r>
              <a:rPr lang="es-MX" sz="1400" dirty="0" smtClean="0"/>
              <a:t>.</a:t>
            </a:r>
          </a:p>
          <a:p>
            <a:r>
              <a:rPr lang="es-MX" sz="1400" dirty="0"/>
              <a:t>Dirección destino (128 bits). Es la dirección del destino del paquete</a:t>
            </a:r>
            <a:r>
              <a:rPr lang="es-MX" sz="1400" dirty="0" smtClean="0"/>
              <a:t>.</a:t>
            </a:r>
            <a:endParaRPr lang="es-MX" sz="1400" dirty="0"/>
          </a:p>
          <a:p>
            <a:endParaRPr lang="es-MX" sz="1600" dirty="0" smtClean="0"/>
          </a:p>
          <a:p>
            <a:endParaRPr lang="es-MX" dirty="0"/>
          </a:p>
        </p:txBody>
      </p:sp>
      <p:pic>
        <p:nvPicPr>
          <p:cNvPr id="5124" name="Picture 4" descr="Cabecera de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30810"/>
            <a:ext cx="6946973" cy="22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4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45349"/>
            <a:ext cx="8522133" cy="6765842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2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IPv6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200" dirty="0"/>
              <a:t>La cantidad de direcciones IPv6 es tan alta que podrían </a:t>
            </a:r>
            <a:r>
              <a:rPr lang="es-MX" sz="2200" dirty="0" smtClean="0"/>
              <a:t>asignarse billones de direcciones a cada persona de la tierra.</a:t>
            </a:r>
          </a:p>
          <a:p>
            <a:r>
              <a:rPr lang="es-MX" sz="2200" dirty="0"/>
              <a:t>IPv6 incluye seguridad en sus especificaciones como son la encriptación </a:t>
            </a:r>
            <a:r>
              <a:rPr lang="es-MX" sz="2200" dirty="0" smtClean="0"/>
              <a:t>de </a:t>
            </a:r>
            <a:r>
              <a:rPr lang="es-MX" sz="2200" dirty="0"/>
              <a:t>la información y la autentificación del remitente de dicha información</a:t>
            </a:r>
            <a:r>
              <a:rPr lang="es-MX" sz="2200" dirty="0" smtClean="0"/>
              <a:t>.</a:t>
            </a:r>
          </a:p>
          <a:p>
            <a:r>
              <a:rPr lang="es-MX" sz="2200" dirty="0"/>
              <a:t>IPv6 incluye en su estándar el mecanismo “</a:t>
            </a:r>
            <a:r>
              <a:rPr lang="es-MX" sz="2200" dirty="0" err="1"/>
              <a:t>plug</a:t>
            </a:r>
            <a:r>
              <a:rPr lang="es-MX" sz="2200" dirty="0"/>
              <a:t> and </a:t>
            </a:r>
            <a:r>
              <a:rPr lang="es-MX" sz="2200" dirty="0" err="1"/>
              <a:t>play</a:t>
            </a:r>
            <a:r>
              <a:rPr lang="es-MX" sz="2200" dirty="0" smtClean="0"/>
              <a:t>”.</a:t>
            </a:r>
          </a:p>
          <a:p>
            <a:r>
              <a:rPr lang="es-MX" sz="2200" dirty="0"/>
              <a:t>IPv6 incluye mecanismos de movilidad más eficientes y </a:t>
            </a:r>
            <a:r>
              <a:rPr lang="es-MX" sz="2200" dirty="0" smtClean="0"/>
              <a:t>robustos.</a:t>
            </a:r>
          </a:p>
          <a:p>
            <a:r>
              <a:rPr lang="es-MX" sz="2200" dirty="0"/>
              <a:t>IPv6 ha sido diseñado para ser extensible y ofrece soporte optimizado para nuevas opciones y agregados, permitiendo introducir mejoras en el futuro</a:t>
            </a:r>
            <a:r>
              <a:rPr lang="es-MX" sz="2200" dirty="0" smtClean="0"/>
              <a:t>.</a:t>
            </a:r>
          </a:p>
          <a:p>
            <a:r>
              <a:rPr lang="es-MX" sz="2200" dirty="0"/>
              <a:t>Al incorporar IPv6 una gran cantidad de direcciones, no será necesario utilizar </a:t>
            </a:r>
            <a:r>
              <a:rPr lang="es-MX" sz="2200" dirty="0" smtClean="0"/>
              <a:t>NAT.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650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 IPv6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smtClean="0"/>
              <a:t>mayoría </a:t>
            </a:r>
            <a:r>
              <a:rPr lang="es-MX" dirty="0"/>
              <a:t>de redes son IPv4 entonces la implementación total de ipv6 seria muy costosa y </a:t>
            </a:r>
            <a:r>
              <a:rPr lang="es-MX" dirty="0" smtClean="0"/>
              <a:t>tardaría </a:t>
            </a:r>
            <a:r>
              <a:rPr lang="es-MX" dirty="0"/>
              <a:t>mucho tiempo.</a:t>
            </a:r>
          </a:p>
          <a:p>
            <a:endParaRPr lang="es-MX" dirty="0"/>
          </a:p>
          <a:p>
            <a:r>
              <a:rPr lang="es-MX" dirty="0"/>
              <a:t>Para estar enlazada al universo IPv4 durante la fase de transición, todavía se necesita una dirección IPv4 o algún tipo de NAT (compartición de direcciones IP) en los </a:t>
            </a:r>
            <a:r>
              <a:rPr lang="es-MX" dirty="0" err="1"/>
              <a:t>routers</a:t>
            </a:r>
            <a:r>
              <a:rPr lang="es-MX" dirty="0"/>
              <a:t> pasarela (IPv6&lt;--&gt;IPv4) que </a:t>
            </a:r>
            <a:r>
              <a:rPr lang="es-MX"/>
              <a:t>añaden </a:t>
            </a:r>
            <a:r>
              <a:rPr lang="es-MX" smtClean="0"/>
              <a:t>complejidad.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1746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373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IPv6</vt:lpstr>
      <vt:lpstr>¿Qué es IPv6?</vt:lpstr>
      <vt:lpstr>Presentación de PowerPoint</vt:lpstr>
      <vt:lpstr>¿Cómo esta formada una dirección IPv6?</vt:lpstr>
      <vt:lpstr>Comparación de cabeceras IPv6 con IPv4</vt:lpstr>
      <vt:lpstr>Cabecera de un paquete IPv6</vt:lpstr>
      <vt:lpstr>Presentación de PowerPoint</vt:lpstr>
      <vt:lpstr>Ventajas IPv6</vt:lpstr>
      <vt:lpstr>Desventajas IPv6</vt:lpstr>
      <vt:lpstr>Bibliografía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esteban juarez</dc:creator>
  <cp:lastModifiedBy>esteban juarez</cp:lastModifiedBy>
  <cp:revision>14</cp:revision>
  <dcterms:created xsi:type="dcterms:W3CDTF">2016-06-08T16:45:36Z</dcterms:created>
  <dcterms:modified xsi:type="dcterms:W3CDTF">2016-07-06T19:33:19Z</dcterms:modified>
</cp:coreProperties>
</file>