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4"/>
  </p:notesMasterIdLst>
  <p:sldIdLst>
    <p:sldId id="258" r:id="rId2"/>
    <p:sldId id="259" r:id="rId3"/>
    <p:sldId id="260" r:id="rId4"/>
    <p:sldId id="261" r:id="rId5"/>
    <p:sldId id="262" r:id="rId6"/>
    <p:sldId id="263" r:id="rId7"/>
    <p:sldId id="264" r:id="rId8"/>
    <p:sldId id="265" r:id="rId9"/>
    <p:sldId id="266" r:id="rId10"/>
    <p:sldId id="271" r:id="rId11"/>
    <p:sldId id="272" r:id="rId12"/>
    <p:sldId id="273" r:id="rId13"/>
    <p:sldId id="274" r:id="rId14"/>
    <p:sldId id="276" r:id="rId15"/>
    <p:sldId id="275" r:id="rId16"/>
    <p:sldId id="277" r:id="rId17"/>
    <p:sldId id="278" r:id="rId18"/>
    <p:sldId id="279" r:id="rId19"/>
    <p:sldId id="280" r:id="rId20"/>
    <p:sldId id="281" r:id="rId21"/>
    <p:sldId id="283" r:id="rId22"/>
    <p:sldId id="284" r:id="rId2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A145168-E672-4CC3-AD15-07D00F252485}">
          <p14:sldIdLst>
            <p14:sldId id="258"/>
            <p14:sldId id="259"/>
            <p14:sldId id="260"/>
            <p14:sldId id="261"/>
            <p14:sldId id="262"/>
            <p14:sldId id="263"/>
            <p14:sldId id="264"/>
            <p14:sldId id="265"/>
            <p14:sldId id="266"/>
            <p14:sldId id="271"/>
            <p14:sldId id="272"/>
            <p14:sldId id="273"/>
            <p14:sldId id="274"/>
            <p14:sldId id="276"/>
            <p14:sldId id="275"/>
            <p14:sldId id="277"/>
            <p14:sldId id="278"/>
            <p14:sldId id="279"/>
            <p14:sldId id="280"/>
            <p14:sldId id="281"/>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032400" y="514350"/>
            <a:ext cx="8128400" cy="257174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1219200" y="3257550"/>
            <a:ext cx="9753599" cy="3086099"/>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989269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510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14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5983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09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4342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14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30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429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258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545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315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351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5869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958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7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42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6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38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28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652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322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0" y="0"/>
            <a:ext cx="3000000" cy="30000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endParaRPr sz="300" dirty="0">
              <a:solidFill>
                <a:schemeClr val="dk1"/>
              </a:solidFill>
              <a:latin typeface="Calibri"/>
              <a:ea typeface="Calibri"/>
              <a:cs typeface="Calibri"/>
              <a:sym typeface="Calibri"/>
            </a:endParaRPr>
          </a:p>
        </p:txBody>
      </p:sp>
      <p:sp>
        <p:nvSpPr>
          <p:cNvPr id="53" name="Shape 53"/>
          <p:cNvSpPr>
            <a:spLocks noGrp="1" noRot="1" noChangeAspect="1"/>
          </p:cNvSpPr>
          <p:nvPr>
            <p:ph type="sldImg" idx="2"/>
          </p:nvPr>
        </p:nvSpPr>
        <p:spPr>
          <a:xfrm>
            <a:off x="3810000" y="514350"/>
            <a:ext cx="4573588"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765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560828" y="161206"/>
            <a:ext cx="5070342" cy="686434"/>
          </a:xfrm>
          <a:prstGeom prst="rect">
            <a:avLst/>
          </a:prstGeom>
          <a:noFill/>
          <a:ln>
            <a:noFill/>
          </a:ln>
        </p:spPr>
        <p:txBody>
          <a:bodyPr lIns="91425" tIns="91425" rIns="91425" bIns="91425" anchor="t" anchorCtr="0"/>
          <a:lstStyle>
            <a:lvl1pPr marL="0" marR="0" lvl="0" indent="0" algn="l" rtl="0">
              <a:spcBef>
                <a:spcPts val="0"/>
              </a:spcBef>
              <a:buNone/>
              <a:defRPr sz="5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391755" y="1085116"/>
            <a:ext cx="11408487" cy="295275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26" name="Shape 26"/>
          <p:cNvSpPr txBox="1">
            <a:spLocks noGrp="1"/>
          </p:cNvSpPr>
          <p:nvPr>
            <p:ph type="ftr" idx="11"/>
          </p:nvPr>
        </p:nvSpPr>
        <p:spPr>
          <a:xfrm>
            <a:off x="4145280" y="6377939"/>
            <a:ext cx="3901438" cy="342899"/>
          </a:xfrm>
          <a:prstGeom prst="rect">
            <a:avLst/>
          </a:prstGeom>
          <a:noFill/>
          <a:ln>
            <a:noFill/>
          </a:ln>
        </p:spPr>
        <p:txBody>
          <a:bodyPr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7" name="Shape 27"/>
          <p:cNvSpPr txBox="1">
            <a:spLocks noGrp="1"/>
          </p:cNvSpPr>
          <p:nvPr>
            <p:ph type="dt" idx="10"/>
          </p:nvPr>
        </p:nvSpPr>
        <p:spPr>
          <a:xfrm>
            <a:off x="609600" y="6377939"/>
            <a:ext cx="2804159" cy="342899"/>
          </a:xfrm>
          <a:prstGeom prst="rect">
            <a:avLst/>
          </a:prstGeom>
          <a:noFill/>
          <a:ln>
            <a:noFill/>
          </a:ln>
        </p:spPr>
        <p:txBody>
          <a:bodyPr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8" name="Shape 28"/>
          <p:cNvSpPr txBox="1">
            <a:spLocks noGrp="1"/>
          </p:cNvSpPr>
          <p:nvPr>
            <p:ph type="sldNum" idx="12"/>
          </p:nvPr>
        </p:nvSpPr>
        <p:spPr>
          <a:xfrm>
            <a:off x="8778239" y="6377939"/>
            <a:ext cx="2804159" cy="342899"/>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MY" sz="1800">
                <a:solidFill>
                  <a:srgbClr val="888888"/>
                </a:solidFill>
                <a:latin typeface="Calibri"/>
                <a:ea typeface="Calibri"/>
                <a:cs typeface="Calibri"/>
                <a:sym typeface="Calibri"/>
              </a:rPr>
              <a:t>‹#›</a:t>
            </a:fld>
            <a:endParaRPr lang="en-MY" sz="1800" dirty="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560828" y="161206"/>
            <a:ext cx="5070342" cy="686434"/>
          </a:xfrm>
          <a:prstGeom prst="rect">
            <a:avLst/>
          </a:prstGeom>
          <a:noFill/>
          <a:ln>
            <a:noFill/>
          </a:ln>
        </p:spPr>
        <p:txBody>
          <a:bodyPr lIns="91425" tIns="91425" rIns="91425" bIns="91425" anchor="t" anchorCtr="0"/>
          <a:lstStyle>
            <a:lvl1pPr marL="0" marR="0" lvl="0" indent="0" algn="l" rtl="0">
              <a:spcBef>
                <a:spcPts val="0"/>
              </a:spcBef>
              <a:buNone/>
              <a:defRPr sz="5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txBox="1">
            <a:spLocks noGrp="1"/>
          </p:cNvSpPr>
          <p:nvPr>
            <p:ph type="body" idx="1"/>
          </p:nvPr>
        </p:nvSpPr>
        <p:spPr>
          <a:xfrm>
            <a:off x="609600" y="1577340"/>
            <a:ext cx="5303520" cy="45262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38" name="Shape 38"/>
          <p:cNvSpPr txBox="1">
            <a:spLocks noGrp="1"/>
          </p:cNvSpPr>
          <p:nvPr>
            <p:ph type="body" idx="2"/>
          </p:nvPr>
        </p:nvSpPr>
        <p:spPr>
          <a:xfrm>
            <a:off x="6278878" y="1577340"/>
            <a:ext cx="5303520" cy="45262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39" name="Shape 39"/>
          <p:cNvSpPr txBox="1">
            <a:spLocks noGrp="1"/>
          </p:cNvSpPr>
          <p:nvPr>
            <p:ph type="ftr" idx="11"/>
          </p:nvPr>
        </p:nvSpPr>
        <p:spPr>
          <a:xfrm>
            <a:off x="4145280" y="6377939"/>
            <a:ext cx="3901438" cy="342899"/>
          </a:xfrm>
          <a:prstGeom prst="rect">
            <a:avLst/>
          </a:prstGeom>
          <a:noFill/>
          <a:ln>
            <a:noFill/>
          </a:ln>
        </p:spPr>
        <p:txBody>
          <a:bodyPr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0" name="Shape 40"/>
          <p:cNvSpPr txBox="1">
            <a:spLocks noGrp="1"/>
          </p:cNvSpPr>
          <p:nvPr>
            <p:ph type="dt" idx="10"/>
          </p:nvPr>
        </p:nvSpPr>
        <p:spPr>
          <a:xfrm>
            <a:off x="609600" y="6377939"/>
            <a:ext cx="2804159" cy="342899"/>
          </a:xfrm>
          <a:prstGeom prst="rect">
            <a:avLst/>
          </a:prstGeom>
          <a:noFill/>
          <a:ln>
            <a:noFill/>
          </a:ln>
        </p:spPr>
        <p:txBody>
          <a:bodyPr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1" name="Shape 41"/>
          <p:cNvSpPr txBox="1">
            <a:spLocks noGrp="1"/>
          </p:cNvSpPr>
          <p:nvPr>
            <p:ph type="sldNum" idx="12"/>
          </p:nvPr>
        </p:nvSpPr>
        <p:spPr>
          <a:xfrm>
            <a:off x="8778239" y="6377939"/>
            <a:ext cx="2804159" cy="342899"/>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MY" sz="1800">
                <a:solidFill>
                  <a:srgbClr val="888888"/>
                </a:solidFill>
                <a:latin typeface="Calibri"/>
                <a:ea typeface="Calibri"/>
                <a:cs typeface="Calibri"/>
                <a:sym typeface="Calibri"/>
              </a:rPr>
              <a:t>‹#›</a:t>
            </a:fld>
            <a:endParaRPr lang="en-MY" sz="1800" dirty="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Shape 42"/>
        <p:cNvGrpSpPr/>
        <p:nvPr/>
      </p:nvGrpSpPr>
      <p:grpSpPr>
        <a:xfrm>
          <a:off x="0" y="0"/>
          <a:ext cx="0" cy="0"/>
          <a:chOff x="0" y="0"/>
          <a:chExt cx="0" cy="0"/>
        </a:xfrm>
      </p:grpSpPr>
      <p:sp>
        <p:nvSpPr>
          <p:cNvPr id="43" name="Shape 43"/>
          <p:cNvSpPr txBox="1">
            <a:spLocks noGrp="1"/>
          </p:cNvSpPr>
          <p:nvPr>
            <p:ph type="ftr" idx="11"/>
          </p:nvPr>
        </p:nvSpPr>
        <p:spPr>
          <a:xfrm>
            <a:off x="4145280" y="6377939"/>
            <a:ext cx="3901438" cy="342899"/>
          </a:xfrm>
          <a:prstGeom prst="rect">
            <a:avLst/>
          </a:prstGeom>
          <a:noFill/>
          <a:ln>
            <a:noFill/>
          </a:ln>
        </p:spPr>
        <p:txBody>
          <a:bodyPr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4" name="Shape 44"/>
          <p:cNvSpPr txBox="1">
            <a:spLocks noGrp="1"/>
          </p:cNvSpPr>
          <p:nvPr>
            <p:ph type="dt" idx="10"/>
          </p:nvPr>
        </p:nvSpPr>
        <p:spPr>
          <a:xfrm>
            <a:off x="609600" y="6377939"/>
            <a:ext cx="2804159" cy="342899"/>
          </a:xfrm>
          <a:prstGeom prst="rect">
            <a:avLst/>
          </a:prstGeom>
          <a:noFill/>
          <a:ln>
            <a:noFill/>
          </a:ln>
        </p:spPr>
        <p:txBody>
          <a:bodyPr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5" name="Shape 45"/>
          <p:cNvSpPr txBox="1">
            <a:spLocks noGrp="1"/>
          </p:cNvSpPr>
          <p:nvPr>
            <p:ph type="sldNum" idx="12"/>
          </p:nvPr>
        </p:nvSpPr>
        <p:spPr>
          <a:xfrm>
            <a:off x="8778239" y="6377939"/>
            <a:ext cx="2804159" cy="342899"/>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MY" sz="1800">
                <a:solidFill>
                  <a:srgbClr val="888888"/>
                </a:solidFill>
                <a:latin typeface="Calibri"/>
                <a:ea typeface="Calibri"/>
                <a:cs typeface="Calibri"/>
                <a:sym typeface="Calibri"/>
              </a:rPr>
              <a:t>‹#›</a:t>
            </a:fld>
            <a:endParaRPr lang="en-MY" sz="1800" dirty="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0"/>
            <a:ext cx="12192000" cy="6857999"/>
          </a:xfrm>
          <a:prstGeom prst="rect">
            <a:avLst/>
          </a:prstGeom>
          <a:blipFill rotWithShape="1">
            <a:blip r:embed="rId5">
              <a:alphaModFix/>
            </a:blip>
            <a:stretch>
              <a:fillRect/>
            </a:stretch>
          </a:blipFill>
          <a:ln>
            <a:noFill/>
          </a:ln>
        </p:spPr>
        <p:txBody>
          <a:bodyPr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7" name="Shape 7"/>
          <p:cNvSpPr/>
          <p:nvPr/>
        </p:nvSpPr>
        <p:spPr>
          <a:xfrm>
            <a:off x="10940277" y="0"/>
            <a:ext cx="887730" cy="2783204"/>
          </a:xfrm>
          <a:custGeom>
            <a:avLst/>
            <a:gdLst/>
            <a:ahLst/>
            <a:cxnLst/>
            <a:rect l="0" t="0" r="0" b="0"/>
            <a:pathLst>
              <a:path w="120000" h="120000" extrusionOk="0">
                <a:moveTo>
                  <a:pt x="42989" y="0"/>
                </a:moveTo>
                <a:lnTo>
                  <a:pt x="0" y="0"/>
                </a:lnTo>
                <a:lnTo>
                  <a:pt x="79692" y="119983"/>
                </a:lnTo>
                <a:lnTo>
                  <a:pt x="119967" y="116084"/>
                </a:lnTo>
                <a:lnTo>
                  <a:pt x="42989" y="0"/>
                </a:lnTo>
                <a:close/>
              </a:path>
            </a:pathLst>
          </a:custGeom>
          <a:solidFill>
            <a:srgbClr val="8AB334"/>
          </a:solidFill>
          <a:ln>
            <a:noFill/>
          </a:ln>
        </p:spPr>
        <p:txBody>
          <a:bodyPr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 name="Shape 8"/>
          <p:cNvSpPr/>
          <p:nvPr/>
        </p:nvSpPr>
        <p:spPr>
          <a:xfrm>
            <a:off x="11329811" y="0"/>
            <a:ext cx="862330" cy="2673350"/>
          </a:xfrm>
          <a:custGeom>
            <a:avLst/>
            <a:gdLst/>
            <a:ahLst/>
            <a:cxnLst/>
            <a:rect l="0" t="0" r="0" b="0"/>
            <a:pathLst>
              <a:path w="120000" h="120000" extrusionOk="0">
                <a:moveTo>
                  <a:pt x="44408" y="0"/>
                </a:moveTo>
                <a:lnTo>
                  <a:pt x="0" y="0"/>
                </a:lnTo>
                <a:lnTo>
                  <a:pt x="78697" y="119999"/>
                </a:lnTo>
                <a:lnTo>
                  <a:pt x="79808" y="119783"/>
                </a:lnTo>
                <a:lnTo>
                  <a:pt x="119980" y="115953"/>
                </a:lnTo>
                <a:lnTo>
                  <a:pt x="119980" y="115636"/>
                </a:lnTo>
                <a:lnTo>
                  <a:pt x="44408" y="0"/>
                </a:lnTo>
              </a:path>
            </a:pathLst>
          </a:custGeom>
          <a:solidFill>
            <a:srgbClr val="595959"/>
          </a:solidFill>
          <a:ln>
            <a:noFill/>
          </a:ln>
        </p:spPr>
        <p:txBody>
          <a:bodyPr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 name="Shape 9"/>
          <p:cNvSpPr/>
          <p:nvPr/>
        </p:nvSpPr>
        <p:spPr>
          <a:xfrm>
            <a:off x="9948127" y="2590293"/>
            <a:ext cx="2244090" cy="4267835"/>
          </a:xfrm>
          <a:custGeom>
            <a:avLst/>
            <a:gdLst/>
            <a:ahLst/>
            <a:cxnLst/>
            <a:rect l="0" t="0" r="0" b="0"/>
            <a:pathLst>
              <a:path w="120000" h="120000" extrusionOk="0">
                <a:moveTo>
                  <a:pt x="119988" y="0"/>
                </a:moveTo>
                <a:lnTo>
                  <a:pt x="0" y="119996"/>
                </a:lnTo>
                <a:lnTo>
                  <a:pt x="5304" y="119996"/>
                </a:lnTo>
                <a:lnTo>
                  <a:pt x="119988" y="3"/>
                </a:lnTo>
              </a:path>
            </a:pathLst>
          </a:custGeom>
          <a:solidFill>
            <a:srgbClr val="252525"/>
          </a:solidFill>
          <a:ln>
            <a:noFill/>
          </a:ln>
        </p:spPr>
        <p:txBody>
          <a:bodyPr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 name="Shape 10"/>
          <p:cNvSpPr/>
          <p:nvPr/>
        </p:nvSpPr>
        <p:spPr>
          <a:xfrm>
            <a:off x="9046838" y="2697235"/>
            <a:ext cx="2777490" cy="4161154"/>
          </a:xfrm>
          <a:custGeom>
            <a:avLst/>
            <a:gdLst/>
            <a:ahLst/>
            <a:cxnLst/>
            <a:rect l="0" t="0" r="0" b="0"/>
            <a:pathLst>
              <a:path w="120000" h="120000" extrusionOk="0">
                <a:moveTo>
                  <a:pt x="119978" y="0"/>
                </a:moveTo>
                <a:lnTo>
                  <a:pt x="0" y="119988"/>
                </a:lnTo>
                <a:lnTo>
                  <a:pt x="4456" y="119988"/>
                </a:lnTo>
                <a:lnTo>
                  <a:pt x="119978" y="0"/>
                </a:lnTo>
                <a:close/>
              </a:path>
            </a:pathLst>
          </a:custGeom>
          <a:solidFill>
            <a:srgbClr val="455A1A"/>
          </a:solidFill>
          <a:ln>
            <a:noFill/>
          </a:ln>
        </p:spPr>
        <p:txBody>
          <a:bodyPr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1" name="Shape 11"/>
          <p:cNvSpPr/>
          <p:nvPr/>
        </p:nvSpPr>
        <p:spPr>
          <a:xfrm>
            <a:off x="8013368" y="2692389"/>
            <a:ext cx="3814444" cy="4165600"/>
          </a:xfrm>
          <a:custGeom>
            <a:avLst/>
            <a:gdLst/>
            <a:ahLst/>
            <a:cxnLst/>
            <a:rect l="0" t="0" r="0" b="0"/>
            <a:pathLst>
              <a:path w="120000" h="120000" extrusionOk="0">
                <a:moveTo>
                  <a:pt x="119998" y="0"/>
                </a:moveTo>
                <a:lnTo>
                  <a:pt x="110625" y="2605"/>
                </a:lnTo>
                <a:lnTo>
                  <a:pt x="0" y="120000"/>
                </a:lnTo>
                <a:lnTo>
                  <a:pt x="32512" y="120000"/>
                </a:lnTo>
                <a:lnTo>
                  <a:pt x="119874" y="135"/>
                </a:lnTo>
                <a:lnTo>
                  <a:pt x="119998" y="0"/>
                </a:lnTo>
                <a:close/>
              </a:path>
            </a:pathLst>
          </a:custGeom>
          <a:solidFill>
            <a:srgbClr val="688627"/>
          </a:solidFill>
          <a:ln>
            <a:noFill/>
          </a:ln>
        </p:spPr>
        <p:txBody>
          <a:bodyPr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2" name="Shape 12"/>
          <p:cNvSpPr/>
          <p:nvPr/>
        </p:nvSpPr>
        <p:spPr>
          <a:xfrm>
            <a:off x="9205617" y="2583360"/>
            <a:ext cx="2986404" cy="4274819"/>
          </a:xfrm>
          <a:custGeom>
            <a:avLst/>
            <a:gdLst/>
            <a:ahLst/>
            <a:cxnLst/>
            <a:rect l="0" t="0" r="0" b="0"/>
            <a:pathLst>
              <a:path w="120000" h="120000" extrusionOk="0">
                <a:moveTo>
                  <a:pt x="119999" y="0"/>
                </a:moveTo>
                <a:lnTo>
                  <a:pt x="108078" y="2525"/>
                </a:lnTo>
                <a:lnTo>
                  <a:pt x="107920" y="2661"/>
                </a:lnTo>
                <a:lnTo>
                  <a:pt x="106001" y="4932"/>
                </a:lnTo>
                <a:lnTo>
                  <a:pt x="0" y="119994"/>
                </a:lnTo>
                <a:lnTo>
                  <a:pt x="29835" y="119994"/>
                </a:lnTo>
                <a:lnTo>
                  <a:pt x="119999" y="194"/>
                </a:lnTo>
                <a:lnTo>
                  <a:pt x="119999" y="0"/>
                </a:lnTo>
              </a:path>
            </a:pathLst>
          </a:custGeom>
          <a:solidFill>
            <a:srgbClr val="3F3F3F"/>
          </a:solidFill>
          <a:ln>
            <a:noFill/>
          </a:ln>
        </p:spPr>
        <p:txBody>
          <a:bodyPr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3" name="Shape 13"/>
          <p:cNvSpPr txBox="1">
            <a:spLocks noGrp="1"/>
          </p:cNvSpPr>
          <p:nvPr>
            <p:ph type="title"/>
          </p:nvPr>
        </p:nvSpPr>
        <p:spPr>
          <a:xfrm>
            <a:off x="3560828" y="161206"/>
            <a:ext cx="5070342" cy="686434"/>
          </a:xfrm>
          <a:prstGeom prst="rect">
            <a:avLst/>
          </a:prstGeom>
          <a:noFill/>
          <a:ln>
            <a:noFill/>
          </a:ln>
        </p:spPr>
        <p:txBody>
          <a:bodyPr lIns="91425" tIns="91425" rIns="91425" bIns="91425" anchor="t" anchorCtr="0"/>
          <a:lstStyle>
            <a:lvl1pPr marL="0" marR="0" lvl="0" indent="0" algn="l" rtl="0">
              <a:spcBef>
                <a:spcPts val="0"/>
              </a:spcBef>
              <a:buNone/>
              <a:defRPr sz="5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391755" y="1085116"/>
            <a:ext cx="11408487" cy="295275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15" name="Shape 15"/>
          <p:cNvSpPr txBox="1">
            <a:spLocks noGrp="1"/>
          </p:cNvSpPr>
          <p:nvPr>
            <p:ph type="ftr" idx="11"/>
          </p:nvPr>
        </p:nvSpPr>
        <p:spPr>
          <a:xfrm>
            <a:off x="4145280" y="6377939"/>
            <a:ext cx="3901438" cy="342899"/>
          </a:xfrm>
          <a:prstGeom prst="rect">
            <a:avLst/>
          </a:prstGeom>
          <a:noFill/>
          <a:ln>
            <a:noFill/>
          </a:ln>
        </p:spPr>
        <p:txBody>
          <a:bodyPr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6" name="Shape 16"/>
          <p:cNvSpPr txBox="1">
            <a:spLocks noGrp="1"/>
          </p:cNvSpPr>
          <p:nvPr>
            <p:ph type="dt" idx="10"/>
          </p:nvPr>
        </p:nvSpPr>
        <p:spPr>
          <a:xfrm>
            <a:off x="609600" y="6377939"/>
            <a:ext cx="2804159" cy="342899"/>
          </a:xfrm>
          <a:prstGeom prst="rect">
            <a:avLst/>
          </a:prstGeom>
          <a:noFill/>
          <a:ln>
            <a:noFill/>
          </a:ln>
        </p:spPr>
        <p:txBody>
          <a:bodyPr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7" name="Shape 17"/>
          <p:cNvSpPr txBox="1">
            <a:spLocks noGrp="1"/>
          </p:cNvSpPr>
          <p:nvPr>
            <p:ph type="sldNum" idx="12"/>
          </p:nvPr>
        </p:nvSpPr>
        <p:spPr>
          <a:xfrm>
            <a:off x="8778239" y="6377939"/>
            <a:ext cx="2804159" cy="342899"/>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MY" sz="1800">
                <a:solidFill>
                  <a:srgbClr val="888888"/>
                </a:solidFill>
                <a:latin typeface="Calibri"/>
                <a:ea typeface="Calibri"/>
                <a:cs typeface="Calibri"/>
                <a:sym typeface="Calibri"/>
              </a:rPr>
              <a:t>‹#›</a:t>
            </a:fld>
            <a:endParaRPr lang="en-MY" sz="1800"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sz="5400" b="0" i="0" u="none" strike="noStrike" cap="none" dirty="0">
                <a:solidFill>
                  <a:schemeClr val="dk1"/>
                </a:solidFill>
                <a:latin typeface="Calibri"/>
                <a:ea typeface="Calibri"/>
                <a:cs typeface="Calibri"/>
                <a:sym typeface="Calibri"/>
              </a:rPr>
              <a:t>Application Under Test</a:t>
            </a:r>
          </a:p>
        </p:txBody>
      </p:sp>
      <p:sp>
        <p:nvSpPr>
          <p:cNvPr id="56" name="Shape 56"/>
          <p:cNvSpPr txBox="1"/>
          <p:nvPr/>
        </p:nvSpPr>
        <p:spPr>
          <a:xfrm>
            <a:off x="457200" y="1371600"/>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r>
              <a:rPr lang="en-MY" sz="2800" dirty="0">
                <a:solidFill>
                  <a:schemeClr val="dk1"/>
                </a:solidFill>
                <a:latin typeface="Calibri"/>
                <a:ea typeface="Calibri"/>
                <a:cs typeface="Calibri"/>
                <a:sym typeface="Calibri"/>
              </a:rPr>
              <a:t>Build using Jersey framework</a:t>
            </a:r>
          </a:p>
        </p:txBody>
      </p:sp>
      <p:sp>
        <p:nvSpPr>
          <p:cNvPr id="5" name="Shape 56"/>
          <p:cNvSpPr txBox="1"/>
          <p:nvPr/>
        </p:nvSpPr>
        <p:spPr>
          <a:xfrm>
            <a:off x="486770" y="1878846"/>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It act as container to store Laptop details</a:t>
            </a:r>
          </a:p>
          <a:p>
            <a:pPr marL="299085" lvl="0" indent="-286385">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6" name="Shape 56"/>
          <p:cNvSpPr txBox="1"/>
          <p:nvPr/>
        </p:nvSpPr>
        <p:spPr>
          <a:xfrm>
            <a:off x="486770" y="2386092"/>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7" name="Shape 56"/>
          <p:cNvSpPr txBox="1"/>
          <p:nvPr/>
        </p:nvSpPr>
        <p:spPr>
          <a:xfrm>
            <a:off x="486770" y="2893338"/>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8" name="Shape 56"/>
          <p:cNvSpPr txBox="1"/>
          <p:nvPr/>
        </p:nvSpPr>
        <p:spPr>
          <a:xfrm>
            <a:off x="457200" y="2449786"/>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Each record is identified using ID</a:t>
            </a:r>
          </a:p>
          <a:p>
            <a:pPr marL="299085" lvl="0" indent="-286385">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9" name="Shape 56">
            <a:extLst>
              <a:ext uri="{FF2B5EF4-FFF2-40B4-BE49-F238E27FC236}">
                <a16:creationId xmlns:a16="http://schemas.microsoft.com/office/drawing/2014/main" id="{98A918EB-C058-4B48-B6E1-B61621A5DF19}"/>
              </a:ext>
            </a:extLst>
          </p:cNvPr>
          <p:cNvSpPr txBox="1"/>
          <p:nvPr/>
        </p:nvSpPr>
        <p:spPr>
          <a:xfrm>
            <a:off x="457200" y="3028746"/>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This application support GET,POST,PUT &amp; DELETE </a:t>
            </a:r>
          </a:p>
        </p:txBody>
      </p:sp>
    </p:spTree>
    <p:extLst>
      <p:ext uri="{BB962C8B-B14F-4D97-AF65-F5344CB8AC3E}">
        <p14:creationId xmlns:p14="http://schemas.microsoft.com/office/powerpoint/2010/main" val="313905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 grpId="0"/>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dirty="0"/>
              <a:t>Authentication</a:t>
            </a:r>
            <a:endParaRPr lang="en-MY" sz="5400" b="0" i="0" u="none" strike="noStrike" cap="none" dirty="0">
              <a:solidFill>
                <a:schemeClr val="dk1"/>
              </a:solidFill>
              <a:latin typeface="Calibri"/>
              <a:ea typeface="Calibri"/>
              <a:cs typeface="Calibri"/>
              <a:sym typeface="Calibri"/>
            </a:endParaRPr>
          </a:p>
        </p:txBody>
      </p:sp>
      <p:sp>
        <p:nvSpPr>
          <p:cNvPr id="4" name="Rounded Rectangle 3"/>
          <p:cNvSpPr/>
          <p:nvPr/>
        </p:nvSpPr>
        <p:spPr>
          <a:xfrm>
            <a:off x="1064526" y="1433010"/>
            <a:ext cx="1897039" cy="3316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rPr>
              <a:t>System 1</a:t>
            </a:r>
          </a:p>
        </p:txBody>
      </p:sp>
      <p:sp>
        <p:nvSpPr>
          <p:cNvPr id="10" name="Rounded Rectangle 9"/>
          <p:cNvSpPr/>
          <p:nvPr/>
        </p:nvSpPr>
        <p:spPr>
          <a:xfrm>
            <a:off x="6716973" y="1371595"/>
            <a:ext cx="1897039" cy="33164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800" b="1" dirty="0">
                <a:solidFill>
                  <a:schemeClr val="tx1"/>
                </a:solidFill>
              </a:rPr>
              <a:t>System 2</a:t>
            </a:r>
          </a:p>
        </p:txBody>
      </p:sp>
      <p:sp>
        <p:nvSpPr>
          <p:cNvPr id="11" name="TextBox 10"/>
          <p:cNvSpPr txBox="1"/>
          <p:nvPr/>
        </p:nvSpPr>
        <p:spPr>
          <a:xfrm>
            <a:off x="3258405" y="1974932"/>
            <a:ext cx="3033213" cy="646331"/>
          </a:xfrm>
          <a:prstGeom prst="rect">
            <a:avLst/>
          </a:prstGeom>
          <a:noFill/>
        </p:spPr>
        <p:txBody>
          <a:bodyPr wrap="square" rtlCol="0">
            <a:spAutoFit/>
          </a:bodyPr>
          <a:lstStyle/>
          <a:p>
            <a:r>
              <a:rPr lang="en-IN" sz="1800" b="1" dirty="0"/>
              <a:t>Request with username &amp; password (encrypted)</a:t>
            </a:r>
          </a:p>
        </p:txBody>
      </p:sp>
      <p:sp>
        <p:nvSpPr>
          <p:cNvPr id="16" name="Rounded Rectangular Callout 15"/>
          <p:cNvSpPr/>
          <p:nvPr/>
        </p:nvSpPr>
        <p:spPr>
          <a:xfrm>
            <a:off x="3242481" y="1153230"/>
            <a:ext cx="1064525" cy="436730"/>
          </a:xfrm>
          <a:prstGeom prst="wedgeRoundRectCallout">
            <a:avLst>
              <a:gd name="adj1" fmla="val -60577"/>
              <a:gd name="adj2" fmla="val 1093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Client</a:t>
            </a:r>
          </a:p>
        </p:txBody>
      </p:sp>
      <p:sp>
        <p:nvSpPr>
          <p:cNvPr id="20" name="Rounded Rectangular Callout 19"/>
          <p:cNvSpPr/>
          <p:nvPr/>
        </p:nvSpPr>
        <p:spPr>
          <a:xfrm>
            <a:off x="8875594" y="1153230"/>
            <a:ext cx="1064525" cy="436730"/>
          </a:xfrm>
          <a:prstGeom prst="wedgeRoundRectCallout">
            <a:avLst>
              <a:gd name="adj1" fmla="val -60577"/>
              <a:gd name="adj2" fmla="val 109375"/>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solidFill>
                  <a:schemeClr val="tx1"/>
                </a:solidFill>
              </a:rPr>
              <a:t>Server</a:t>
            </a:r>
          </a:p>
        </p:txBody>
      </p:sp>
      <p:sp>
        <p:nvSpPr>
          <p:cNvPr id="5" name="Left Arrow 4"/>
          <p:cNvSpPr/>
          <p:nvPr/>
        </p:nvSpPr>
        <p:spPr>
          <a:xfrm>
            <a:off x="3242481" y="3564016"/>
            <a:ext cx="3212910" cy="34119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7" name="TextBox 16"/>
          <p:cNvSpPr txBox="1"/>
          <p:nvPr/>
        </p:nvSpPr>
        <p:spPr>
          <a:xfrm>
            <a:off x="4229731" y="3261827"/>
            <a:ext cx="1287532" cy="369332"/>
          </a:xfrm>
          <a:prstGeom prst="rect">
            <a:avLst/>
          </a:prstGeom>
          <a:noFill/>
        </p:spPr>
        <p:txBody>
          <a:bodyPr wrap="none" rtlCol="0">
            <a:spAutoFit/>
          </a:bodyPr>
          <a:lstStyle/>
          <a:p>
            <a:r>
              <a:rPr lang="en-IN" sz="1800" b="1" dirty="0"/>
              <a:t>Response</a:t>
            </a:r>
          </a:p>
        </p:txBody>
      </p:sp>
      <p:sp>
        <p:nvSpPr>
          <p:cNvPr id="18" name="Left Arrow 17"/>
          <p:cNvSpPr/>
          <p:nvPr/>
        </p:nvSpPr>
        <p:spPr>
          <a:xfrm rot="10800000">
            <a:off x="3258405" y="2535660"/>
            <a:ext cx="3212910" cy="34119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2" name="TextBox 11"/>
          <p:cNvSpPr txBox="1"/>
          <p:nvPr/>
        </p:nvSpPr>
        <p:spPr>
          <a:xfrm>
            <a:off x="3386920" y="3905210"/>
            <a:ext cx="3068471" cy="369332"/>
          </a:xfrm>
          <a:prstGeom prst="rect">
            <a:avLst/>
          </a:prstGeom>
          <a:noFill/>
        </p:spPr>
        <p:txBody>
          <a:bodyPr wrap="square" rtlCol="0">
            <a:spAutoFit/>
          </a:bodyPr>
          <a:lstStyle/>
          <a:p>
            <a:r>
              <a:rPr lang="en-IN" sz="1800" b="1" dirty="0"/>
              <a:t>Authorize / Unauthorized</a:t>
            </a:r>
          </a:p>
        </p:txBody>
      </p:sp>
    </p:spTree>
    <p:extLst>
      <p:ext uri="{BB962C8B-B14F-4D97-AF65-F5344CB8AC3E}">
        <p14:creationId xmlns:p14="http://schemas.microsoft.com/office/powerpoint/2010/main" val="338391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p:bldP spid="16" grpId="0" animBg="1"/>
      <p:bldP spid="20" grpId="0" animBg="1"/>
      <p:bldP spid="5" grpId="0" animBg="1"/>
      <p:bldP spid="17" grpId="0"/>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dirty="0"/>
              <a:t>Sync and Async Execution</a:t>
            </a:r>
            <a:endParaRPr lang="en-MY" sz="5400" b="0" i="0" u="none" strike="noStrike" cap="none" dirty="0">
              <a:solidFill>
                <a:schemeClr val="dk1"/>
              </a:solidFill>
              <a:latin typeface="Calibri"/>
              <a:ea typeface="Calibri"/>
              <a:cs typeface="Calibri"/>
              <a:sym typeface="Calibri"/>
            </a:endParaRPr>
          </a:p>
        </p:txBody>
      </p:sp>
      <p:sp>
        <p:nvSpPr>
          <p:cNvPr id="13" name="Shape 56">
            <a:extLst>
              <a:ext uri="{FF2B5EF4-FFF2-40B4-BE49-F238E27FC236}">
                <a16:creationId xmlns:a16="http://schemas.microsoft.com/office/drawing/2014/main" id="{709D9288-A86A-4528-B042-0B8D76B6B0D2}"/>
              </a:ext>
            </a:extLst>
          </p:cNvPr>
          <p:cNvSpPr txBox="1"/>
          <p:nvPr/>
        </p:nvSpPr>
        <p:spPr>
          <a:xfrm>
            <a:off x="609600" y="1231641"/>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Sync and Async stands for Synchronous and Asynchronous execution </a:t>
            </a:r>
          </a:p>
        </p:txBody>
      </p:sp>
      <p:sp>
        <p:nvSpPr>
          <p:cNvPr id="14" name="Shape 56">
            <a:extLst>
              <a:ext uri="{FF2B5EF4-FFF2-40B4-BE49-F238E27FC236}">
                <a16:creationId xmlns:a16="http://schemas.microsoft.com/office/drawing/2014/main" id="{A05DF874-D64B-4835-A0AA-AAC76797846A}"/>
              </a:ext>
            </a:extLst>
          </p:cNvPr>
          <p:cNvSpPr txBox="1"/>
          <p:nvPr/>
        </p:nvSpPr>
        <p:spPr>
          <a:xfrm>
            <a:off x="609600" y="1821742"/>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In Synchronous execution, the code will execute in a sequence</a:t>
            </a:r>
          </a:p>
        </p:txBody>
      </p:sp>
      <p:sp>
        <p:nvSpPr>
          <p:cNvPr id="2" name="Rectangle: Rounded Corners 1">
            <a:extLst>
              <a:ext uri="{FF2B5EF4-FFF2-40B4-BE49-F238E27FC236}">
                <a16:creationId xmlns:a16="http://schemas.microsoft.com/office/drawing/2014/main" id="{D8D4BC90-1C1D-482A-B064-58790FEF4AB2}"/>
              </a:ext>
            </a:extLst>
          </p:cNvPr>
          <p:cNvSpPr/>
          <p:nvPr/>
        </p:nvSpPr>
        <p:spPr>
          <a:xfrm>
            <a:off x="3750907" y="2479430"/>
            <a:ext cx="2593909" cy="41359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D63990F9-8260-436D-A232-2867A70EBC06}"/>
              </a:ext>
            </a:extLst>
          </p:cNvPr>
          <p:cNvSpPr/>
          <p:nvPr/>
        </p:nvSpPr>
        <p:spPr>
          <a:xfrm>
            <a:off x="4096139" y="2976465"/>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1</a:t>
            </a:r>
          </a:p>
        </p:txBody>
      </p:sp>
      <p:sp>
        <p:nvSpPr>
          <p:cNvPr id="21" name="Rectangle: Rounded Corners 20">
            <a:extLst>
              <a:ext uri="{FF2B5EF4-FFF2-40B4-BE49-F238E27FC236}">
                <a16:creationId xmlns:a16="http://schemas.microsoft.com/office/drawing/2014/main" id="{7265EF39-5C3F-4C62-BB72-88663C017BB0}"/>
              </a:ext>
            </a:extLst>
          </p:cNvPr>
          <p:cNvSpPr/>
          <p:nvPr/>
        </p:nvSpPr>
        <p:spPr>
          <a:xfrm>
            <a:off x="4116355" y="3892686"/>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2</a:t>
            </a:r>
          </a:p>
        </p:txBody>
      </p:sp>
      <p:sp>
        <p:nvSpPr>
          <p:cNvPr id="22" name="Rectangle: Rounded Corners 21">
            <a:extLst>
              <a:ext uri="{FF2B5EF4-FFF2-40B4-BE49-F238E27FC236}">
                <a16:creationId xmlns:a16="http://schemas.microsoft.com/office/drawing/2014/main" id="{FCF7AACF-6EF5-45CF-85FF-C80BEE2E733E}"/>
              </a:ext>
            </a:extLst>
          </p:cNvPr>
          <p:cNvSpPr/>
          <p:nvPr/>
        </p:nvSpPr>
        <p:spPr>
          <a:xfrm>
            <a:off x="4116355" y="4828354"/>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3</a:t>
            </a:r>
          </a:p>
        </p:txBody>
      </p:sp>
      <p:sp>
        <p:nvSpPr>
          <p:cNvPr id="23" name="Rectangle: Rounded Corners 22">
            <a:extLst>
              <a:ext uri="{FF2B5EF4-FFF2-40B4-BE49-F238E27FC236}">
                <a16:creationId xmlns:a16="http://schemas.microsoft.com/office/drawing/2014/main" id="{902CD21E-409D-4BC1-87A6-DA1814DCD61B}"/>
              </a:ext>
            </a:extLst>
          </p:cNvPr>
          <p:cNvSpPr/>
          <p:nvPr/>
        </p:nvSpPr>
        <p:spPr>
          <a:xfrm>
            <a:off x="4096139" y="5721879"/>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4</a:t>
            </a:r>
          </a:p>
        </p:txBody>
      </p:sp>
      <p:sp>
        <p:nvSpPr>
          <p:cNvPr id="7" name="Arrow: Down 6">
            <a:extLst>
              <a:ext uri="{FF2B5EF4-FFF2-40B4-BE49-F238E27FC236}">
                <a16:creationId xmlns:a16="http://schemas.microsoft.com/office/drawing/2014/main" id="{9BB4D6B9-E868-4D94-BEE2-4B868C4B8021}"/>
              </a:ext>
            </a:extLst>
          </p:cNvPr>
          <p:cNvSpPr/>
          <p:nvPr/>
        </p:nvSpPr>
        <p:spPr>
          <a:xfrm>
            <a:off x="6710264" y="2663584"/>
            <a:ext cx="571069" cy="3767666"/>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746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dirty="0"/>
              <a:t>Sync and Async Execution</a:t>
            </a:r>
            <a:endParaRPr lang="en-MY" sz="5400" b="0" i="0" u="none" strike="noStrike" cap="none" dirty="0">
              <a:solidFill>
                <a:schemeClr val="dk1"/>
              </a:solidFill>
              <a:latin typeface="Calibri"/>
              <a:ea typeface="Calibri"/>
              <a:cs typeface="Calibri"/>
              <a:sym typeface="Calibri"/>
            </a:endParaRPr>
          </a:p>
        </p:txBody>
      </p:sp>
      <p:sp>
        <p:nvSpPr>
          <p:cNvPr id="14" name="Shape 56">
            <a:extLst>
              <a:ext uri="{FF2B5EF4-FFF2-40B4-BE49-F238E27FC236}">
                <a16:creationId xmlns:a16="http://schemas.microsoft.com/office/drawing/2014/main" id="{A05DF874-D64B-4835-A0AA-AAC76797846A}"/>
              </a:ext>
            </a:extLst>
          </p:cNvPr>
          <p:cNvSpPr txBox="1"/>
          <p:nvPr/>
        </p:nvSpPr>
        <p:spPr>
          <a:xfrm>
            <a:off x="685800" y="1176109"/>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In Asynchronous execution, the code will execute in parallel or in non blocking fashion</a:t>
            </a:r>
          </a:p>
        </p:txBody>
      </p:sp>
      <p:sp>
        <p:nvSpPr>
          <p:cNvPr id="2" name="Rectangle: Rounded Corners 1">
            <a:extLst>
              <a:ext uri="{FF2B5EF4-FFF2-40B4-BE49-F238E27FC236}">
                <a16:creationId xmlns:a16="http://schemas.microsoft.com/office/drawing/2014/main" id="{D8D4BC90-1C1D-482A-B064-58790FEF4AB2}"/>
              </a:ext>
            </a:extLst>
          </p:cNvPr>
          <p:cNvSpPr/>
          <p:nvPr/>
        </p:nvSpPr>
        <p:spPr>
          <a:xfrm>
            <a:off x="3750907" y="2479430"/>
            <a:ext cx="2593909" cy="41359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D63990F9-8260-436D-A232-2867A70EBC06}"/>
              </a:ext>
            </a:extLst>
          </p:cNvPr>
          <p:cNvSpPr/>
          <p:nvPr/>
        </p:nvSpPr>
        <p:spPr>
          <a:xfrm>
            <a:off x="1225939" y="2959532"/>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1</a:t>
            </a:r>
          </a:p>
        </p:txBody>
      </p:sp>
      <p:sp>
        <p:nvSpPr>
          <p:cNvPr id="21" name="Rectangle: Rounded Corners 20">
            <a:extLst>
              <a:ext uri="{FF2B5EF4-FFF2-40B4-BE49-F238E27FC236}">
                <a16:creationId xmlns:a16="http://schemas.microsoft.com/office/drawing/2014/main" id="{7265EF39-5C3F-4C62-BB72-88663C017BB0}"/>
              </a:ext>
            </a:extLst>
          </p:cNvPr>
          <p:cNvSpPr/>
          <p:nvPr/>
        </p:nvSpPr>
        <p:spPr>
          <a:xfrm>
            <a:off x="7181766" y="3884220"/>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2</a:t>
            </a:r>
          </a:p>
        </p:txBody>
      </p:sp>
      <p:sp>
        <p:nvSpPr>
          <p:cNvPr id="22" name="Rectangle: Rounded Corners 21">
            <a:extLst>
              <a:ext uri="{FF2B5EF4-FFF2-40B4-BE49-F238E27FC236}">
                <a16:creationId xmlns:a16="http://schemas.microsoft.com/office/drawing/2014/main" id="{FCF7AACF-6EF5-45CF-85FF-C80BEE2E733E}"/>
              </a:ext>
            </a:extLst>
          </p:cNvPr>
          <p:cNvSpPr/>
          <p:nvPr/>
        </p:nvSpPr>
        <p:spPr>
          <a:xfrm>
            <a:off x="1225938" y="4416065"/>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3</a:t>
            </a:r>
          </a:p>
        </p:txBody>
      </p:sp>
      <p:sp>
        <p:nvSpPr>
          <p:cNvPr id="23" name="Rectangle: Rounded Corners 22">
            <a:extLst>
              <a:ext uri="{FF2B5EF4-FFF2-40B4-BE49-F238E27FC236}">
                <a16:creationId xmlns:a16="http://schemas.microsoft.com/office/drawing/2014/main" id="{902CD21E-409D-4BC1-87A6-DA1814DCD61B}"/>
              </a:ext>
            </a:extLst>
          </p:cNvPr>
          <p:cNvSpPr/>
          <p:nvPr/>
        </p:nvSpPr>
        <p:spPr>
          <a:xfrm>
            <a:off x="4096137" y="5681891"/>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4</a:t>
            </a:r>
          </a:p>
        </p:txBody>
      </p:sp>
      <p:sp>
        <p:nvSpPr>
          <p:cNvPr id="7" name="Arrow: Down 6">
            <a:extLst>
              <a:ext uri="{FF2B5EF4-FFF2-40B4-BE49-F238E27FC236}">
                <a16:creationId xmlns:a16="http://schemas.microsoft.com/office/drawing/2014/main" id="{9BB4D6B9-E868-4D94-BEE2-4B868C4B8021}"/>
              </a:ext>
            </a:extLst>
          </p:cNvPr>
          <p:cNvSpPr/>
          <p:nvPr/>
        </p:nvSpPr>
        <p:spPr>
          <a:xfrm>
            <a:off x="4762326" y="2793999"/>
            <a:ext cx="571069" cy="2735691"/>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CEFADB43-9EA5-4ACB-9EED-CB22BD5DDE90}"/>
              </a:ext>
            </a:extLst>
          </p:cNvPr>
          <p:cNvSpPr/>
          <p:nvPr/>
        </p:nvSpPr>
        <p:spPr>
          <a:xfrm rot="5400000">
            <a:off x="3747339" y="2443474"/>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Arrow: Down 14">
            <a:extLst>
              <a:ext uri="{FF2B5EF4-FFF2-40B4-BE49-F238E27FC236}">
                <a16:creationId xmlns:a16="http://schemas.microsoft.com/office/drawing/2014/main" id="{3F64E733-6184-4449-8D9F-24F28F9C38A2}"/>
              </a:ext>
            </a:extLst>
          </p:cNvPr>
          <p:cNvSpPr/>
          <p:nvPr/>
        </p:nvSpPr>
        <p:spPr>
          <a:xfrm rot="5400000">
            <a:off x="3747338" y="3855427"/>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Arrow: Down 15">
            <a:extLst>
              <a:ext uri="{FF2B5EF4-FFF2-40B4-BE49-F238E27FC236}">
                <a16:creationId xmlns:a16="http://schemas.microsoft.com/office/drawing/2014/main" id="{9B5D0966-0164-4E2D-BA37-E34E5F6C11B5}"/>
              </a:ext>
            </a:extLst>
          </p:cNvPr>
          <p:cNvSpPr/>
          <p:nvPr/>
        </p:nvSpPr>
        <p:spPr>
          <a:xfrm rot="16200000">
            <a:off x="5972046" y="3328938"/>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01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dirty="0"/>
              <a:t>Sync and Async Execution</a:t>
            </a:r>
            <a:endParaRPr lang="en-MY" sz="5400" b="0" i="0" u="none" strike="noStrike" cap="none" dirty="0">
              <a:solidFill>
                <a:schemeClr val="dk1"/>
              </a:solidFill>
              <a:latin typeface="Calibri"/>
              <a:ea typeface="Calibri"/>
              <a:cs typeface="Calibri"/>
              <a:sym typeface="Calibri"/>
            </a:endParaRPr>
          </a:p>
        </p:txBody>
      </p:sp>
      <p:sp>
        <p:nvSpPr>
          <p:cNvPr id="13" name="Shape 56">
            <a:extLst>
              <a:ext uri="{FF2B5EF4-FFF2-40B4-BE49-F238E27FC236}">
                <a16:creationId xmlns:a16="http://schemas.microsoft.com/office/drawing/2014/main" id="{709D9288-A86A-4528-B042-0B8D76B6B0D2}"/>
              </a:ext>
            </a:extLst>
          </p:cNvPr>
          <p:cNvSpPr txBox="1"/>
          <p:nvPr/>
        </p:nvSpPr>
        <p:spPr>
          <a:xfrm>
            <a:off x="609600" y="1231641"/>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Execution order Statement 1 -&gt; Statement 2… </a:t>
            </a:r>
          </a:p>
        </p:txBody>
      </p:sp>
      <p:sp>
        <p:nvSpPr>
          <p:cNvPr id="14" name="Shape 56">
            <a:extLst>
              <a:ext uri="{FF2B5EF4-FFF2-40B4-BE49-F238E27FC236}">
                <a16:creationId xmlns:a16="http://schemas.microsoft.com/office/drawing/2014/main" id="{A05DF874-D64B-4835-A0AA-AAC76797846A}"/>
              </a:ext>
            </a:extLst>
          </p:cNvPr>
          <p:cNvSpPr txBox="1"/>
          <p:nvPr/>
        </p:nvSpPr>
        <p:spPr>
          <a:xfrm>
            <a:off x="609600" y="1821742"/>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Total time to execute test method is 60 sec</a:t>
            </a:r>
          </a:p>
        </p:txBody>
      </p:sp>
      <p:sp>
        <p:nvSpPr>
          <p:cNvPr id="2" name="Rectangle: Rounded Corners 1">
            <a:extLst>
              <a:ext uri="{FF2B5EF4-FFF2-40B4-BE49-F238E27FC236}">
                <a16:creationId xmlns:a16="http://schemas.microsoft.com/office/drawing/2014/main" id="{D8D4BC90-1C1D-482A-B064-58790FEF4AB2}"/>
              </a:ext>
            </a:extLst>
          </p:cNvPr>
          <p:cNvSpPr/>
          <p:nvPr/>
        </p:nvSpPr>
        <p:spPr>
          <a:xfrm>
            <a:off x="3750907" y="2479430"/>
            <a:ext cx="2593909" cy="41359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D63990F9-8260-436D-A232-2867A70EBC06}"/>
              </a:ext>
            </a:extLst>
          </p:cNvPr>
          <p:cNvSpPr/>
          <p:nvPr/>
        </p:nvSpPr>
        <p:spPr>
          <a:xfrm>
            <a:off x="4096139" y="2976465"/>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1 (15sec)</a:t>
            </a:r>
          </a:p>
        </p:txBody>
      </p:sp>
      <p:sp>
        <p:nvSpPr>
          <p:cNvPr id="21" name="Rectangle: Rounded Corners 20">
            <a:extLst>
              <a:ext uri="{FF2B5EF4-FFF2-40B4-BE49-F238E27FC236}">
                <a16:creationId xmlns:a16="http://schemas.microsoft.com/office/drawing/2014/main" id="{7265EF39-5C3F-4C62-BB72-88663C017BB0}"/>
              </a:ext>
            </a:extLst>
          </p:cNvPr>
          <p:cNvSpPr/>
          <p:nvPr/>
        </p:nvSpPr>
        <p:spPr>
          <a:xfrm>
            <a:off x="4116355" y="3892686"/>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2 (15sec)</a:t>
            </a:r>
          </a:p>
        </p:txBody>
      </p:sp>
      <p:sp>
        <p:nvSpPr>
          <p:cNvPr id="22" name="Rectangle: Rounded Corners 21">
            <a:extLst>
              <a:ext uri="{FF2B5EF4-FFF2-40B4-BE49-F238E27FC236}">
                <a16:creationId xmlns:a16="http://schemas.microsoft.com/office/drawing/2014/main" id="{FCF7AACF-6EF5-45CF-85FF-C80BEE2E733E}"/>
              </a:ext>
            </a:extLst>
          </p:cNvPr>
          <p:cNvSpPr/>
          <p:nvPr/>
        </p:nvSpPr>
        <p:spPr>
          <a:xfrm>
            <a:off x="4116355" y="4828354"/>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3 (15sec)</a:t>
            </a:r>
          </a:p>
        </p:txBody>
      </p:sp>
      <p:sp>
        <p:nvSpPr>
          <p:cNvPr id="23" name="Rectangle: Rounded Corners 22">
            <a:extLst>
              <a:ext uri="{FF2B5EF4-FFF2-40B4-BE49-F238E27FC236}">
                <a16:creationId xmlns:a16="http://schemas.microsoft.com/office/drawing/2014/main" id="{902CD21E-409D-4BC1-87A6-DA1814DCD61B}"/>
              </a:ext>
            </a:extLst>
          </p:cNvPr>
          <p:cNvSpPr/>
          <p:nvPr/>
        </p:nvSpPr>
        <p:spPr>
          <a:xfrm>
            <a:off x="4096139" y="5721879"/>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4 (15sec)</a:t>
            </a:r>
          </a:p>
        </p:txBody>
      </p:sp>
      <p:sp>
        <p:nvSpPr>
          <p:cNvPr id="7" name="Arrow: Down 6">
            <a:extLst>
              <a:ext uri="{FF2B5EF4-FFF2-40B4-BE49-F238E27FC236}">
                <a16:creationId xmlns:a16="http://schemas.microsoft.com/office/drawing/2014/main" id="{9BB4D6B9-E868-4D94-BEE2-4B868C4B8021}"/>
              </a:ext>
            </a:extLst>
          </p:cNvPr>
          <p:cNvSpPr/>
          <p:nvPr/>
        </p:nvSpPr>
        <p:spPr>
          <a:xfrm>
            <a:off x="6710264" y="2663584"/>
            <a:ext cx="571069" cy="3767666"/>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3A30BB4A-7688-4BDC-87D5-542685B63706}"/>
              </a:ext>
            </a:extLst>
          </p:cNvPr>
          <p:cNvSpPr/>
          <p:nvPr/>
        </p:nvSpPr>
        <p:spPr>
          <a:xfrm>
            <a:off x="1228531" y="5721879"/>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60 Sec</a:t>
            </a:r>
          </a:p>
        </p:txBody>
      </p:sp>
    </p:spTree>
    <p:extLst>
      <p:ext uri="{BB962C8B-B14F-4D97-AF65-F5344CB8AC3E}">
        <p14:creationId xmlns:p14="http://schemas.microsoft.com/office/powerpoint/2010/main" val="317631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dirty="0"/>
              <a:t>Sync and Async Execution</a:t>
            </a:r>
            <a:endParaRPr lang="en-MY" sz="5400" b="0" i="0" u="none" strike="noStrike" cap="none" dirty="0">
              <a:solidFill>
                <a:schemeClr val="dk1"/>
              </a:solidFill>
              <a:latin typeface="Calibri"/>
              <a:ea typeface="Calibri"/>
              <a:cs typeface="Calibri"/>
              <a:sym typeface="Calibri"/>
            </a:endParaRPr>
          </a:p>
        </p:txBody>
      </p:sp>
      <p:sp>
        <p:nvSpPr>
          <p:cNvPr id="14" name="Shape 56">
            <a:extLst>
              <a:ext uri="{FF2B5EF4-FFF2-40B4-BE49-F238E27FC236}">
                <a16:creationId xmlns:a16="http://schemas.microsoft.com/office/drawing/2014/main" id="{A05DF874-D64B-4835-A0AA-AAC76797846A}"/>
              </a:ext>
            </a:extLst>
          </p:cNvPr>
          <p:cNvSpPr txBox="1"/>
          <p:nvPr/>
        </p:nvSpPr>
        <p:spPr>
          <a:xfrm>
            <a:off x="685800" y="1176109"/>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All execute in non blocking manner (parallel)</a:t>
            </a:r>
          </a:p>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Total time is 15 sec</a:t>
            </a:r>
          </a:p>
        </p:txBody>
      </p:sp>
      <p:sp>
        <p:nvSpPr>
          <p:cNvPr id="2" name="Rectangle: Rounded Corners 1">
            <a:extLst>
              <a:ext uri="{FF2B5EF4-FFF2-40B4-BE49-F238E27FC236}">
                <a16:creationId xmlns:a16="http://schemas.microsoft.com/office/drawing/2014/main" id="{D8D4BC90-1C1D-482A-B064-58790FEF4AB2}"/>
              </a:ext>
            </a:extLst>
          </p:cNvPr>
          <p:cNvSpPr/>
          <p:nvPr/>
        </p:nvSpPr>
        <p:spPr>
          <a:xfrm>
            <a:off x="3750907" y="2479430"/>
            <a:ext cx="2593909" cy="41359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D63990F9-8260-436D-A232-2867A70EBC06}"/>
              </a:ext>
            </a:extLst>
          </p:cNvPr>
          <p:cNvSpPr/>
          <p:nvPr/>
        </p:nvSpPr>
        <p:spPr>
          <a:xfrm>
            <a:off x="1225939" y="2959532"/>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1 (15sec)</a:t>
            </a:r>
          </a:p>
        </p:txBody>
      </p:sp>
      <p:sp>
        <p:nvSpPr>
          <p:cNvPr id="21" name="Rectangle: Rounded Corners 20">
            <a:extLst>
              <a:ext uri="{FF2B5EF4-FFF2-40B4-BE49-F238E27FC236}">
                <a16:creationId xmlns:a16="http://schemas.microsoft.com/office/drawing/2014/main" id="{7265EF39-5C3F-4C62-BB72-88663C017BB0}"/>
              </a:ext>
            </a:extLst>
          </p:cNvPr>
          <p:cNvSpPr/>
          <p:nvPr/>
        </p:nvSpPr>
        <p:spPr>
          <a:xfrm>
            <a:off x="7181766" y="3884220"/>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2 (15sec)</a:t>
            </a:r>
          </a:p>
        </p:txBody>
      </p:sp>
      <p:sp>
        <p:nvSpPr>
          <p:cNvPr id="22" name="Rectangle: Rounded Corners 21">
            <a:extLst>
              <a:ext uri="{FF2B5EF4-FFF2-40B4-BE49-F238E27FC236}">
                <a16:creationId xmlns:a16="http://schemas.microsoft.com/office/drawing/2014/main" id="{FCF7AACF-6EF5-45CF-85FF-C80BEE2E733E}"/>
              </a:ext>
            </a:extLst>
          </p:cNvPr>
          <p:cNvSpPr/>
          <p:nvPr/>
        </p:nvSpPr>
        <p:spPr>
          <a:xfrm>
            <a:off x="1225938" y="4416065"/>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3 (15sec)</a:t>
            </a:r>
          </a:p>
        </p:txBody>
      </p:sp>
      <p:sp>
        <p:nvSpPr>
          <p:cNvPr id="23" name="Rectangle: Rounded Corners 22">
            <a:extLst>
              <a:ext uri="{FF2B5EF4-FFF2-40B4-BE49-F238E27FC236}">
                <a16:creationId xmlns:a16="http://schemas.microsoft.com/office/drawing/2014/main" id="{902CD21E-409D-4BC1-87A6-DA1814DCD61B}"/>
              </a:ext>
            </a:extLst>
          </p:cNvPr>
          <p:cNvSpPr/>
          <p:nvPr/>
        </p:nvSpPr>
        <p:spPr>
          <a:xfrm>
            <a:off x="4096137" y="5681891"/>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4 (15sec)</a:t>
            </a:r>
          </a:p>
        </p:txBody>
      </p:sp>
      <p:sp>
        <p:nvSpPr>
          <p:cNvPr id="7" name="Arrow: Down 6">
            <a:extLst>
              <a:ext uri="{FF2B5EF4-FFF2-40B4-BE49-F238E27FC236}">
                <a16:creationId xmlns:a16="http://schemas.microsoft.com/office/drawing/2014/main" id="{9BB4D6B9-E868-4D94-BEE2-4B868C4B8021}"/>
              </a:ext>
            </a:extLst>
          </p:cNvPr>
          <p:cNvSpPr/>
          <p:nvPr/>
        </p:nvSpPr>
        <p:spPr>
          <a:xfrm>
            <a:off x="4762326" y="2793999"/>
            <a:ext cx="571069" cy="2735691"/>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CEFADB43-9EA5-4ACB-9EED-CB22BD5DDE90}"/>
              </a:ext>
            </a:extLst>
          </p:cNvPr>
          <p:cNvSpPr/>
          <p:nvPr/>
        </p:nvSpPr>
        <p:spPr>
          <a:xfrm rot="5400000">
            <a:off x="3747339" y="2443474"/>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Arrow: Down 14">
            <a:extLst>
              <a:ext uri="{FF2B5EF4-FFF2-40B4-BE49-F238E27FC236}">
                <a16:creationId xmlns:a16="http://schemas.microsoft.com/office/drawing/2014/main" id="{3F64E733-6184-4449-8D9F-24F28F9C38A2}"/>
              </a:ext>
            </a:extLst>
          </p:cNvPr>
          <p:cNvSpPr/>
          <p:nvPr/>
        </p:nvSpPr>
        <p:spPr>
          <a:xfrm rot="5400000">
            <a:off x="3747338" y="3855427"/>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Arrow: Down 15">
            <a:extLst>
              <a:ext uri="{FF2B5EF4-FFF2-40B4-BE49-F238E27FC236}">
                <a16:creationId xmlns:a16="http://schemas.microsoft.com/office/drawing/2014/main" id="{9B5D0966-0164-4E2D-BA37-E34E5F6C11B5}"/>
              </a:ext>
            </a:extLst>
          </p:cNvPr>
          <p:cNvSpPr/>
          <p:nvPr/>
        </p:nvSpPr>
        <p:spPr>
          <a:xfrm rot="16200000">
            <a:off x="5972046" y="3328938"/>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2D1AF322-9679-44D1-A07E-844EFD3FF22B}"/>
              </a:ext>
            </a:extLst>
          </p:cNvPr>
          <p:cNvSpPr/>
          <p:nvPr/>
        </p:nvSpPr>
        <p:spPr>
          <a:xfrm>
            <a:off x="1225938" y="5812388"/>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15 Sec </a:t>
            </a:r>
          </a:p>
        </p:txBody>
      </p:sp>
    </p:spTree>
    <p:extLst>
      <p:ext uri="{BB962C8B-B14F-4D97-AF65-F5344CB8AC3E}">
        <p14:creationId xmlns:p14="http://schemas.microsoft.com/office/powerpoint/2010/main" val="316089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lvl="0" algn="ctr">
              <a:buSzPct val="25000"/>
            </a:pPr>
            <a:r>
              <a:rPr lang="en-MY" dirty="0"/>
              <a:t>Task-based async Programming</a:t>
            </a:r>
            <a:endParaRPr lang="en-MY" sz="5400" b="0" i="0" u="none" strike="noStrike" cap="none" dirty="0">
              <a:solidFill>
                <a:schemeClr val="dk1"/>
              </a:solidFill>
              <a:latin typeface="Calibri"/>
              <a:ea typeface="Calibri"/>
              <a:cs typeface="Calibri"/>
              <a:sym typeface="Calibri"/>
            </a:endParaRPr>
          </a:p>
        </p:txBody>
      </p:sp>
      <p:sp>
        <p:nvSpPr>
          <p:cNvPr id="17" name="Shape 56">
            <a:extLst>
              <a:ext uri="{FF2B5EF4-FFF2-40B4-BE49-F238E27FC236}">
                <a16:creationId xmlns:a16="http://schemas.microsoft.com/office/drawing/2014/main" id="{0781950E-0A38-460D-A5F2-9C17F66435D4}"/>
              </a:ext>
            </a:extLst>
          </p:cNvPr>
          <p:cNvSpPr txBox="1"/>
          <p:nvPr/>
        </p:nvSpPr>
        <p:spPr>
          <a:xfrm>
            <a:off x="609600" y="2397969"/>
            <a:ext cx="10820400" cy="48519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Task</a:t>
            </a:r>
          </a:p>
        </p:txBody>
      </p:sp>
      <p:sp>
        <p:nvSpPr>
          <p:cNvPr id="18" name="Shape 56">
            <a:extLst>
              <a:ext uri="{FF2B5EF4-FFF2-40B4-BE49-F238E27FC236}">
                <a16:creationId xmlns:a16="http://schemas.microsoft.com/office/drawing/2014/main" id="{354CE777-56B0-4E2C-9FF0-C2F7CAC53D08}"/>
              </a:ext>
            </a:extLst>
          </p:cNvPr>
          <p:cNvSpPr txBox="1"/>
          <p:nvPr/>
        </p:nvSpPr>
        <p:spPr>
          <a:xfrm>
            <a:off x="609600" y="1740602"/>
            <a:ext cx="10820400" cy="48519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TaskFactory</a:t>
            </a:r>
          </a:p>
        </p:txBody>
      </p:sp>
      <p:sp>
        <p:nvSpPr>
          <p:cNvPr id="19" name="Shape 56">
            <a:extLst>
              <a:ext uri="{FF2B5EF4-FFF2-40B4-BE49-F238E27FC236}">
                <a16:creationId xmlns:a16="http://schemas.microsoft.com/office/drawing/2014/main" id="{3E68DE1C-D5FE-454F-9412-184C217D8B3F}"/>
              </a:ext>
            </a:extLst>
          </p:cNvPr>
          <p:cNvSpPr txBox="1"/>
          <p:nvPr/>
        </p:nvSpPr>
        <p:spPr>
          <a:xfrm>
            <a:off x="609600" y="1083236"/>
            <a:ext cx="10820400" cy="48519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US" sz="2800" dirty="0">
                <a:solidFill>
                  <a:schemeClr val="dk1"/>
                </a:solidFill>
                <a:latin typeface="Calibri"/>
                <a:ea typeface="Calibri"/>
                <a:cs typeface="Calibri"/>
                <a:sym typeface="Calibri"/>
              </a:rPr>
              <a:t>In Task-based , task are created. These task are async operation</a:t>
            </a:r>
            <a:endParaRPr lang="en-MY" sz="2800" dirty="0">
              <a:solidFill>
                <a:schemeClr val="dk1"/>
              </a:solidFill>
              <a:latin typeface="Calibri"/>
              <a:ea typeface="Calibri"/>
              <a:cs typeface="Calibri"/>
              <a:sym typeface="Calibri"/>
            </a:endParaRPr>
          </a:p>
        </p:txBody>
      </p:sp>
      <p:sp>
        <p:nvSpPr>
          <p:cNvPr id="4" name="Rectangle: Rounded Corners 3">
            <a:extLst>
              <a:ext uri="{FF2B5EF4-FFF2-40B4-BE49-F238E27FC236}">
                <a16:creationId xmlns:a16="http://schemas.microsoft.com/office/drawing/2014/main" id="{4DD07CCD-8C4A-4A6A-9AB4-56B1E4557BE2}"/>
              </a:ext>
            </a:extLst>
          </p:cNvPr>
          <p:cNvSpPr/>
          <p:nvPr/>
        </p:nvSpPr>
        <p:spPr>
          <a:xfrm>
            <a:off x="2024740" y="3974840"/>
            <a:ext cx="6932645" cy="18567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E432754D-7E47-4165-A09A-919E30D408F7}"/>
              </a:ext>
            </a:extLst>
          </p:cNvPr>
          <p:cNvSpPr/>
          <p:nvPr/>
        </p:nvSpPr>
        <p:spPr>
          <a:xfrm>
            <a:off x="2388635" y="4348065"/>
            <a:ext cx="1315617" cy="11103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Task Creation</a:t>
            </a:r>
          </a:p>
        </p:txBody>
      </p:sp>
      <p:sp>
        <p:nvSpPr>
          <p:cNvPr id="20" name="Rectangle: Rounded Corners 19">
            <a:extLst>
              <a:ext uri="{FF2B5EF4-FFF2-40B4-BE49-F238E27FC236}">
                <a16:creationId xmlns:a16="http://schemas.microsoft.com/office/drawing/2014/main" id="{61F737BA-AAEF-4B4F-9DD9-76375E90A7CB}"/>
              </a:ext>
            </a:extLst>
          </p:cNvPr>
          <p:cNvSpPr/>
          <p:nvPr/>
        </p:nvSpPr>
        <p:spPr>
          <a:xfrm>
            <a:off x="4741504" y="4348064"/>
            <a:ext cx="1315617" cy="11103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Task Start</a:t>
            </a:r>
          </a:p>
        </p:txBody>
      </p:sp>
      <p:sp>
        <p:nvSpPr>
          <p:cNvPr id="24" name="Rectangle: Rounded Corners 23">
            <a:extLst>
              <a:ext uri="{FF2B5EF4-FFF2-40B4-BE49-F238E27FC236}">
                <a16:creationId xmlns:a16="http://schemas.microsoft.com/office/drawing/2014/main" id="{494EBCA0-7CEB-4A2B-B2BA-9C7115DA3020}"/>
              </a:ext>
            </a:extLst>
          </p:cNvPr>
          <p:cNvSpPr/>
          <p:nvPr/>
        </p:nvSpPr>
        <p:spPr>
          <a:xfrm>
            <a:off x="7094373" y="4348064"/>
            <a:ext cx="1315617" cy="11103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Wait for Task</a:t>
            </a:r>
          </a:p>
        </p:txBody>
      </p:sp>
      <p:sp>
        <p:nvSpPr>
          <p:cNvPr id="6" name="Arrow: Right 5">
            <a:extLst>
              <a:ext uri="{FF2B5EF4-FFF2-40B4-BE49-F238E27FC236}">
                <a16:creationId xmlns:a16="http://schemas.microsoft.com/office/drawing/2014/main" id="{9BD5BC64-6CB0-40B6-990D-88A02234883B}"/>
              </a:ext>
            </a:extLst>
          </p:cNvPr>
          <p:cNvSpPr/>
          <p:nvPr/>
        </p:nvSpPr>
        <p:spPr>
          <a:xfrm>
            <a:off x="3844211" y="4814596"/>
            <a:ext cx="793102" cy="158620"/>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5" name="Arrow: Right 24">
            <a:extLst>
              <a:ext uri="{FF2B5EF4-FFF2-40B4-BE49-F238E27FC236}">
                <a16:creationId xmlns:a16="http://schemas.microsoft.com/office/drawing/2014/main" id="{824B2DBE-710B-4A05-AC15-61495301C35F}"/>
              </a:ext>
            </a:extLst>
          </p:cNvPr>
          <p:cNvSpPr/>
          <p:nvPr/>
        </p:nvSpPr>
        <p:spPr>
          <a:xfrm>
            <a:off x="6193970" y="4823925"/>
            <a:ext cx="793102" cy="158620"/>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6" name="Shape 56">
            <a:extLst>
              <a:ext uri="{FF2B5EF4-FFF2-40B4-BE49-F238E27FC236}">
                <a16:creationId xmlns:a16="http://schemas.microsoft.com/office/drawing/2014/main" id="{FD0B7E76-7551-432F-9C1C-F1400048952A}"/>
              </a:ext>
            </a:extLst>
          </p:cNvPr>
          <p:cNvSpPr txBox="1"/>
          <p:nvPr/>
        </p:nvSpPr>
        <p:spPr>
          <a:xfrm>
            <a:off x="2024740" y="3247054"/>
            <a:ext cx="6522098" cy="485192"/>
          </a:xfrm>
          <a:prstGeom prst="rect">
            <a:avLst/>
          </a:prstGeom>
          <a:noFill/>
          <a:ln>
            <a:noFill/>
          </a:ln>
        </p:spPr>
        <p:txBody>
          <a:bodyPr lIns="0" tIns="0" rIns="0" bIns="0" anchor="t" anchorCtr="0">
            <a:noAutofit/>
          </a:bodyPr>
          <a:lstStyle/>
          <a:p>
            <a:pPr marL="12700" lvl="0" algn="ctr">
              <a:buClr>
                <a:schemeClr val="dk1"/>
              </a:buClr>
              <a:buSzPct val="100000"/>
            </a:pPr>
            <a:r>
              <a:rPr lang="en-MY" sz="2800" dirty="0">
                <a:solidFill>
                  <a:schemeClr val="dk1"/>
                </a:solidFill>
                <a:latin typeface="Calibri"/>
                <a:ea typeface="Calibri"/>
                <a:cs typeface="Calibri"/>
                <a:sym typeface="Calibri"/>
              </a:rPr>
              <a:t>Task Life cycle</a:t>
            </a:r>
          </a:p>
        </p:txBody>
      </p:sp>
    </p:spTree>
    <p:extLst>
      <p:ext uri="{BB962C8B-B14F-4D97-AF65-F5344CB8AC3E}">
        <p14:creationId xmlns:p14="http://schemas.microsoft.com/office/powerpoint/2010/main" val="332286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animBg="1"/>
      <p:bldP spid="24" grpId="0" animBg="1"/>
      <p:bldP spid="6" grpId="0" animBg="1"/>
      <p:bldP spid="25" grpId="0" animBg="1"/>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lvl="0" algn="ctr">
              <a:buSzPct val="25000"/>
            </a:pPr>
            <a:r>
              <a:rPr lang="en-MY" dirty="0"/>
              <a:t>Task-based async Programming</a:t>
            </a:r>
            <a:endParaRPr lang="en-MY" sz="5400" b="0" i="0" u="none" strike="noStrike" cap="none" dirty="0">
              <a:solidFill>
                <a:schemeClr val="dk1"/>
              </a:solidFill>
              <a:latin typeface="Calibri"/>
              <a:ea typeface="Calibri"/>
              <a:cs typeface="Calibri"/>
              <a:sym typeface="Calibri"/>
            </a:endParaRPr>
          </a:p>
        </p:txBody>
      </p:sp>
      <p:sp>
        <p:nvSpPr>
          <p:cNvPr id="2" name="Rectangle: Rounded Corners 1">
            <a:extLst>
              <a:ext uri="{FF2B5EF4-FFF2-40B4-BE49-F238E27FC236}">
                <a16:creationId xmlns:a16="http://schemas.microsoft.com/office/drawing/2014/main" id="{93B17DCD-C3A0-426A-8383-EEFEFC378BC8}"/>
              </a:ext>
            </a:extLst>
          </p:cNvPr>
          <p:cNvSpPr/>
          <p:nvPr/>
        </p:nvSpPr>
        <p:spPr>
          <a:xfrm>
            <a:off x="3890865" y="1343608"/>
            <a:ext cx="2593911" cy="51784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b="1" dirty="0">
                <a:solidFill>
                  <a:schemeClr val="tx1"/>
                </a:solidFill>
              </a:rPr>
              <a:t>Test</a:t>
            </a:r>
            <a:r>
              <a:rPr lang="en-US" dirty="0"/>
              <a:t> </a:t>
            </a:r>
            <a:r>
              <a:rPr lang="en-US" b="1" dirty="0">
                <a:solidFill>
                  <a:schemeClr val="tx1"/>
                </a:solidFill>
              </a:rPr>
              <a:t>Method</a:t>
            </a:r>
          </a:p>
          <a:p>
            <a:pPr algn="ctr"/>
            <a:r>
              <a:rPr lang="en-US" b="1" dirty="0">
                <a:solidFill>
                  <a:schemeClr val="tx1"/>
                </a:solidFill>
              </a:rPr>
              <a:t>(Main Task)</a:t>
            </a:r>
          </a:p>
        </p:txBody>
      </p:sp>
      <p:sp>
        <p:nvSpPr>
          <p:cNvPr id="14" name="Rectangle: Rounded Corners 13">
            <a:extLst>
              <a:ext uri="{FF2B5EF4-FFF2-40B4-BE49-F238E27FC236}">
                <a16:creationId xmlns:a16="http://schemas.microsoft.com/office/drawing/2014/main" id="{278AC64A-B91C-42C2-BDCD-1043B61F059A}"/>
              </a:ext>
            </a:extLst>
          </p:cNvPr>
          <p:cNvSpPr/>
          <p:nvPr/>
        </p:nvSpPr>
        <p:spPr>
          <a:xfrm>
            <a:off x="1300584" y="2429874"/>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1</a:t>
            </a:r>
          </a:p>
        </p:txBody>
      </p:sp>
      <p:sp>
        <p:nvSpPr>
          <p:cNvPr id="15" name="Rectangle: Rounded Corners 14">
            <a:extLst>
              <a:ext uri="{FF2B5EF4-FFF2-40B4-BE49-F238E27FC236}">
                <a16:creationId xmlns:a16="http://schemas.microsoft.com/office/drawing/2014/main" id="{EA05559D-E59B-457F-A1D7-6FAD0FC6EA3E}"/>
              </a:ext>
            </a:extLst>
          </p:cNvPr>
          <p:cNvSpPr/>
          <p:nvPr/>
        </p:nvSpPr>
        <p:spPr>
          <a:xfrm>
            <a:off x="7256411" y="3101637"/>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2</a:t>
            </a:r>
          </a:p>
        </p:txBody>
      </p:sp>
      <p:sp>
        <p:nvSpPr>
          <p:cNvPr id="16" name="Rectangle: Rounded Corners 15">
            <a:extLst>
              <a:ext uri="{FF2B5EF4-FFF2-40B4-BE49-F238E27FC236}">
                <a16:creationId xmlns:a16="http://schemas.microsoft.com/office/drawing/2014/main" id="{6C327C52-4550-4434-8876-1F74D19B987C}"/>
              </a:ext>
            </a:extLst>
          </p:cNvPr>
          <p:cNvSpPr/>
          <p:nvPr/>
        </p:nvSpPr>
        <p:spPr>
          <a:xfrm>
            <a:off x="1300583" y="3886407"/>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3</a:t>
            </a:r>
          </a:p>
        </p:txBody>
      </p:sp>
      <p:sp>
        <p:nvSpPr>
          <p:cNvPr id="21" name="Rectangle: Rounded Corners 20">
            <a:extLst>
              <a:ext uri="{FF2B5EF4-FFF2-40B4-BE49-F238E27FC236}">
                <a16:creationId xmlns:a16="http://schemas.microsoft.com/office/drawing/2014/main" id="{DC0FB756-BD27-4BCA-B284-A51C36E545B5}"/>
              </a:ext>
            </a:extLst>
          </p:cNvPr>
          <p:cNvSpPr/>
          <p:nvPr/>
        </p:nvSpPr>
        <p:spPr>
          <a:xfrm>
            <a:off x="7256411" y="4861986"/>
            <a:ext cx="1903445" cy="5318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Statement 4</a:t>
            </a:r>
          </a:p>
        </p:txBody>
      </p:sp>
      <p:sp>
        <p:nvSpPr>
          <p:cNvPr id="22" name="Arrow: Down 21">
            <a:extLst>
              <a:ext uri="{FF2B5EF4-FFF2-40B4-BE49-F238E27FC236}">
                <a16:creationId xmlns:a16="http://schemas.microsoft.com/office/drawing/2014/main" id="{E1D2F533-398B-4E02-A81F-D4F631204BAF}"/>
              </a:ext>
            </a:extLst>
          </p:cNvPr>
          <p:cNvSpPr/>
          <p:nvPr/>
        </p:nvSpPr>
        <p:spPr>
          <a:xfrm rot="5400000">
            <a:off x="3821984" y="1913816"/>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E9A411C-80F3-4C09-9857-207FF4C77CF8}"/>
              </a:ext>
            </a:extLst>
          </p:cNvPr>
          <p:cNvSpPr/>
          <p:nvPr/>
        </p:nvSpPr>
        <p:spPr>
          <a:xfrm rot="5400000">
            <a:off x="3821983" y="3325769"/>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7" name="Arrow: Down 26">
            <a:extLst>
              <a:ext uri="{FF2B5EF4-FFF2-40B4-BE49-F238E27FC236}">
                <a16:creationId xmlns:a16="http://schemas.microsoft.com/office/drawing/2014/main" id="{8A325D1F-6364-4620-ABF7-58109313E943}"/>
              </a:ext>
            </a:extLst>
          </p:cNvPr>
          <p:cNvSpPr/>
          <p:nvPr/>
        </p:nvSpPr>
        <p:spPr>
          <a:xfrm rot="16200000">
            <a:off x="6046691" y="2546355"/>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8" name="Arrow: Down 27">
            <a:extLst>
              <a:ext uri="{FF2B5EF4-FFF2-40B4-BE49-F238E27FC236}">
                <a16:creationId xmlns:a16="http://schemas.microsoft.com/office/drawing/2014/main" id="{D1042EE7-2AF4-4EFA-B140-F114912BD851}"/>
              </a:ext>
            </a:extLst>
          </p:cNvPr>
          <p:cNvSpPr/>
          <p:nvPr/>
        </p:nvSpPr>
        <p:spPr>
          <a:xfrm rot="16200000">
            <a:off x="6055284" y="4326315"/>
            <a:ext cx="571069" cy="1603185"/>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9" name="Arrow: Down 28">
            <a:extLst>
              <a:ext uri="{FF2B5EF4-FFF2-40B4-BE49-F238E27FC236}">
                <a16:creationId xmlns:a16="http://schemas.microsoft.com/office/drawing/2014/main" id="{8388F0B6-1A39-4153-8C53-954D057C5BD8}"/>
              </a:ext>
            </a:extLst>
          </p:cNvPr>
          <p:cNvSpPr/>
          <p:nvPr/>
        </p:nvSpPr>
        <p:spPr>
          <a:xfrm>
            <a:off x="4883990" y="2217907"/>
            <a:ext cx="571069" cy="4077000"/>
          </a:xfrm>
          <a:prstGeom prst="down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0209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lvl="0" algn="ctr">
              <a:buSzPct val="25000"/>
            </a:pPr>
            <a:r>
              <a:rPr lang="en-MY" dirty="0"/>
              <a:t>Async and Await</a:t>
            </a:r>
            <a:endParaRPr lang="en-MY" sz="5400" b="0" i="0" u="none" strike="noStrike" cap="none" dirty="0">
              <a:solidFill>
                <a:schemeClr val="dk1"/>
              </a:solidFill>
              <a:latin typeface="Calibri"/>
              <a:ea typeface="Calibri"/>
              <a:cs typeface="Calibri"/>
              <a:sym typeface="Calibri"/>
            </a:endParaRPr>
          </a:p>
        </p:txBody>
      </p:sp>
      <p:sp>
        <p:nvSpPr>
          <p:cNvPr id="13" name="Shape 56">
            <a:extLst>
              <a:ext uri="{FF2B5EF4-FFF2-40B4-BE49-F238E27FC236}">
                <a16:creationId xmlns:a16="http://schemas.microsoft.com/office/drawing/2014/main" id="{83916E33-23DA-4BF4-AF85-8D3588678AE4}"/>
              </a:ext>
            </a:extLst>
          </p:cNvPr>
          <p:cNvSpPr txBox="1"/>
          <p:nvPr/>
        </p:nvSpPr>
        <p:spPr>
          <a:xfrm>
            <a:off x="685800" y="1176109"/>
            <a:ext cx="10820400" cy="4767491"/>
          </a:xfrm>
          <a:prstGeom prst="rect">
            <a:avLst/>
          </a:prstGeom>
          <a:noFill/>
          <a:ln>
            <a:noFill/>
          </a:ln>
        </p:spPr>
        <p:txBody>
          <a:bodyPr lIns="0" tIns="0" rIns="0" bIns="0" anchor="t" anchorCtr="0">
            <a:noAutofit/>
          </a:bodyPr>
          <a:lstStyle/>
          <a:p>
            <a:pPr marL="299085" lvl="0" indent="-286385">
              <a:lnSpc>
                <a:spcPct val="150000"/>
              </a:lnSpc>
              <a:buClr>
                <a:schemeClr val="dk1"/>
              </a:buClr>
              <a:buSzPct val="100000"/>
              <a:buFont typeface="Arial"/>
              <a:buChar char="•"/>
            </a:pPr>
            <a:r>
              <a:rPr lang="en-MY" sz="2800" dirty="0">
                <a:solidFill>
                  <a:schemeClr val="dk1"/>
                </a:solidFill>
                <a:latin typeface="Calibri"/>
                <a:ea typeface="Calibri"/>
                <a:cs typeface="Calibri"/>
                <a:sym typeface="Calibri"/>
              </a:rPr>
              <a:t>Async keyword is used to declare a method as async method</a:t>
            </a:r>
          </a:p>
          <a:p>
            <a:pPr marL="299085" lvl="0" indent="-286385">
              <a:lnSpc>
                <a:spcPct val="150000"/>
              </a:lnSpc>
              <a:buClr>
                <a:schemeClr val="dk1"/>
              </a:buClr>
              <a:buSzPct val="100000"/>
              <a:buFont typeface="Arial"/>
              <a:buChar char="•"/>
            </a:pPr>
            <a:r>
              <a:rPr lang="en-MY" sz="2800" dirty="0">
                <a:solidFill>
                  <a:schemeClr val="dk1"/>
                </a:solidFill>
                <a:latin typeface="Calibri"/>
                <a:ea typeface="Calibri"/>
                <a:cs typeface="Calibri"/>
                <a:sym typeface="Calibri"/>
              </a:rPr>
              <a:t>Await operator is used along with async method</a:t>
            </a:r>
          </a:p>
          <a:p>
            <a:pPr marL="299085" lvl="0" indent="-286385">
              <a:lnSpc>
                <a:spcPct val="150000"/>
              </a:lnSpc>
              <a:buClr>
                <a:schemeClr val="dk1"/>
              </a:buClr>
              <a:buSzPct val="100000"/>
              <a:buFont typeface="Arial"/>
              <a:buChar char="•"/>
            </a:pPr>
            <a:r>
              <a:rPr lang="en-MY" sz="2800" dirty="0">
                <a:solidFill>
                  <a:schemeClr val="dk1"/>
                </a:solidFill>
                <a:latin typeface="Calibri"/>
                <a:ea typeface="Calibri"/>
                <a:cs typeface="Calibri"/>
                <a:sym typeface="Calibri"/>
              </a:rPr>
              <a:t>Await operation suspend the evaluation of async method , until the async operation is complete</a:t>
            </a:r>
          </a:p>
          <a:p>
            <a:pPr marL="299085" lvl="0" indent="-286385">
              <a:lnSpc>
                <a:spcPct val="150000"/>
              </a:lnSpc>
              <a:buClr>
                <a:schemeClr val="dk1"/>
              </a:buClr>
              <a:buSzPct val="100000"/>
              <a:buFont typeface="Arial"/>
              <a:buChar char="•"/>
            </a:pPr>
            <a:r>
              <a:rPr lang="en-MY" sz="2800" dirty="0">
                <a:solidFill>
                  <a:schemeClr val="dk1"/>
                </a:solidFill>
                <a:latin typeface="Calibri"/>
                <a:ea typeface="Calibri"/>
                <a:cs typeface="Calibri"/>
                <a:sym typeface="Calibri"/>
              </a:rPr>
              <a:t>Await operator can only be used inside a async method</a:t>
            </a:r>
          </a:p>
        </p:txBody>
      </p:sp>
    </p:spTree>
    <p:extLst>
      <p:ext uri="{BB962C8B-B14F-4D97-AF65-F5344CB8AC3E}">
        <p14:creationId xmlns:p14="http://schemas.microsoft.com/office/powerpoint/2010/main" val="159843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lvl="0" algn="ctr">
              <a:buSzPct val="25000"/>
            </a:pPr>
            <a:r>
              <a:rPr lang="en-MY" dirty="0"/>
              <a:t>RestSharp Framework</a:t>
            </a:r>
            <a:endParaRPr lang="en-MY" sz="5400" b="0" i="0" u="none" strike="noStrike" cap="none" dirty="0">
              <a:solidFill>
                <a:schemeClr val="dk1"/>
              </a:solidFill>
              <a:latin typeface="Calibri"/>
              <a:ea typeface="Calibri"/>
              <a:cs typeface="Calibri"/>
              <a:sym typeface="Calibri"/>
            </a:endParaRPr>
          </a:p>
        </p:txBody>
      </p:sp>
      <p:sp>
        <p:nvSpPr>
          <p:cNvPr id="13" name="Shape 56">
            <a:extLst>
              <a:ext uri="{FF2B5EF4-FFF2-40B4-BE49-F238E27FC236}">
                <a16:creationId xmlns:a16="http://schemas.microsoft.com/office/drawing/2014/main" id="{83916E33-23DA-4BF4-AF85-8D3588678AE4}"/>
              </a:ext>
            </a:extLst>
          </p:cNvPr>
          <p:cNvSpPr txBox="1"/>
          <p:nvPr/>
        </p:nvSpPr>
        <p:spPr>
          <a:xfrm>
            <a:off x="609600" y="1176109"/>
            <a:ext cx="10896600" cy="52433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400" dirty="0">
                <a:solidFill>
                  <a:schemeClr val="dk1"/>
                </a:solidFill>
                <a:latin typeface="Calibri"/>
                <a:ea typeface="Calibri"/>
                <a:cs typeface="Calibri"/>
                <a:sym typeface="Calibri"/>
              </a:rPr>
              <a:t>RestSharp is an open source HTTP client library. It can also be used for testing the web services. There are lot of advantages of RestSharp framework. Following are some of them</a:t>
            </a:r>
          </a:p>
          <a:p>
            <a:pPr marL="527050" lvl="7" indent="-514350">
              <a:lnSpc>
                <a:spcPct val="150000"/>
              </a:lnSpc>
              <a:buClr>
                <a:schemeClr val="dk1"/>
              </a:buClr>
              <a:buSzPct val="100000"/>
              <a:buFont typeface="Arial" panose="020B0604020202020204" pitchFamily="34" charset="0"/>
              <a:buChar char="•"/>
            </a:pPr>
            <a:r>
              <a:rPr lang="en-MY" sz="2400" dirty="0">
                <a:solidFill>
                  <a:schemeClr val="dk1"/>
                </a:solidFill>
                <a:latin typeface="Calibri"/>
                <a:ea typeface="Calibri"/>
                <a:cs typeface="Calibri"/>
                <a:sym typeface="Calibri"/>
              </a:rPr>
              <a:t>Simplistic and easy to use</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sym typeface="Calibri"/>
              </a:rPr>
              <a:t>Automatic XML and JSON deserialization</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rPr>
              <a:t>Supports custom serialization and deserialization</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rPr>
              <a:t>Support for GET, POST, PUT, PATCH, HEAD, OPTIONS, DELETE</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rPr>
              <a:t>Both synchronous and asynchronous requests</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rPr>
              <a:t>oAuth 1, oAuth 2, Basic, NTLM and Parameter-based Authentication</a:t>
            </a:r>
          </a:p>
          <a:p>
            <a:pPr marL="12700" lvl="1">
              <a:buClr>
                <a:schemeClr val="dk1"/>
              </a:buClr>
              <a:buSzPct val="100000"/>
            </a:pPr>
            <a:endParaRPr lang="en-MY" sz="2800" dirty="0">
              <a:solidFill>
                <a:schemeClr val="dk1"/>
              </a:solidFill>
              <a:latin typeface="Calibri"/>
              <a:ea typeface="Calibri"/>
              <a:cs typeface="Calibri"/>
              <a:sym typeface="Calibri"/>
            </a:endParaRPr>
          </a:p>
          <a:p>
            <a:pPr marL="12700" lvl="0">
              <a:buClr>
                <a:schemeClr val="dk1"/>
              </a:buClr>
              <a:buSzPct val="100000"/>
            </a:pPr>
            <a:endParaRPr lang="en-MY"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200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lvl="0" algn="ctr">
              <a:buSzPct val="25000"/>
            </a:pPr>
            <a:r>
              <a:rPr lang="en-MY" dirty="0"/>
              <a:t>RestSharp Authentication</a:t>
            </a:r>
            <a:endParaRPr lang="en-MY" sz="5400" b="0" i="0" u="none" strike="noStrike" cap="none" dirty="0">
              <a:solidFill>
                <a:schemeClr val="dk1"/>
              </a:solidFill>
              <a:latin typeface="Calibri"/>
              <a:ea typeface="Calibri"/>
              <a:cs typeface="Calibri"/>
              <a:sym typeface="Calibri"/>
            </a:endParaRPr>
          </a:p>
        </p:txBody>
      </p:sp>
      <p:sp>
        <p:nvSpPr>
          <p:cNvPr id="13" name="Shape 56">
            <a:extLst>
              <a:ext uri="{FF2B5EF4-FFF2-40B4-BE49-F238E27FC236}">
                <a16:creationId xmlns:a16="http://schemas.microsoft.com/office/drawing/2014/main" id="{83916E33-23DA-4BF4-AF85-8D3588678AE4}"/>
              </a:ext>
            </a:extLst>
          </p:cNvPr>
          <p:cNvSpPr txBox="1"/>
          <p:nvPr/>
        </p:nvSpPr>
        <p:spPr>
          <a:xfrm>
            <a:off x="609600" y="1176109"/>
            <a:ext cx="10896600" cy="52433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400" dirty="0">
                <a:solidFill>
                  <a:schemeClr val="dk1"/>
                </a:solidFill>
                <a:latin typeface="Calibri"/>
                <a:ea typeface="Calibri"/>
                <a:cs typeface="Calibri"/>
                <a:sym typeface="Calibri"/>
              </a:rPr>
              <a:t>RestSharp has built in support for different type of authentication mechanism`</a:t>
            </a:r>
          </a:p>
          <a:p>
            <a:pPr marL="527050" lvl="7" indent="-514350">
              <a:lnSpc>
                <a:spcPct val="150000"/>
              </a:lnSpc>
              <a:buClr>
                <a:schemeClr val="dk1"/>
              </a:buClr>
              <a:buSzPct val="100000"/>
              <a:buFont typeface="Arial" panose="020B0604020202020204" pitchFamily="34" charset="0"/>
              <a:buChar char="•"/>
            </a:pPr>
            <a:r>
              <a:rPr lang="en-MY" sz="2400" dirty="0">
                <a:solidFill>
                  <a:schemeClr val="dk1"/>
                </a:solidFill>
                <a:latin typeface="Calibri"/>
                <a:ea typeface="Calibri"/>
                <a:cs typeface="Calibri"/>
                <a:sym typeface="Calibri"/>
              </a:rPr>
              <a:t>HttpBasicAuthenticator</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sym typeface="Calibri"/>
              </a:rPr>
              <a:t>JwtAuthenticator</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rPr>
              <a:t>OAuth1Authenticator</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rPr>
              <a:t>OAuth2Authenticator</a:t>
            </a:r>
          </a:p>
          <a:p>
            <a:pPr marL="527050" lvl="3" indent="-514350">
              <a:lnSpc>
                <a:spcPct val="150000"/>
              </a:lnSpc>
              <a:buClr>
                <a:schemeClr val="dk1"/>
              </a:buClr>
              <a:buSzPct val="100000"/>
              <a:buFont typeface="Arial" panose="020B0604020202020204" pitchFamily="34" charset="0"/>
              <a:buChar char="•"/>
            </a:pPr>
            <a:r>
              <a:rPr lang="en-US" sz="2400" dirty="0">
                <a:solidFill>
                  <a:schemeClr val="dk1"/>
                </a:solidFill>
                <a:latin typeface="Calibri"/>
                <a:ea typeface="Calibri"/>
                <a:cs typeface="Calibri"/>
              </a:rPr>
              <a:t>SimpleAuthenticator</a:t>
            </a:r>
          </a:p>
          <a:p>
            <a:pPr marL="12700" lvl="1">
              <a:buClr>
                <a:schemeClr val="dk1"/>
              </a:buClr>
              <a:buSzPct val="100000"/>
            </a:pPr>
            <a:endParaRPr lang="en-MY" sz="2800" dirty="0">
              <a:solidFill>
                <a:schemeClr val="dk1"/>
              </a:solidFill>
              <a:latin typeface="Calibri"/>
              <a:ea typeface="Calibri"/>
              <a:cs typeface="Calibri"/>
              <a:sym typeface="Calibri"/>
            </a:endParaRPr>
          </a:p>
          <a:p>
            <a:pPr marL="12700" lvl="0">
              <a:buClr>
                <a:schemeClr val="dk1"/>
              </a:buClr>
              <a:buSzPct val="100000"/>
            </a:pPr>
            <a:endParaRPr lang="en-MY"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7492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sz="5400" b="0" i="0" u="none" strike="noStrike" cap="none" dirty="0">
                <a:solidFill>
                  <a:schemeClr val="dk1"/>
                </a:solidFill>
                <a:latin typeface="Calibri"/>
                <a:ea typeface="Calibri"/>
                <a:cs typeface="Calibri"/>
                <a:sym typeface="Calibri"/>
              </a:rPr>
              <a:t>Http Client</a:t>
            </a:r>
          </a:p>
        </p:txBody>
      </p:sp>
      <p:sp>
        <p:nvSpPr>
          <p:cNvPr id="56" name="Shape 56"/>
          <p:cNvSpPr txBox="1"/>
          <p:nvPr/>
        </p:nvSpPr>
        <p:spPr>
          <a:xfrm>
            <a:off x="457200" y="1371600"/>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r>
              <a:rPr lang="en-MY" sz="2800" dirty="0">
                <a:solidFill>
                  <a:schemeClr val="dk1"/>
                </a:solidFill>
                <a:latin typeface="Calibri"/>
                <a:ea typeface="Calibri"/>
                <a:cs typeface="Calibri"/>
                <a:sym typeface="Calibri"/>
              </a:rPr>
              <a:t>It’s a framework for interacting with rest endpoints</a:t>
            </a:r>
          </a:p>
        </p:txBody>
      </p:sp>
      <p:sp>
        <p:nvSpPr>
          <p:cNvPr id="5" name="Shape 56"/>
          <p:cNvSpPr txBox="1"/>
          <p:nvPr/>
        </p:nvSpPr>
        <p:spPr>
          <a:xfrm>
            <a:off x="486770" y="1878846"/>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The framework needs to consumed as nuget package</a:t>
            </a:r>
          </a:p>
        </p:txBody>
      </p:sp>
      <p:sp>
        <p:nvSpPr>
          <p:cNvPr id="6" name="Shape 56"/>
          <p:cNvSpPr txBox="1"/>
          <p:nvPr/>
        </p:nvSpPr>
        <p:spPr>
          <a:xfrm>
            <a:off x="486770" y="2386092"/>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7" name="Shape 56"/>
          <p:cNvSpPr txBox="1"/>
          <p:nvPr/>
        </p:nvSpPr>
        <p:spPr>
          <a:xfrm>
            <a:off x="486770" y="2893338"/>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8" name="Shape 56"/>
          <p:cNvSpPr txBox="1"/>
          <p:nvPr/>
        </p:nvSpPr>
        <p:spPr>
          <a:xfrm>
            <a:off x="457200" y="2449786"/>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MSDN provide the online documentation for this framework</a:t>
            </a:r>
          </a:p>
          <a:p>
            <a:pPr marL="299085" lvl="0" indent="-286385">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943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lvl="0" algn="ctr">
              <a:buSzPct val="25000"/>
            </a:pPr>
            <a:r>
              <a:rPr lang="en-MY" dirty="0"/>
              <a:t>Token based Authentication</a:t>
            </a:r>
            <a:endParaRPr lang="en-MY" sz="5400" b="0" i="0" u="none" strike="noStrike" cap="none" dirty="0">
              <a:solidFill>
                <a:schemeClr val="dk1"/>
              </a:solidFill>
              <a:latin typeface="Calibri"/>
              <a:ea typeface="Calibri"/>
              <a:cs typeface="Calibri"/>
              <a:sym typeface="Calibri"/>
            </a:endParaRPr>
          </a:p>
        </p:txBody>
      </p:sp>
      <p:sp>
        <p:nvSpPr>
          <p:cNvPr id="13" name="Shape 56">
            <a:extLst>
              <a:ext uri="{FF2B5EF4-FFF2-40B4-BE49-F238E27FC236}">
                <a16:creationId xmlns:a16="http://schemas.microsoft.com/office/drawing/2014/main" id="{83916E33-23DA-4BF4-AF85-8D3588678AE4}"/>
              </a:ext>
            </a:extLst>
          </p:cNvPr>
          <p:cNvSpPr txBox="1"/>
          <p:nvPr/>
        </p:nvSpPr>
        <p:spPr>
          <a:xfrm>
            <a:off x="609600" y="1176109"/>
            <a:ext cx="10896600" cy="5243352"/>
          </a:xfrm>
          <a:prstGeom prst="rect">
            <a:avLst/>
          </a:prstGeom>
          <a:noFill/>
          <a:ln>
            <a:noFill/>
          </a:ln>
        </p:spPr>
        <p:txBody>
          <a:bodyPr lIns="0" tIns="0" rIns="0" bIns="0" anchor="t" anchorCtr="0">
            <a:noAutofit/>
          </a:bodyPr>
          <a:lstStyle/>
          <a:p>
            <a:pPr marL="12700" lvl="1">
              <a:buClr>
                <a:schemeClr val="dk1"/>
              </a:buClr>
              <a:buSzPct val="100000"/>
            </a:pPr>
            <a:endParaRPr lang="en-MY" sz="2800" dirty="0">
              <a:solidFill>
                <a:schemeClr val="dk1"/>
              </a:solidFill>
              <a:latin typeface="Calibri"/>
              <a:ea typeface="Calibri"/>
              <a:cs typeface="Calibri"/>
              <a:sym typeface="Calibri"/>
            </a:endParaRPr>
          </a:p>
          <a:p>
            <a:pPr marL="12700" lvl="0">
              <a:buClr>
                <a:schemeClr val="dk1"/>
              </a:buClr>
              <a:buSzPct val="100000"/>
            </a:pPr>
            <a:endParaRPr lang="en-MY" sz="2800" dirty="0">
              <a:solidFill>
                <a:schemeClr val="dk1"/>
              </a:solidFill>
              <a:latin typeface="Calibri"/>
              <a:ea typeface="Calibri"/>
              <a:cs typeface="Calibri"/>
              <a:sym typeface="Calibri"/>
            </a:endParaRPr>
          </a:p>
        </p:txBody>
      </p:sp>
      <p:sp>
        <p:nvSpPr>
          <p:cNvPr id="7" name="Rectangle: Rounded Corners 6">
            <a:extLst>
              <a:ext uri="{FF2B5EF4-FFF2-40B4-BE49-F238E27FC236}">
                <a16:creationId xmlns:a16="http://schemas.microsoft.com/office/drawing/2014/main" id="{2C7D30D6-1F7A-48FF-A0DB-2B51B35190DA}"/>
              </a:ext>
            </a:extLst>
          </p:cNvPr>
          <p:cNvSpPr/>
          <p:nvPr/>
        </p:nvSpPr>
        <p:spPr>
          <a:xfrm>
            <a:off x="8388220" y="1171892"/>
            <a:ext cx="2295331" cy="4898571"/>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sz="2800" b="1" dirty="0">
                <a:solidFill>
                  <a:schemeClr val="tx1"/>
                </a:solidFill>
              </a:rPr>
              <a:t>Server</a:t>
            </a:r>
          </a:p>
        </p:txBody>
      </p:sp>
      <p:sp>
        <p:nvSpPr>
          <p:cNvPr id="11" name="Rectangle: Rounded Corners 10">
            <a:extLst>
              <a:ext uri="{FF2B5EF4-FFF2-40B4-BE49-F238E27FC236}">
                <a16:creationId xmlns:a16="http://schemas.microsoft.com/office/drawing/2014/main" id="{B6183418-5F17-47F4-BDDF-CF2214CA7D84}"/>
              </a:ext>
            </a:extLst>
          </p:cNvPr>
          <p:cNvSpPr/>
          <p:nvPr/>
        </p:nvSpPr>
        <p:spPr>
          <a:xfrm>
            <a:off x="705236" y="1171892"/>
            <a:ext cx="2295331" cy="489857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a:solidFill>
                  <a:schemeClr val="tx1"/>
                </a:solidFill>
              </a:rPr>
              <a:t>Client</a:t>
            </a:r>
          </a:p>
        </p:txBody>
      </p:sp>
      <p:sp>
        <p:nvSpPr>
          <p:cNvPr id="2" name="Arrow: Left 1">
            <a:extLst>
              <a:ext uri="{FF2B5EF4-FFF2-40B4-BE49-F238E27FC236}">
                <a16:creationId xmlns:a16="http://schemas.microsoft.com/office/drawing/2014/main" id="{642E5C24-5C5D-4FAB-918B-702F16EECFBB}"/>
              </a:ext>
            </a:extLst>
          </p:cNvPr>
          <p:cNvSpPr/>
          <p:nvPr/>
        </p:nvSpPr>
        <p:spPr>
          <a:xfrm>
            <a:off x="3268046" y="2467947"/>
            <a:ext cx="4833258" cy="699796"/>
          </a:xfrm>
          <a:prstGeom prst="lef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Send the token after authentication</a:t>
            </a:r>
          </a:p>
        </p:txBody>
      </p:sp>
      <p:sp>
        <p:nvSpPr>
          <p:cNvPr id="3" name="Arrow: Right 2">
            <a:extLst>
              <a:ext uri="{FF2B5EF4-FFF2-40B4-BE49-F238E27FC236}">
                <a16:creationId xmlns:a16="http://schemas.microsoft.com/office/drawing/2014/main" id="{FE5903BE-3C5D-4CBA-9D0A-43CD9D2FC7DC}"/>
              </a:ext>
            </a:extLst>
          </p:cNvPr>
          <p:cNvSpPr/>
          <p:nvPr/>
        </p:nvSpPr>
        <p:spPr>
          <a:xfrm>
            <a:off x="3268046" y="1418253"/>
            <a:ext cx="4833258" cy="64680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Send request with username &amp; password</a:t>
            </a:r>
          </a:p>
        </p:txBody>
      </p:sp>
      <p:sp>
        <p:nvSpPr>
          <p:cNvPr id="10" name="Arrow: Right 9">
            <a:extLst>
              <a:ext uri="{FF2B5EF4-FFF2-40B4-BE49-F238E27FC236}">
                <a16:creationId xmlns:a16="http://schemas.microsoft.com/office/drawing/2014/main" id="{63928131-7F51-4104-B721-DCEF860E4E17}"/>
              </a:ext>
            </a:extLst>
          </p:cNvPr>
          <p:cNvSpPr/>
          <p:nvPr/>
        </p:nvSpPr>
        <p:spPr>
          <a:xfrm>
            <a:off x="3268046" y="3743084"/>
            <a:ext cx="4833258" cy="64680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Send request with header contain token </a:t>
            </a:r>
          </a:p>
        </p:txBody>
      </p:sp>
      <p:sp>
        <p:nvSpPr>
          <p:cNvPr id="14" name="Arrow: Left 13">
            <a:extLst>
              <a:ext uri="{FF2B5EF4-FFF2-40B4-BE49-F238E27FC236}">
                <a16:creationId xmlns:a16="http://schemas.microsoft.com/office/drawing/2014/main" id="{25ED3FB6-74CF-4C86-97CC-5B1D9EA273BF}"/>
              </a:ext>
            </a:extLst>
          </p:cNvPr>
          <p:cNvSpPr/>
          <p:nvPr/>
        </p:nvSpPr>
        <p:spPr>
          <a:xfrm>
            <a:off x="3268046" y="4982095"/>
            <a:ext cx="4833258" cy="699796"/>
          </a:xfrm>
          <a:prstGeom prst="lef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Verify token authenticity and respond</a:t>
            </a:r>
          </a:p>
        </p:txBody>
      </p:sp>
      <p:sp>
        <p:nvSpPr>
          <p:cNvPr id="4" name="Rectangle: Rounded Corners 3">
            <a:extLst>
              <a:ext uri="{FF2B5EF4-FFF2-40B4-BE49-F238E27FC236}">
                <a16:creationId xmlns:a16="http://schemas.microsoft.com/office/drawing/2014/main" id="{D8B705B0-D75F-48D2-8ECB-827EBB9C403E}"/>
              </a:ext>
            </a:extLst>
          </p:cNvPr>
          <p:cNvSpPr/>
          <p:nvPr/>
        </p:nvSpPr>
        <p:spPr>
          <a:xfrm>
            <a:off x="8672803" y="2008848"/>
            <a:ext cx="1726163" cy="79943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dirty="0">
                <a:ln w="0"/>
                <a:solidFill>
                  <a:schemeClr val="tx1"/>
                </a:solidFill>
                <a:effectLst>
                  <a:outerShdw blurRad="38100" dist="19050" dir="2700000" algn="tl" rotWithShape="0">
                    <a:schemeClr val="dk1">
                      <a:alpha val="40000"/>
                    </a:schemeClr>
                  </a:outerShdw>
                </a:effectLst>
              </a:rPr>
              <a:t>Authenticate user and generate token</a:t>
            </a:r>
            <a:endParaRPr lang="en-US" sz="1500" dirty="0"/>
          </a:p>
        </p:txBody>
      </p:sp>
      <p:sp>
        <p:nvSpPr>
          <p:cNvPr id="15" name="Rectangle: Rounded Corners 14">
            <a:extLst>
              <a:ext uri="{FF2B5EF4-FFF2-40B4-BE49-F238E27FC236}">
                <a16:creationId xmlns:a16="http://schemas.microsoft.com/office/drawing/2014/main" id="{34E13CE1-7330-4A18-AFA8-A9E26B75F4EC}"/>
              </a:ext>
            </a:extLst>
          </p:cNvPr>
          <p:cNvSpPr/>
          <p:nvPr/>
        </p:nvSpPr>
        <p:spPr>
          <a:xfrm>
            <a:off x="970383" y="2768024"/>
            <a:ext cx="1726163" cy="79943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dirty="0">
                <a:ln w="0"/>
                <a:solidFill>
                  <a:schemeClr val="tx1"/>
                </a:solidFill>
                <a:effectLst>
                  <a:outerShdw blurRad="38100" dist="19050" dir="2700000" algn="tl" rotWithShape="0">
                    <a:schemeClr val="dk1">
                      <a:alpha val="40000"/>
                    </a:schemeClr>
                  </a:outerShdw>
                </a:effectLst>
              </a:rPr>
              <a:t>Store the token and use it for future request</a:t>
            </a:r>
            <a:endParaRPr lang="en-US" sz="1500" dirty="0"/>
          </a:p>
        </p:txBody>
      </p:sp>
      <p:sp>
        <p:nvSpPr>
          <p:cNvPr id="16" name="Rectangle: Rounded Corners 15">
            <a:extLst>
              <a:ext uri="{FF2B5EF4-FFF2-40B4-BE49-F238E27FC236}">
                <a16:creationId xmlns:a16="http://schemas.microsoft.com/office/drawing/2014/main" id="{C3F02D2A-6CDD-4862-8B38-51AF000C0F75}"/>
              </a:ext>
            </a:extLst>
          </p:cNvPr>
          <p:cNvSpPr/>
          <p:nvPr/>
        </p:nvSpPr>
        <p:spPr>
          <a:xfrm>
            <a:off x="8672803" y="4182658"/>
            <a:ext cx="1726163" cy="79943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dirty="0">
                <a:ln w="0"/>
                <a:solidFill>
                  <a:schemeClr val="tx1"/>
                </a:solidFill>
                <a:effectLst>
                  <a:outerShdw blurRad="38100" dist="19050" dir="2700000" algn="tl" rotWithShape="0">
                    <a:schemeClr val="dk1">
                      <a:alpha val="40000"/>
                    </a:schemeClr>
                  </a:outerShdw>
                </a:effectLst>
              </a:rPr>
              <a:t>Verify the token validity and then response</a:t>
            </a:r>
            <a:endParaRPr lang="en-US" sz="1500" dirty="0"/>
          </a:p>
        </p:txBody>
      </p:sp>
      <p:sp>
        <p:nvSpPr>
          <p:cNvPr id="17" name="Rectangle: Rounded Corners 16">
            <a:extLst>
              <a:ext uri="{FF2B5EF4-FFF2-40B4-BE49-F238E27FC236}">
                <a16:creationId xmlns:a16="http://schemas.microsoft.com/office/drawing/2014/main" id="{4914E5B7-F1D7-42F6-872B-04B6EEBF9CF5}"/>
              </a:ext>
            </a:extLst>
          </p:cNvPr>
          <p:cNvSpPr/>
          <p:nvPr/>
        </p:nvSpPr>
        <p:spPr>
          <a:xfrm>
            <a:off x="989821" y="4344853"/>
            <a:ext cx="1726163" cy="79943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dirty="0">
                <a:ln w="0"/>
                <a:solidFill>
                  <a:schemeClr val="tx1"/>
                </a:solidFill>
                <a:effectLst>
                  <a:outerShdw blurRad="38100" dist="19050" dir="2700000" algn="tl" rotWithShape="0">
                    <a:schemeClr val="dk1">
                      <a:alpha val="40000"/>
                    </a:schemeClr>
                  </a:outerShdw>
                </a:effectLst>
              </a:rPr>
              <a:t>Receive the response for the request</a:t>
            </a:r>
            <a:endParaRPr lang="en-US" sz="1500" dirty="0"/>
          </a:p>
        </p:txBody>
      </p:sp>
    </p:spTree>
    <p:extLst>
      <p:ext uri="{BB962C8B-B14F-4D97-AF65-F5344CB8AC3E}">
        <p14:creationId xmlns:p14="http://schemas.microsoft.com/office/powerpoint/2010/main" val="793881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 grpId="0" animBg="1"/>
      <p:bldP spid="3" grpId="0" animBg="1"/>
      <p:bldP spid="10" grpId="0" animBg="1"/>
      <p:bldP spid="14" grpId="0" animBg="1"/>
      <p:bldP spid="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lvl="0" algn="ctr">
              <a:buSzPct val="25000"/>
            </a:pPr>
            <a:r>
              <a:rPr lang="en-MY" dirty="0"/>
              <a:t>Session based Authentication</a:t>
            </a:r>
            <a:endParaRPr lang="en-MY" sz="5400" b="0" i="0" u="none" strike="noStrike" cap="none" dirty="0">
              <a:solidFill>
                <a:schemeClr val="dk1"/>
              </a:solidFill>
              <a:latin typeface="Calibri"/>
              <a:ea typeface="Calibri"/>
              <a:cs typeface="Calibri"/>
              <a:sym typeface="Calibri"/>
            </a:endParaRPr>
          </a:p>
        </p:txBody>
      </p:sp>
      <p:sp>
        <p:nvSpPr>
          <p:cNvPr id="13" name="Shape 56">
            <a:extLst>
              <a:ext uri="{FF2B5EF4-FFF2-40B4-BE49-F238E27FC236}">
                <a16:creationId xmlns:a16="http://schemas.microsoft.com/office/drawing/2014/main" id="{83916E33-23DA-4BF4-AF85-8D3588678AE4}"/>
              </a:ext>
            </a:extLst>
          </p:cNvPr>
          <p:cNvSpPr txBox="1"/>
          <p:nvPr/>
        </p:nvSpPr>
        <p:spPr>
          <a:xfrm>
            <a:off x="609600" y="1176109"/>
            <a:ext cx="10896600" cy="5243352"/>
          </a:xfrm>
          <a:prstGeom prst="rect">
            <a:avLst/>
          </a:prstGeom>
          <a:noFill/>
          <a:ln>
            <a:noFill/>
          </a:ln>
        </p:spPr>
        <p:txBody>
          <a:bodyPr lIns="0" tIns="0" rIns="0" bIns="0" anchor="t" anchorCtr="0">
            <a:noAutofit/>
          </a:bodyPr>
          <a:lstStyle/>
          <a:p>
            <a:pPr marL="299085" lvl="0" indent="-286385">
              <a:lnSpc>
                <a:spcPct val="150000"/>
              </a:lnSpc>
              <a:buClr>
                <a:schemeClr val="dk1"/>
              </a:buClr>
              <a:buSzPct val="100000"/>
              <a:buFont typeface="Arial"/>
              <a:buChar char="•"/>
            </a:pPr>
            <a:r>
              <a:rPr lang="en-MY" sz="2400" dirty="0">
                <a:solidFill>
                  <a:schemeClr val="dk1"/>
                </a:solidFill>
                <a:latin typeface="Calibri"/>
                <a:ea typeface="Calibri"/>
                <a:cs typeface="Calibri"/>
                <a:sym typeface="Calibri"/>
              </a:rPr>
              <a:t>When user login into a application , a session gets created</a:t>
            </a:r>
          </a:p>
          <a:p>
            <a:pPr marL="299085" lvl="0" indent="-286385">
              <a:lnSpc>
                <a:spcPct val="150000"/>
              </a:lnSpc>
              <a:buClr>
                <a:schemeClr val="dk1"/>
              </a:buClr>
              <a:buSzPct val="100000"/>
              <a:buFont typeface="Arial"/>
              <a:buChar char="•"/>
            </a:pPr>
            <a:r>
              <a:rPr lang="en-MY" sz="2400" dirty="0">
                <a:solidFill>
                  <a:schemeClr val="dk1"/>
                </a:solidFill>
                <a:latin typeface="Calibri"/>
                <a:ea typeface="Calibri"/>
                <a:cs typeface="Calibri"/>
                <a:sym typeface="Calibri"/>
              </a:rPr>
              <a:t>During this session, user can perform operation</a:t>
            </a:r>
          </a:p>
          <a:p>
            <a:pPr marL="299085" lvl="0" indent="-286385">
              <a:lnSpc>
                <a:spcPct val="150000"/>
              </a:lnSpc>
              <a:buClr>
                <a:schemeClr val="dk1"/>
              </a:buClr>
              <a:buSzPct val="100000"/>
              <a:buFont typeface="Arial"/>
              <a:buChar char="•"/>
            </a:pPr>
            <a:r>
              <a:rPr lang="en-MY" sz="2400" dirty="0">
                <a:solidFill>
                  <a:schemeClr val="dk1"/>
                </a:solidFill>
                <a:latin typeface="Calibri"/>
                <a:ea typeface="Calibri"/>
                <a:cs typeface="Calibri"/>
                <a:sym typeface="Calibri"/>
              </a:rPr>
              <a:t>Once logout, the session is terminated and user cannot do any operation in application.</a:t>
            </a:r>
          </a:p>
          <a:p>
            <a:pPr marL="299085" lvl="0" indent="-286385">
              <a:lnSpc>
                <a:spcPct val="150000"/>
              </a:lnSpc>
              <a:buClr>
                <a:schemeClr val="dk1"/>
              </a:buClr>
              <a:buSzPct val="100000"/>
              <a:buFont typeface="Arial"/>
              <a:buChar char="•"/>
            </a:pPr>
            <a:r>
              <a:rPr lang="en-MY" sz="2400" dirty="0">
                <a:solidFill>
                  <a:schemeClr val="dk1"/>
                </a:solidFill>
                <a:latin typeface="Calibri"/>
                <a:ea typeface="Calibri"/>
                <a:cs typeface="Calibri"/>
                <a:sym typeface="Calibri"/>
              </a:rPr>
              <a:t>Session is a “</a:t>
            </a:r>
            <a:r>
              <a:rPr lang="en-MY" sz="2400" b="1" i="1" dirty="0">
                <a:solidFill>
                  <a:schemeClr val="dk1"/>
                </a:solidFill>
                <a:latin typeface="Calibri"/>
                <a:ea typeface="Calibri"/>
                <a:cs typeface="Calibri"/>
                <a:sym typeface="Calibri"/>
              </a:rPr>
              <a:t>Time Frame</a:t>
            </a:r>
            <a:r>
              <a:rPr lang="en-MY" sz="2400" dirty="0">
                <a:solidFill>
                  <a:schemeClr val="dk1"/>
                </a:solidFill>
                <a:latin typeface="Calibri"/>
                <a:ea typeface="Calibri"/>
                <a:cs typeface="Calibri"/>
                <a:sym typeface="Calibri"/>
              </a:rPr>
              <a:t>”. This gets created once user login into the application</a:t>
            </a:r>
          </a:p>
          <a:p>
            <a:pPr marL="299085" lvl="0" indent="-286385">
              <a:lnSpc>
                <a:spcPct val="150000"/>
              </a:lnSpc>
              <a:buClr>
                <a:schemeClr val="dk1"/>
              </a:buClr>
              <a:buSzPct val="100000"/>
              <a:buFont typeface="Arial"/>
              <a:buChar char="•"/>
            </a:pPr>
            <a:r>
              <a:rPr lang="en-MY" sz="2400" dirty="0">
                <a:solidFill>
                  <a:schemeClr val="dk1"/>
                </a:solidFill>
                <a:latin typeface="Calibri"/>
                <a:ea typeface="Calibri"/>
                <a:cs typeface="Calibri"/>
                <a:sym typeface="Calibri"/>
              </a:rPr>
              <a:t>This “</a:t>
            </a:r>
            <a:r>
              <a:rPr lang="en-MY" sz="2400" b="1" i="1" dirty="0">
                <a:solidFill>
                  <a:schemeClr val="dk1"/>
                </a:solidFill>
                <a:latin typeface="Calibri"/>
                <a:ea typeface="Calibri"/>
                <a:cs typeface="Calibri"/>
                <a:sym typeface="Calibri"/>
              </a:rPr>
              <a:t>Time Frame</a:t>
            </a:r>
            <a:r>
              <a:rPr lang="en-MY" sz="2400" dirty="0">
                <a:solidFill>
                  <a:schemeClr val="dk1"/>
                </a:solidFill>
                <a:latin typeface="Calibri"/>
                <a:ea typeface="Calibri"/>
                <a:cs typeface="Calibri"/>
                <a:sym typeface="Calibri"/>
              </a:rPr>
              <a:t>”, become invalid, once user logout or timeout happened</a:t>
            </a:r>
          </a:p>
          <a:p>
            <a:pPr marL="12700" lvl="0">
              <a:lnSpc>
                <a:spcPct val="150000"/>
              </a:lnSpc>
              <a:buClr>
                <a:schemeClr val="dk1"/>
              </a:buClr>
              <a:buSzPct val="100000"/>
            </a:pPr>
            <a:endParaRPr lang="en-MY" sz="2800" dirty="0">
              <a:solidFill>
                <a:schemeClr val="dk1"/>
              </a:solidFill>
              <a:latin typeface="Calibri"/>
              <a:ea typeface="Calibri"/>
              <a:cs typeface="Calibri"/>
              <a:sym typeface="Calibri"/>
            </a:endParaRPr>
          </a:p>
          <a:p>
            <a:pPr marL="12700" lvl="0">
              <a:lnSpc>
                <a:spcPct val="150000"/>
              </a:lnSpc>
              <a:buClr>
                <a:schemeClr val="dk1"/>
              </a:buClr>
              <a:buSzPct val="100000"/>
            </a:pPr>
            <a:endParaRPr lang="en-MY"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3049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lvl="0" algn="ctr">
              <a:buSzPct val="25000"/>
            </a:pPr>
            <a:r>
              <a:rPr lang="en-MY" dirty="0"/>
              <a:t>Tracking the Session</a:t>
            </a:r>
            <a:endParaRPr lang="en-MY" sz="5400" b="0" i="0" u="none" strike="noStrike" cap="none" dirty="0">
              <a:solidFill>
                <a:schemeClr val="dk1"/>
              </a:solidFill>
              <a:latin typeface="Calibri"/>
              <a:ea typeface="Calibri"/>
              <a:cs typeface="Calibri"/>
              <a:sym typeface="Calibri"/>
            </a:endParaRPr>
          </a:p>
        </p:txBody>
      </p:sp>
      <p:sp>
        <p:nvSpPr>
          <p:cNvPr id="4" name="Rectangle: Rounded Corners 3">
            <a:extLst>
              <a:ext uri="{FF2B5EF4-FFF2-40B4-BE49-F238E27FC236}">
                <a16:creationId xmlns:a16="http://schemas.microsoft.com/office/drawing/2014/main" id="{EEEB804B-C5E3-4941-827C-CEA4CD3CBD92}"/>
              </a:ext>
            </a:extLst>
          </p:cNvPr>
          <p:cNvSpPr/>
          <p:nvPr/>
        </p:nvSpPr>
        <p:spPr>
          <a:xfrm>
            <a:off x="8388220" y="1171892"/>
            <a:ext cx="2295331" cy="4898571"/>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sz="2800" b="1" dirty="0">
                <a:solidFill>
                  <a:schemeClr val="tx1"/>
                </a:solidFill>
              </a:rPr>
              <a:t>Server</a:t>
            </a:r>
          </a:p>
        </p:txBody>
      </p:sp>
      <p:sp>
        <p:nvSpPr>
          <p:cNvPr id="5" name="Rectangle: Rounded Corners 4">
            <a:extLst>
              <a:ext uri="{FF2B5EF4-FFF2-40B4-BE49-F238E27FC236}">
                <a16:creationId xmlns:a16="http://schemas.microsoft.com/office/drawing/2014/main" id="{03963AB4-16C4-401D-A035-0313CE6B84F8}"/>
              </a:ext>
            </a:extLst>
          </p:cNvPr>
          <p:cNvSpPr/>
          <p:nvPr/>
        </p:nvSpPr>
        <p:spPr>
          <a:xfrm>
            <a:off x="705236" y="1171892"/>
            <a:ext cx="2295331" cy="489857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a:solidFill>
                  <a:schemeClr val="tx1"/>
                </a:solidFill>
              </a:rPr>
              <a:t>Client</a:t>
            </a:r>
          </a:p>
        </p:txBody>
      </p:sp>
      <p:sp>
        <p:nvSpPr>
          <p:cNvPr id="6" name="Arrow: Left 5">
            <a:extLst>
              <a:ext uri="{FF2B5EF4-FFF2-40B4-BE49-F238E27FC236}">
                <a16:creationId xmlns:a16="http://schemas.microsoft.com/office/drawing/2014/main" id="{448EDF2A-B1ED-4C74-89C5-C5B7FCFD8BD9}"/>
              </a:ext>
            </a:extLst>
          </p:cNvPr>
          <p:cNvSpPr/>
          <p:nvPr/>
        </p:nvSpPr>
        <p:spPr>
          <a:xfrm>
            <a:off x="3268046" y="2467947"/>
            <a:ext cx="4833258" cy="699796"/>
          </a:xfrm>
          <a:prstGeom prst="lef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Send the cookies(Session ID)</a:t>
            </a:r>
          </a:p>
        </p:txBody>
      </p:sp>
      <p:sp>
        <p:nvSpPr>
          <p:cNvPr id="7" name="Arrow: Right 6">
            <a:extLst>
              <a:ext uri="{FF2B5EF4-FFF2-40B4-BE49-F238E27FC236}">
                <a16:creationId xmlns:a16="http://schemas.microsoft.com/office/drawing/2014/main" id="{234C95B3-5A30-4538-AF6E-8C006BB634B0}"/>
              </a:ext>
            </a:extLst>
          </p:cNvPr>
          <p:cNvSpPr/>
          <p:nvPr/>
        </p:nvSpPr>
        <p:spPr>
          <a:xfrm>
            <a:off x="3268046" y="1418253"/>
            <a:ext cx="4833258" cy="64680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Send request with username &amp; password</a:t>
            </a:r>
          </a:p>
        </p:txBody>
      </p:sp>
      <p:sp>
        <p:nvSpPr>
          <p:cNvPr id="8" name="Arrow: Right 7">
            <a:extLst>
              <a:ext uri="{FF2B5EF4-FFF2-40B4-BE49-F238E27FC236}">
                <a16:creationId xmlns:a16="http://schemas.microsoft.com/office/drawing/2014/main" id="{FBA8B09C-BB8E-4A29-8801-53ACAA63A637}"/>
              </a:ext>
            </a:extLst>
          </p:cNvPr>
          <p:cNvSpPr/>
          <p:nvPr/>
        </p:nvSpPr>
        <p:spPr>
          <a:xfrm>
            <a:off x="3268046" y="3743084"/>
            <a:ext cx="4833258" cy="64680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Send request with cookies(Session ID)</a:t>
            </a:r>
          </a:p>
        </p:txBody>
      </p:sp>
      <p:sp>
        <p:nvSpPr>
          <p:cNvPr id="9" name="Arrow: Left 8">
            <a:extLst>
              <a:ext uri="{FF2B5EF4-FFF2-40B4-BE49-F238E27FC236}">
                <a16:creationId xmlns:a16="http://schemas.microsoft.com/office/drawing/2014/main" id="{49EA0715-C545-4BB0-971F-F1CE5306892F}"/>
              </a:ext>
            </a:extLst>
          </p:cNvPr>
          <p:cNvSpPr/>
          <p:nvPr/>
        </p:nvSpPr>
        <p:spPr>
          <a:xfrm>
            <a:off x="3268046" y="4982095"/>
            <a:ext cx="4833258" cy="699796"/>
          </a:xfrm>
          <a:prstGeom prst="lef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Send response</a:t>
            </a:r>
          </a:p>
        </p:txBody>
      </p:sp>
      <p:sp>
        <p:nvSpPr>
          <p:cNvPr id="10" name="Rectangle: Rounded Corners 9">
            <a:extLst>
              <a:ext uri="{FF2B5EF4-FFF2-40B4-BE49-F238E27FC236}">
                <a16:creationId xmlns:a16="http://schemas.microsoft.com/office/drawing/2014/main" id="{84360D1C-F04B-4B22-A583-0883375F4443}"/>
              </a:ext>
            </a:extLst>
          </p:cNvPr>
          <p:cNvSpPr/>
          <p:nvPr/>
        </p:nvSpPr>
        <p:spPr>
          <a:xfrm>
            <a:off x="8672803" y="2008847"/>
            <a:ext cx="1726163" cy="126619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dirty="0">
                <a:ln w="0"/>
                <a:solidFill>
                  <a:schemeClr val="tx1"/>
                </a:solidFill>
                <a:effectLst>
                  <a:outerShdw blurRad="38100" dist="19050" dir="2700000" algn="tl" rotWithShape="0">
                    <a:schemeClr val="dk1">
                      <a:alpha val="40000"/>
                    </a:schemeClr>
                  </a:outerShdw>
                </a:effectLst>
              </a:rPr>
              <a:t>Authenticate user and Session stored in server memory</a:t>
            </a:r>
            <a:endParaRPr lang="en-US" sz="1500" dirty="0"/>
          </a:p>
        </p:txBody>
      </p:sp>
      <p:sp>
        <p:nvSpPr>
          <p:cNvPr id="12" name="Rectangle: Rounded Corners 11">
            <a:extLst>
              <a:ext uri="{FF2B5EF4-FFF2-40B4-BE49-F238E27FC236}">
                <a16:creationId xmlns:a16="http://schemas.microsoft.com/office/drawing/2014/main" id="{9486184F-82F6-41F0-9F98-290B8F93FB6B}"/>
              </a:ext>
            </a:extLst>
          </p:cNvPr>
          <p:cNvSpPr/>
          <p:nvPr/>
        </p:nvSpPr>
        <p:spPr>
          <a:xfrm>
            <a:off x="8672803" y="4182658"/>
            <a:ext cx="1726163" cy="79943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dirty="0">
                <a:ln w="0"/>
                <a:solidFill>
                  <a:schemeClr val="tx1"/>
                </a:solidFill>
                <a:effectLst>
                  <a:outerShdw blurRad="38100" dist="19050" dir="2700000" algn="tl" rotWithShape="0">
                    <a:schemeClr val="dk1">
                      <a:alpha val="40000"/>
                    </a:schemeClr>
                  </a:outerShdw>
                </a:effectLst>
              </a:rPr>
              <a:t>Check cookies to get user info from session </a:t>
            </a:r>
            <a:endParaRPr lang="en-US" sz="1500" dirty="0"/>
          </a:p>
        </p:txBody>
      </p:sp>
      <p:sp>
        <p:nvSpPr>
          <p:cNvPr id="14" name="Rectangle: Rounded Corners 13">
            <a:extLst>
              <a:ext uri="{FF2B5EF4-FFF2-40B4-BE49-F238E27FC236}">
                <a16:creationId xmlns:a16="http://schemas.microsoft.com/office/drawing/2014/main" id="{241EADC1-79B6-412A-8EF9-C7C189C53E80}"/>
              </a:ext>
            </a:extLst>
          </p:cNvPr>
          <p:cNvSpPr/>
          <p:nvPr/>
        </p:nvSpPr>
        <p:spPr>
          <a:xfrm>
            <a:off x="989821" y="4344853"/>
            <a:ext cx="1726163" cy="79943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dirty="0">
                <a:ln w="0"/>
                <a:solidFill>
                  <a:schemeClr val="tx1"/>
                </a:solidFill>
                <a:effectLst>
                  <a:outerShdw blurRad="38100" dist="19050" dir="2700000" algn="tl" rotWithShape="0">
                    <a:schemeClr val="dk1">
                      <a:alpha val="40000"/>
                    </a:schemeClr>
                  </a:outerShdw>
                </a:effectLst>
              </a:rPr>
              <a:t>Receive the response for the request</a:t>
            </a:r>
            <a:endParaRPr lang="en-US" sz="1500" dirty="0"/>
          </a:p>
        </p:txBody>
      </p:sp>
    </p:spTree>
    <p:extLst>
      <p:ext uri="{BB962C8B-B14F-4D97-AF65-F5344CB8AC3E}">
        <p14:creationId xmlns:p14="http://schemas.microsoft.com/office/powerpoint/2010/main" val="3690820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sz="5400" b="0" i="0" u="none" strike="noStrike" cap="none" dirty="0">
                <a:solidFill>
                  <a:schemeClr val="dk1"/>
                </a:solidFill>
                <a:latin typeface="Calibri"/>
                <a:ea typeface="Calibri"/>
                <a:cs typeface="Calibri"/>
                <a:sym typeface="Calibri"/>
              </a:rPr>
              <a:t>Steps for Http Client</a:t>
            </a:r>
          </a:p>
        </p:txBody>
      </p:sp>
      <p:sp>
        <p:nvSpPr>
          <p:cNvPr id="6" name="Shape 56"/>
          <p:cNvSpPr txBox="1"/>
          <p:nvPr/>
        </p:nvSpPr>
        <p:spPr>
          <a:xfrm>
            <a:off x="486770" y="2386092"/>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7" name="Shape 56"/>
          <p:cNvSpPr txBox="1"/>
          <p:nvPr/>
        </p:nvSpPr>
        <p:spPr>
          <a:xfrm>
            <a:off x="486770" y="2893338"/>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69C6311E-F3E9-4774-BA2C-260EF4DD0AB4}"/>
              </a:ext>
            </a:extLst>
          </p:cNvPr>
          <p:cNvSpPr/>
          <p:nvPr/>
        </p:nvSpPr>
        <p:spPr>
          <a:xfrm>
            <a:off x="609600" y="1200307"/>
            <a:ext cx="11582400" cy="3812006"/>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Step 1. Create the HTTP Client (create the object)</a:t>
            </a:r>
          </a:p>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Step 2. Create the request. Based on type of request add the necessary payload</a:t>
            </a:r>
          </a:p>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Step 3. Execute the request</a:t>
            </a:r>
          </a:p>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Step 4. Receive the Response.</a:t>
            </a:r>
          </a:p>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Step 5. Extract the required information from response</a:t>
            </a:r>
          </a:p>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Step 6. Close the Http Client and dependent resources</a:t>
            </a:r>
          </a:p>
        </p:txBody>
      </p:sp>
    </p:spTree>
    <p:extLst>
      <p:ext uri="{BB962C8B-B14F-4D97-AF65-F5344CB8AC3E}">
        <p14:creationId xmlns:p14="http://schemas.microsoft.com/office/powerpoint/2010/main" val="49389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sz="5400" b="0" i="0" u="none" strike="noStrike" cap="none" dirty="0">
                <a:solidFill>
                  <a:schemeClr val="dk1"/>
                </a:solidFill>
                <a:latin typeface="Calibri"/>
                <a:ea typeface="Calibri"/>
                <a:cs typeface="Calibri"/>
                <a:sym typeface="Calibri"/>
              </a:rPr>
              <a:t>Response </a:t>
            </a:r>
          </a:p>
        </p:txBody>
      </p:sp>
      <p:sp>
        <p:nvSpPr>
          <p:cNvPr id="6" name="Shape 56"/>
          <p:cNvSpPr txBox="1"/>
          <p:nvPr/>
        </p:nvSpPr>
        <p:spPr>
          <a:xfrm>
            <a:off x="486770" y="2386092"/>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7" name="Shape 56"/>
          <p:cNvSpPr txBox="1"/>
          <p:nvPr/>
        </p:nvSpPr>
        <p:spPr>
          <a:xfrm>
            <a:off x="486770" y="2893338"/>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69C6311E-F3E9-4774-BA2C-260EF4DD0AB4}"/>
              </a:ext>
            </a:extLst>
          </p:cNvPr>
          <p:cNvSpPr/>
          <p:nvPr/>
        </p:nvSpPr>
        <p:spPr>
          <a:xfrm>
            <a:off x="609600" y="1200307"/>
            <a:ext cx="11582400" cy="1660134"/>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Headers – Additional information which are attach with response</a:t>
            </a:r>
          </a:p>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Status Code – Define the status of request. </a:t>
            </a:r>
          </a:p>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Content – The response data.</a:t>
            </a:r>
          </a:p>
        </p:txBody>
      </p:sp>
    </p:spTree>
    <p:extLst>
      <p:ext uri="{BB962C8B-B14F-4D97-AF65-F5344CB8AC3E}">
        <p14:creationId xmlns:p14="http://schemas.microsoft.com/office/powerpoint/2010/main" val="123484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09600" y="161206"/>
            <a:ext cx="9906000" cy="830996"/>
          </a:xfrm>
          <a:prstGeom prst="rect">
            <a:avLst/>
          </a:prstGeom>
          <a:noFill/>
          <a:ln>
            <a:noFill/>
          </a:ln>
        </p:spPr>
        <p:txBody>
          <a:bodyPr lIns="0" tIns="0" rIns="0" bIns="0" anchor="t" anchorCtr="0">
            <a:noAutofit/>
          </a:bodyPr>
          <a:lstStyle/>
          <a:p>
            <a:pPr marL="12700" marR="0" lvl="0" indent="0" algn="ctr" rtl="0">
              <a:lnSpc>
                <a:spcPct val="100000"/>
              </a:lnSpc>
              <a:spcBef>
                <a:spcPts val="0"/>
              </a:spcBef>
              <a:buSzPct val="25000"/>
              <a:buNone/>
            </a:pPr>
            <a:r>
              <a:rPr lang="en-MY" sz="5400" b="0" i="0" u="none" strike="noStrike" cap="none" dirty="0">
                <a:solidFill>
                  <a:schemeClr val="dk1"/>
                </a:solidFill>
                <a:latin typeface="Calibri"/>
                <a:ea typeface="Calibri"/>
                <a:cs typeface="Calibri"/>
                <a:sym typeface="Calibri"/>
              </a:rPr>
              <a:t>Response Data Format </a:t>
            </a:r>
          </a:p>
        </p:txBody>
      </p:sp>
      <p:sp>
        <p:nvSpPr>
          <p:cNvPr id="6" name="Shape 56"/>
          <p:cNvSpPr txBox="1"/>
          <p:nvPr/>
        </p:nvSpPr>
        <p:spPr>
          <a:xfrm>
            <a:off x="486770" y="2386092"/>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7" name="Shape 56"/>
          <p:cNvSpPr txBox="1"/>
          <p:nvPr/>
        </p:nvSpPr>
        <p:spPr>
          <a:xfrm>
            <a:off x="486770" y="2893338"/>
            <a:ext cx="10820400" cy="443552"/>
          </a:xfrm>
          <a:prstGeom prst="rect">
            <a:avLst/>
          </a:prstGeom>
          <a:noFill/>
          <a:ln>
            <a:noFill/>
          </a:ln>
        </p:spPr>
        <p:txBody>
          <a:bodyPr lIns="0" tIns="0" rIns="0" bIns="0" anchor="t" anchorCtr="0">
            <a:noAutofit/>
          </a:bodyPr>
          <a:lstStyle/>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69C6311E-F3E9-4774-BA2C-260EF4DD0AB4}"/>
              </a:ext>
            </a:extLst>
          </p:cNvPr>
          <p:cNvSpPr/>
          <p:nvPr/>
        </p:nvSpPr>
        <p:spPr>
          <a:xfrm>
            <a:off x="609600" y="1200307"/>
            <a:ext cx="11582400" cy="1096519"/>
          </a:xfrm>
          <a:prstGeom prst="rect">
            <a:avLst/>
          </a:prstGeom>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Xml format</a:t>
            </a:r>
          </a:p>
          <a:p>
            <a:pPr marL="457200" indent="-457200">
              <a:lnSpc>
                <a:spcPct val="107000"/>
              </a:lnSpc>
              <a:spcAft>
                <a:spcPts val="800"/>
              </a:spcAft>
              <a:buFont typeface="Arial" panose="020B0604020202020204" pitchFamily="34" charset="0"/>
              <a:buChar char="•"/>
            </a:pPr>
            <a:r>
              <a:rPr lang="en-US" sz="2800" dirty="0">
                <a:solidFill>
                  <a:schemeClr val="dk1"/>
                </a:solidFill>
                <a:latin typeface="Calibri"/>
                <a:cs typeface="Calibri"/>
              </a:rPr>
              <a:t>Json format – JavaScript Object Notation</a:t>
            </a:r>
          </a:p>
        </p:txBody>
      </p:sp>
    </p:spTree>
    <p:extLst>
      <p:ext uri="{BB962C8B-B14F-4D97-AF65-F5344CB8AC3E}">
        <p14:creationId xmlns:p14="http://schemas.microsoft.com/office/powerpoint/2010/main" val="953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8" name="Shape 55">
            <a:extLst>
              <a:ext uri="{FF2B5EF4-FFF2-40B4-BE49-F238E27FC236}">
                <a16:creationId xmlns:a16="http://schemas.microsoft.com/office/drawing/2014/main" id="{06902F96-8F7A-420C-97C8-1668C94A7BA6}"/>
              </a:ext>
            </a:extLst>
          </p:cNvPr>
          <p:cNvSpPr txBox="1">
            <a:spLocks/>
          </p:cNvSpPr>
          <p:nvPr/>
        </p:nvSpPr>
        <p:spPr>
          <a:xfrm>
            <a:off x="486770" y="204702"/>
            <a:ext cx="9906000" cy="830996"/>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5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12700" algn="ctr">
              <a:buSzPct val="25000"/>
            </a:pPr>
            <a:r>
              <a:rPr lang="en-MY" dirty="0"/>
              <a:t>Serialization/Deserialization</a:t>
            </a:r>
          </a:p>
        </p:txBody>
      </p:sp>
      <p:sp>
        <p:nvSpPr>
          <p:cNvPr id="9" name="Shape 56">
            <a:extLst>
              <a:ext uri="{FF2B5EF4-FFF2-40B4-BE49-F238E27FC236}">
                <a16:creationId xmlns:a16="http://schemas.microsoft.com/office/drawing/2014/main" id="{A04B6035-69D3-463E-B540-8603184CA6BB}"/>
              </a:ext>
            </a:extLst>
          </p:cNvPr>
          <p:cNvSpPr txBox="1"/>
          <p:nvPr/>
        </p:nvSpPr>
        <p:spPr>
          <a:xfrm>
            <a:off x="486770" y="1235496"/>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Serialization, it’s a  process of converting the state of object to byte stream. </a:t>
            </a:r>
          </a:p>
        </p:txBody>
      </p:sp>
      <p:sp>
        <p:nvSpPr>
          <p:cNvPr id="10" name="Shape 56">
            <a:extLst>
              <a:ext uri="{FF2B5EF4-FFF2-40B4-BE49-F238E27FC236}">
                <a16:creationId xmlns:a16="http://schemas.microsoft.com/office/drawing/2014/main" id="{9C7690E2-6B88-4FFE-928A-8A0CD72F8B8C}"/>
              </a:ext>
            </a:extLst>
          </p:cNvPr>
          <p:cNvSpPr txBox="1"/>
          <p:nvPr/>
        </p:nvSpPr>
        <p:spPr>
          <a:xfrm>
            <a:off x="486770" y="2049275"/>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Deserialization, it’s a process of retrieving the object from the byte stream.</a:t>
            </a:r>
          </a:p>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11" name="Shape 56">
            <a:extLst>
              <a:ext uri="{FF2B5EF4-FFF2-40B4-BE49-F238E27FC236}">
                <a16:creationId xmlns:a16="http://schemas.microsoft.com/office/drawing/2014/main" id="{B7E3D117-8B1E-431F-804E-2AB963A4E0BA}"/>
              </a:ext>
            </a:extLst>
          </p:cNvPr>
          <p:cNvSpPr txBox="1"/>
          <p:nvPr/>
        </p:nvSpPr>
        <p:spPr>
          <a:xfrm>
            <a:off x="486770" y="2970836"/>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Deserialization of JSON &amp; XML Data</a:t>
            </a:r>
          </a:p>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821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8" name="Shape 55">
            <a:extLst>
              <a:ext uri="{FF2B5EF4-FFF2-40B4-BE49-F238E27FC236}">
                <a16:creationId xmlns:a16="http://schemas.microsoft.com/office/drawing/2014/main" id="{06902F96-8F7A-420C-97C8-1668C94A7BA6}"/>
              </a:ext>
            </a:extLst>
          </p:cNvPr>
          <p:cNvSpPr txBox="1">
            <a:spLocks/>
          </p:cNvSpPr>
          <p:nvPr/>
        </p:nvSpPr>
        <p:spPr>
          <a:xfrm>
            <a:off x="486770" y="204702"/>
            <a:ext cx="9906000" cy="830996"/>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5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12700" algn="ctr">
              <a:buSzPct val="25000"/>
            </a:pPr>
            <a:r>
              <a:rPr lang="en-MY" dirty="0"/>
              <a:t>Deserialization of XML Data</a:t>
            </a:r>
          </a:p>
        </p:txBody>
      </p:sp>
      <p:sp>
        <p:nvSpPr>
          <p:cNvPr id="9" name="Shape 56">
            <a:extLst>
              <a:ext uri="{FF2B5EF4-FFF2-40B4-BE49-F238E27FC236}">
                <a16:creationId xmlns:a16="http://schemas.microsoft.com/office/drawing/2014/main" id="{A04B6035-69D3-463E-B540-8603184CA6BB}"/>
              </a:ext>
            </a:extLst>
          </p:cNvPr>
          <p:cNvSpPr txBox="1"/>
          <p:nvPr/>
        </p:nvSpPr>
        <p:spPr>
          <a:xfrm>
            <a:off x="486770" y="1235496"/>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Create the instance of XmlSerializer class and pass the model type as an parameter to the constructor of the class</a:t>
            </a:r>
          </a:p>
          <a:p>
            <a:pPr marL="299085" lvl="0" indent="-286385">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10" name="Shape 56">
            <a:extLst>
              <a:ext uri="{FF2B5EF4-FFF2-40B4-BE49-F238E27FC236}">
                <a16:creationId xmlns:a16="http://schemas.microsoft.com/office/drawing/2014/main" id="{9C7690E2-6B88-4FFE-928A-8A0CD72F8B8C}"/>
              </a:ext>
            </a:extLst>
          </p:cNvPr>
          <p:cNvSpPr txBox="1"/>
          <p:nvPr/>
        </p:nvSpPr>
        <p:spPr>
          <a:xfrm>
            <a:off x="486770" y="2510055"/>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Create the instance of TextReader to read the response content.</a:t>
            </a:r>
          </a:p>
          <a:p>
            <a:pPr marL="299085" marR="0" lvl="0" indent="-286385" algn="l" rtl="0">
              <a:lnSpc>
                <a:spcPct val="100000"/>
              </a:lnSpc>
              <a:spcBef>
                <a:spcPts val="0"/>
              </a:spcBef>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11" name="Shape 56">
            <a:extLst>
              <a:ext uri="{FF2B5EF4-FFF2-40B4-BE49-F238E27FC236}">
                <a16:creationId xmlns:a16="http://schemas.microsoft.com/office/drawing/2014/main" id="{B7E3D117-8B1E-431F-804E-2AB963A4E0BA}"/>
              </a:ext>
            </a:extLst>
          </p:cNvPr>
          <p:cNvSpPr txBox="1"/>
          <p:nvPr/>
        </p:nvSpPr>
        <p:spPr>
          <a:xfrm>
            <a:off x="486770" y="3246431"/>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Call the Deserialize() and pass the instance of text reader as an argument</a:t>
            </a:r>
          </a:p>
        </p:txBody>
      </p:sp>
    </p:spTree>
    <p:extLst>
      <p:ext uri="{BB962C8B-B14F-4D97-AF65-F5344CB8AC3E}">
        <p14:creationId xmlns:p14="http://schemas.microsoft.com/office/powerpoint/2010/main" val="53963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8" name="Shape 55">
            <a:extLst>
              <a:ext uri="{FF2B5EF4-FFF2-40B4-BE49-F238E27FC236}">
                <a16:creationId xmlns:a16="http://schemas.microsoft.com/office/drawing/2014/main" id="{06902F96-8F7A-420C-97C8-1668C94A7BA6}"/>
              </a:ext>
            </a:extLst>
          </p:cNvPr>
          <p:cNvSpPr txBox="1">
            <a:spLocks/>
          </p:cNvSpPr>
          <p:nvPr/>
        </p:nvSpPr>
        <p:spPr>
          <a:xfrm>
            <a:off x="486770" y="204702"/>
            <a:ext cx="9906000" cy="830996"/>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5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12700" algn="ctr">
              <a:buSzPct val="25000"/>
            </a:pPr>
            <a:r>
              <a:rPr lang="en-MY" dirty="0"/>
              <a:t>Assertion</a:t>
            </a:r>
          </a:p>
        </p:txBody>
      </p:sp>
      <p:sp>
        <p:nvSpPr>
          <p:cNvPr id="9" name="Shape 56">
            <a:extLst>
              <a:ext uri="{FF2B5EF4-FFF2-40B4-BE49-F238E27FC236}">
                <a16:creationId xmlns:a16="http://schemas.microsoft.com/office/drawing/2014/main" id="{A04B6035-69D3-463E-B540-8603184CA6BB}"/>
              </a:ext>
            </a:extLst>
          </p:cNvPr>
          <p:cNvSpPr txBox="1"/>
          <p:nvPr/>
        </p:nvSpPr>
        <p:spPr>
          <a:xfrm>
            <a:off x="685800" y="2304199"/>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Assertion are very important for the test</a:t>
            </a:r>
          </a:p>
          <a:p>
            <a:pPr marL="299085" lvl="0" indent="-286385">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10" name="Shape 56">
            <a:extLst>
              <a:ext uri="{FF2B5EF4-FFF2-40B4-BE49-F238E27FC236}">
                <a16:creationId xmlns:a16="http://schemas.microsoft.com/office/drawing/2014/main" id="{9C7690E2-6B88-4FFE-928A-8A0CD72F8B8C}"/>
              </a:ext>
            </a:extLst>
          </p:cNvPr>
          <p:cNvSpPr txBox="1"/>
          <p:nvPr/>
        </p:nvSpPr>
        <p:spPr>
          <a:xfrm>
            <a:off x="685800" y="3097307"/>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Assertion decide the outcome of the test i.e. whether the test is passed or failed</a:t>
            </a:r>
          </a:p>
        </p:txBody>
      </p:sp>
      <p:sp>
        <p:nvSpPr>
          <p:cNvPr id="11" name="Shape 56">
            <a:extLst>
              <a:ext uri="{FF2B5EF4-FFF2-40B4-BE49-F238E27FC236}">
                <a16:creationId xmlns:a16="http://schemas.microsoft.com/office/drawing/2014/main" id="{B7E3D117-8B1E-431F-804E-2AB963A4E0BA}"/>
              </a:ext>
            </a:extLst>
          </p:cNvPr>
          <p:cNvSpPr txBox="1"/>
          <p:nvPr/>
        </p:nvSpPr>
        <p:spPr>
          <a:xfrm>
            <a:off x="685800" y="1035698"/>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Assertion are checkpoints in the test, for comparing the actual output to the expected output</a:t>
            </a:r>
          </a:p>
        </p:txBody>
      </p:sp>
    </p:spTree>
    <p:extLst>
      <p:ext uri="{BB962C8B-B14F-4D97-AF65-F5344CB8AC3E}">
        <p14:creationId xmlns:p14="http://schemas.microsoft.com/office/powerpoint/2010/main" val="312678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8" name="Shape 55">
            <a:extLst>
              <a:ext uri="{FF2B5EF4-FFF2-40B4-BE49-F238E27FC236}">
                <a16:creationId xmlns:a16="http://schemas.microsoft.com/office/drawing/2014/main" id="{06902F96-8F7A-420C-97C8-1668C94A7BA6}"/>
              </a:ext>
            </a:extLst>
          </p:cNvPr>
          <p:cNvSpPr txBox="1">
            <a:spLocks/>
          </p:cNvSpPr>
          <p:nvPr/>
        </p:nvSpPr>
        <p:spPr>
          <a:xfrm>
            <a:off x="486770" y="204702"/>
            <a:ext cx="9906000" cy="830996"/>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5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12700" algn="ctr">
              <a:buSzPct val="25000"/>
            </a:pPr>
            <a:r>
              <a:rPr lang="en-MY" dirty="0"/>
              <a:t>Post Request</a:t>
            </a:r>
          </a:p>
        </p:txBody>
      </p:sp>
      <p:sp>
        <p:nvSpPr>
          <p:cNvPr id="9" name="Shape 56">
            <a:extLst>
              <a:ext uri="{FF2B5EF4-FFF2-40B4-BE49-F238E27FC236}">
                <a16:creationId xmlns:a16="http://schemas.microsoft.com/office/drawing/2014/main" id="{A04B6035-69D3-463E-B540-8603184CA6BB}"/>
              </a:ext>
            </a:extLst>
          </p:cNvPr>
          <p:cNvSpPr txBox="1"/>
          <p:nvPr/>
        </p:nvSpPr>
        <p:spPr>
          <a:xfrm>
            <a:off x="685800" y="1732867"/>
            <a:ext cx="10820400" cy="443552"/>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Method to be used is HTTP POST</a:t>
            </a:r>
          </a:p>
          <a:p>
            <a:pPr marL="299085" lvl="0" indent="-286385">
              <a:buClr>
                <a:schemeClr val="dk1"/>
              </a:buClr>
              <a:buSzPct val="100000"/>
              <a:buFont typeface="Arial"/>
              <a:buChar char="•"/>
            </a:pPr>
            <a:endParaRPr lang="en-MY" sz="2800" dirty="0">
              <a:solidFill>
                <a:schemeClr val="dk1"/>
              </a:solidFill>
              <a:latin typeface="Calibri"/>
              <a:ea typeface="Calibri"/>
              <a:cs typeface="Calibri"/>
              <a:sym typeface="Calibri"/>
            </a:endParaRPr>
          </a:p>
        </p:txBody>
      </p:sp>
      <p:sp>
        <p:nvSpPr>
          <p:cNvPr id="10" name="Shape 56">
            <a:extLst>
              <a:ext uri="{FF2B5EF4-FFF2-40B4-BE49-F238E27FC236}">
                <a16:creationId xmlns:a16="http://schemas.microsoft.com/office/drawing/2014/main" id="{9C7690E2-6B88-4FFE-928A-8A0CD72F8B8C}"/>
              </a:ext>
            </a:extLst>
          </p:cNvPr>
          <p:cNvSpPr txBox="1"/>
          <p:nvPr/>
        </p:nvSpPr>
        <p:spPr>
          <a:xfrm>
            <a:off x="685800" y="2414115"/>
            <a:ext cx="10820400" cy="609003"/>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Body should be attach with the post request</a:t>
            </a:r>
          </a:p>
        </p:txBody>
      </p:sp>
      <p:sp>
        <p:nvSpPr>
          <p:cNvPr id="11" name="Shape 56">
            <a:extLst>
              <a:ext uri="{FF2B5EF4-FFF2-40B4-BE49-F238E27FC236}">
                <a16:creationId xmlns:a16="http://schemas.microsoft.com/office/drawing/2014/main" id="{B7E3D117-8B1E-431F-804E-2AB963A4E0BA}"/>
              </a:ext>
            </a:extLst>
          </p:cNvPr>
          <p:cNvSpPr txBox="1"/>
          <p:nvPr/>
        </p:nvSpPr>
        <p:spPr>
          <a:xfrm>
            <a:off x="685800" y="1035698"/>
            <a:ext cx="10820400" cy="918945"/>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Post request is use to create the resource.</a:t>
            </a:r>
          </a:p>
        </p:txBody>
      </p:sp>
      <p:sp>
        <p:nvSpPr>
          <p:cNvPr id="6" name="Shape 56">
            <a:extLst>
              <a:ext uri="{FF2B5EF4-FFF2-40B4-BE49-F238E27FC236}">
                <a16:creationId xmlns:a16="http://schemas.microsoft.com/office/drawing/2014/main" id="{75138B87-8CBE-41C7-8403-8DDBD3C0DF00}"/>
              </a:ext>
            </a:extLst>
          </p:cNvPr>
          <p:cNvSpPr txBox="1"/>
          <p:nvPr/>
        </p:nvSpPr>
        <p:spPr>
          <a:xfrm>
            <a:off x="685800" y="3124498"/>
            <a:ext cx="10820400" cy="609003"/>
          </a:xfrm>
          <a:prstGeom prst="rect">
            <a:avLst/>
          </a:prstGeom>
          <a:noFill/>
          <a:ln>
            <a:noFill/>
          </a:ln>
        </p:spPr>
        <p:txBody>
          <a:bodyPr lIns="0" tIns="0" rIns="0" bIns="0" anchor="t" anchorCtr="0">
            <a:noAutofit/>
          </a:bodyPr>
          <a:lstStyle/>
          <a:p>
            <a:pPr marL="299085" lvl="0" indent="-286385">
              <a:buClr>
                <a:schemeClr val="dk1"/>
              </a:buClr>
              <a:buSzPct val="100000"/>
              <a:buFont typeface="Arial"/>
              <a:buChar char="•"/>
            </a:pPr>
            <a:r>
              <a:rPr lang="en-MY" sz="2800" dirty="0">
                <a:solidFill>
                  <a:schemeClr val="dk1"/>
                </a:solidFill>
                <a:latin typeface="Calibri"/>
                <a:ea typeface="Calibri"/>
                <a:cs typeface="Calibri"/>
                <a:sym typeface="Calibri"/>
              </a:rPr>
              <a:t>Header should have the information about the data format in the body</a:t>
            </a:r>
          </a:p>
        </p:txBody>
      </p:sp>
    </p:spTree>
    <p:extLst>
      <p:ext uri="{BB962C8B-B14F-4D97-AF65-F5344CB8AC3E}">
        <p14:creationId xmlns:p14="http://schemas.microsoft.com/office/powerpoint/2010/main" val="235466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6"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4126</TotalTime>
  <Words>850</Words>
  <Application>Microsoft Office PowerPoint</Application>
  <PresentationFormat>Widescreen</PresentationFormat>
  <Paragraphs>139</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Application Under Test</vt:lpstr>
      <vt:lpstr>Http Client</vt:lpstr>
      <vt:lpstr>Steps for Http Client</vt:lpstr>
      <vt:lpstr>Response </vt:lpstr>
      <vt:lpstr>Response Data Format </vt:lpstr>
      <vt:lpstr>PowerPoint Presentation</vt:lpstr>
      <vt:lpstr>PowerPoint Presentation</vt:lpstr>
      <vt:lpstr>PowerPoint Presentation</vt:lpstr>
      <vt:lpstr>PowerPoint Presentation</vt:lpstr>
      <vt:lpstr>Authentication</vt:lpstr>
      <vt:lpstr>Sync and Async Execution</vt:lpstr>
      <vt:lpstr>Sync and Async Execution</vt:lpstr>
      <vt:lpstr>Sync and Async Execution</vt:lpstr>
      <vt:lpstr>Sync and Async Execution</vt:lpstr>
      <vt:lpstr>Task-based async Programming</vt:lpstr>
      <vt:lpstr>Task-based async Programming</vt:lpstr>
      <vt:lpstr>Async and Await</vt:lpstr>
      <vt:lpstr>RestSharp Framework</vt:lpstr>
      <vt:lpstr>RestSharp Authentication</vt:lpstr>
      <vt:lpstr>Token based Authentication</vt:lpstr>
      <vt:lpstr>Session based Authentication</vt:lpstr>
      <vt:lpstr>Tracking the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Rathore, Rahul</cp:lastModifiedBy>
  <cp:revision>293</cp:revision>
  <dcterms:modified xsi:type="dcterms:W3CDTF">2019-11-23T23:29:57Z</dcterms:modified>
</cp:coreProperties>
</file>